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gif" ContentType="image/gi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57" r:id="rId3"/>
    <p:sldId id="258" r:id="rId4"/>
    <p:sldId id="261" r:id="rId5"/>
    <p:sldId id="260" r:id="rId6"/>
    <p:sldId id="263" r:id="rId7"/>
    <p:sldId id="264" r:id="rId8"/>
    <p:sldId id="265" r:id="rId9"/>
    <p:sldId id="262" r:id="rId10"/>
    <p:sldId id="266" r:id="rId11"/>
    <p:sldId id="267" r:id="rId12"/>
    <p:sldId id="268" r:id="rId13"/>
    <p:sldId id="25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00000"/>
    <a:srgbClr val="F5F1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62"/>
    <p:restoredTop sz="94643"/>
  </p:normalViewPr>
  <p:slideViewPr>
    <p:cSldViewPr snapToGrid="0" snapToObjects="1">
      <p:cViewPr>
        <p:scale>
          <a:sx n="100" d="100"/>
          <a:sy n="100" d="100"/>
        </p:scale>
        <p:origin x="648" y="182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36" d="100"/>
          <a:sy n="136" d="100"/>
        </p:scale>
        <p:origin x="5192" y="224"/>
      </p:cViewPr>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6998AA-3D58-2A43-AC65-C1DCBD7AE8E6}" type="datetimeFigureOut">
              <a:rPr lang="en-US" smtClean="0"/>
              <a:t>11/2/16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82E4BD-6DDE-2148-899A-6E90297D01D0}" type="slidenum">
              <a:rPr lang="en-US" smtClean="0"/>
              <a:t>‹#›</a:t>
            </a:fld>
            <a:endParaRPr lang="en-US"/>
          </a:p>
        </p:txBody>
      </p:sp>
    </p:spTree>
    <p:extLst>
      <p:ext uri="{BB962C8B-B14F-4D97-AF65-F5344CB8AC3E}">
        <p14:creationId xmlns:p14="http://schemas.microsoft.com/office/powerpoint/2010/main" val="5203857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82E4BD-6DDE-2148-899A-6E90297D01D0}" type="slidenum">
              <a:rPr lang="en-US" smtClean="0"/>
              <a:t>1</a:t>
            </a:fld>
            <a:endParaRPr lang="en-US"/>
          </a:p>
        </p:txBody>
      </p:sp>
    </p:spTree>
    <p:extLst>
      <p:ext uri="{BB962C8B-B14F-4D97-AF65-F5344CB8AC3E}">
        <p14:creationId xmlns:p14="http://schemas.microsoft.com/office/powerpoint/2010/main" val="4672792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82E4BD-6DDE-2148-899A-6E90297D01D0}" type="slidenum">
              <a:rPr lang="en-US" smtClean="0"/>
              <a:t>10</a:t>
            </a:fld>
            <a:endParaRPr lang="en-US"/>
          </a:p>
        </p:txBody>
      </p:sp>
    </p:spTree>
    <p:extLst>
      <p:ext uri="{BB962C8B-B14F-4D97-AF65-F5344CB8AC3E}">
        <p14:creationId xmlns:p14="http://schemas.microsoft.com/office/powerpoint/2010/main" val="7573477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Actions:</a:t>
            </a:r>
          </a:p>
          <a:p>
            <a:pPr marL="171450" indent="-171450">
              <a:buFontTx/>
              <a:buChar char="-"/>
            </a:pPr>
            <a:r>
              <a:rPr lang="en-US" dirty="0" smtClean="0"/>
              <a:t>If you want people to visit your website, don’t just list the website. Tell them what they’ll get by visiting the site (e.g., Get 3 tips for managing your finances at www</a:t>
            </a:r>
            <a:r>
              <a:rPr lang="is-IS" dirty="0" smtClean="0"/>
              <a:t>…., Learn more about how you can get involved at www..., Sign up at www..., Register at www..., Join today at www..., etc.)</a:t>
            </a:r>
          </a:p>
          <a:p>
            <a:pPr marL="171450" indent="-171450">
              <a:buFontTx/>
              <a:buChar char="-"/>
            </a:pPr>
            <a:r>
              <a:rPr lang="en-US" dirty="0" smtClean="0"/>
              <a:t>Tell your friends, share online, etc.</a:t>
            </a:r>
          </a:p>
          <a:p>
            <a:pPr marL="171450" indent="-171450">
              <a:buFontTx/>
              <a:buChar char="-"/>
            </a:pPr>
            <a:r>
              <a:rPr lang="en-US" dirty="0" smtClean="0"/>
              <a:t>To learn more contact</a:t>
            </a:r>
            <a:r>
              <a:rPr lang="is-IS" smtClean="0"/>
              <a:t>…</a:t>
            </a:r>
            <a:endParaRPr lang="en-US" dirty="0" smtClean="0"/>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0B82E4BD-6DDE-2148-899A-6E90297D01D0}" type="slidenum">
              <a:rPr lang="en-US" smtClean="0"/>
              <a:t>11</a:t>
            </a:fld>
            <a:endParaRPr lang="en-US"/>
          </a:p>
        </p:txBody>
      </p:sp>
    </p:spTree>
    <p:extLst>
      <p:ext uri="{BB962C8B-B14F-4D97-AF65-F5344CB8AC3E}">
        <p14:creationId xmlns:p14="http://schemas.microsoft.com/office/powerpoint/2010/main" val="10319462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Actions:</a:t>
            </a:r>
          </a:p>
          <a:p>
            <a:pPr marL="171450" indent="-171450">
              <a:buFontTx/>
              <a:buChar char="-"/>
            </a:pPr>
            <a:r>
              <a:rPr lang="en-US" dirty="0" smtClean="0"/>
              <a:t>It’s important to think ahead to how you’ll be communicating the results and to whom. It may impact what you want to research, the timeline, etc. Some publications have quick deadlines and if you want to be timely, you’ll need to plan ahead.</a:t>
            </a:r>
            <a:endParaRPr lang="is-IS" dirty="0" smtClean="0"/>
          </a:p>
          <a:p>
            <a:pPr marL="171450" indent="-171450">
              <a:buFontTx/>
              <a:buChar char="-"/>
            </a:pPr>
            <a:r>
              <a:rPr lang="en-US" dirty="0" smtClean="0"/>
              <a:t>Things change and you may have to go with the flow, so keep the communications flexible. Having the communications goal and a message in mind isn’t bad – but what if the data doesn’t support the outcome you expected? Be open to changing the direction based on the message.</a:t>
            </a:r>
          </a:p>
          <a:p>
            <a:pPr marL="171450" indent="-171450">
              <a:buFontTx/>
              <a:buChar char="-"/>
            </a:pPr>
            <a:r>
              <a:rPr lang="en-US" dirty="0" smtClean="0"/>
              <a:t>Interesting data may have further uses. Keep anecdotal data and interested stats on hand to strengthen future messages.</a:t>
            </a:r>
            <a:endParaRPr lang="en-US" dirty="0"/>
          </a:p>
        </p:txBody>
      </p:sp>
      <p:sp>
        <p:nvSpPr>
          <p:cNvPr id="4" name="Slide Number Placeholder 3"/>
          <p:cNvSpPr>
            <a:spLocks noGrp="1"/>
          </p:cNvSpPr>
          <p:nvPr>
            <p:ph type="sldNum" sz="quarter" idx="10"/>
          </p:nvPr>
        </p:nvSpPr>
        <p:spPr/>
        <p:txBody>
          <a:bodyPr/>
          <a:lstStyle/>
          <a:p>
            <a:fld id="{0B82E4BD-6DDE-2148-899A-6E90297D01D0}" type="slidenum">
              <a:rPr lang="en-US" smtClean="0"/>
              <a:t>12</a:t>
            </a:fld>
            <a:endParaRPr lang="en-US"/>
          </a:p>
        </p:txBody>
      </p:sp>
    </p:spTree>
    <p:extLst>
      <p:ext uri="{BB962C8B-B14F-4D97-AF65-F5344CB8AC3E}">
        <p14:creationId xmlns:p14="http://schemas.microsoft.com/office/powerpoint/2010/main" val="8393540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Suggest dividing into small groups to have each group develop a basic communications plan including tactics, messages and audiences.</a:t>
            </a:r>
            <a:endParaRPr lang="en-US" dirty="0"/>
          </a:p>
        </p:txBody>
      </p:sp>
      <p:sp>
        <p:nvSpPr>
          <p:cNvPr id="4" name="Slide Number Placeholder 3"/>
          <p:cNvSpPr>
            <a:spLocks noGrp="1"/>
          </p:cNvSpPr>
          <p:nvPr>
            <p:ph type="sldNum" sz="quarter" idx="10"/>
          </p:nvPr>
        </p:nvSpPr>
        <p:spPr/>
        <p:txBody>
          <a:bodyPr/>
          <a:lstStyle/>
          <a:p>
            <a:fld id="{0B82E4BD-6DDE-2148-899A-6E90297D01D0}" type="slidenum">
              <a:rPr lang="en-US" smtClean="0"/>
              <a:t>13</a:t>
            </a:fld>
            <a:endParaRPr lang="en-US"/>
          </a:p>
        </p:txBody>
      </p:sp>
    </p:spTree>
    <p:extLst>
      <p:ext uri="{BB962C8B-B14F-4D97-AF65-F5344CB8AC3E}">
        <p14:creationId xmlns:p14="http://schemas.microsoft.com/office/powerpoint/2010/main" val="111879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82E4BD-6DDE-2148-899A-6E90297D01D0}" type="slidenum">
              <a:rPr lang="en-US" smtClean="0"/>
              <a:t>2</a:t>
            </a:fld>
            <a:endParaRPr lang="en-US"/>
          </a:p>
        </p:txBody>
      </p:sp>
    </p:spTree>
    <p:extLst>
      <p:ext uri="{BB962C8B-B14F-4D97-AF65-F5344CB8AC3E}">
        <p14:creationId xmlns:p14="http://schemas.microsoft.com/office/powerpoint/2010/main" val="2315511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82E4BD-6DDE-2148-899A-6E90297D01D0}" type="slidenum">
              <a:rPr lang="en-US" smtClean="0"/>
              <a:t>3</a:t>
            </a:fld>
            <a:endParaRPr lang="en-US"/>
          </a:p>
        </p:txBody>
      </p:sp>
    </p:spTree>
    <p:extLst>
      <p:ext uri="{BB962C8B-B14F-4D97-AF65-F5344CB8AC3E}">
        <p14:creationId xmlns:p14="http://schemas.microsoft.com/office/powerpoint/2010/main" val="1436745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82E4BD-6DDE-2148-899A-6E90297D01D0}" type="slidenum">
              <a:rPr lang="en-US" smtClean="0"/>
              <a:t>4</a:t>
            </a:fld>
            <a:endParaRPr lang="en-US"/>
          </a:p>
        </p:txBody>
      </p:sp>
    </p:spTree>
    <p:extLst>
      <p:ext uri="{BB962C8B-B14F-4D97-AF65-F5344CB8AC3E}">
        <p14:creationId xmlns:p14="http://schemas.microsoft.com/office/powerpoint/2010/main" val="1974947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3413" y="1158875"/>
            <a:ext cx="5486400" cy="3086100"/>
          </a:xfrm>
        </p:spPr>
      </p:sp>
      <p:sp>
        <p:nvSpPr>
          <p:cNvPr id="3" name="Notes Placeholder 2"/>
          <p:cNvSpPr>
            <a:spLocks noGrp="1"/>
          </p:cNvSpPr>
          <p:nvPr>
            <p:ph type="body" idx="1"/>
          </p:nvPr>
        </p:nvSpPr>
        <p:spPr>
          <a:xfrm>
            <a:off x="685800" y="4400550"/>
            <a:ext cx="5486400" cy="4373156"/>
          </a:xfrm>
        </p:spPr>
        <p:txBody>
          <a:bodyPr/>
          <a:lstStyle/>
          <a:p>
            <a:r>
              <a:rPr lang="en-US" dirty="0" smtClean="0"/>
              <a:t>Remember that </a:t>
            </a:r>
            <a:r>
              <a:rPr lang="en-US" dirty="0"/>
              <a:t>s</a:t>
            </a:r>
            <a:r>
              <a:rPr lang="en-US" dirty="0" smtClean="0"/>
              <a:t>tatistics can easily be misrepresented. (Reference module 4 and the discussion about the difference between percent difference and percent change.) </a:t>
            </a:r>
          </a:p>
          <a:p>
            <a:endParaRPr lang="en-US" dirty="0"/>
          </a:p>
          <a:p>
            <a:r>
              <a:rPr lang="en-US" dirty="0" smtClean="0"/>
              <a:t>Once you’ve determined which facts, figures and statements are most impactful you can add the “why” and lead your audience to a conclusion.</a:t>
            </a:r>
          </a:p>
        </p:txBody>
      </p:sp>
      <p:sp>
        <p:nvSpPr>
          <p:cNvPr id="4" name="Slide Number Placeholder 3"/>
          <p:cNvSpPr>
            <a:spLocks noGrp="1"/>
          </p:cNvSpPr>
          <p:nvPr>
            <p:ph type="sldNum" sz="quarter" idx="10"/>
          </p:nvPr>
        </p:nvSpPr>
        <p:spPr/>
        <p:txBody>
          <a:bodyPr/>
          <a:lstStyle/>
          <a:p>
            <a:fld id="{0B82E4BD-6DDE-2148-899A-6E90297D01D0}" type="slidenum">
              <a:rPr lang="en-US" smtClean="0"/>
              <a:t>5</a:t>
            </a:fld>
            <a:endParaRPr lang="en-US"/>
          </a:p>
        </p:txBody>
      </p:sp>
    </p:spTree>
    <p:extLst>
      <p:ext uri="{BB962C8B-B14F-4D97-AF65-F5344CB8AC3E}">
        <p14:creationId xmlns:p14="http://schemas.microsoft.com/office/powerpoint/2010/main" val="1570343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3413" y="1158875"/>
            <a:ext cx="5486400" cy="3086100"/>
          </a:xfrm>
        </p:spPr>
      </p:sp>
      <p:sp>
        <p:nvSpPr>
          <p:cNvPr id="3" name="Notes Placeholder 2"/>
          <p:cNvSpPr>
            <a:spLocks noGrp="1"/>
          </p:cNvSpPr>
          <p:nvPr>
            <p:ph type="body" idx="1"/>
          </p:nvPr>
        </p:nvSpPr>
        <p:spPr>
          <a:xfrm>
            <a:off x="685800" y="4400550"/>
            <a:ext cx="5486400" cy="4373156"/>
          </a:xfrm>
        </p:spPr>
        <p:txBody>
          <a:bodyPr/>
          <a:lstStyle/>
          <a:p>
            <a:r>
              <a:rPr lang="en-US" dirty="0" smtClean="0"/>
              <a:t>It doesn’t matter what you say until you know who you’re talking to. </a:t>
            </a:r>
            <a:endParaRPr lang="en-US" sz="1050" i="1" dirty="0"/>
          </a:p>
        </p:txBody>
      </p:sp>
      <p:sp>
        <p:nvSpPr>
          <p:cNvPr id="4" name="Slide Number Placeholder 3"/>
          <p:cNvSpPr>
            <a:spLocks noGrp="1"/>
          </p:cNvSpPr>
          <p:nvPr>
            <p:ph type="sldNum" sz="quarter" idx="10"/>
          </p:nvPr>
        </p:nvSpPr>
        <p:spPr/>
        <p:txBody>
          <a:bodyPr/>
          <a:lstStyle/>
          <a:p>
            <a:fld id="{0B82E4BD-6DDE-2148-899A-6E90297D01D0}" type="slidenum">
              <a:rPr lang="en-US" smtClean="0"/>
              <a:t>6</a:t>
            </a:fld>
            <a:endParaRPr lang="en-US"/>
          </a:p>
        </p:txBody>
      </p:sp>
    </p:spTree>
    <p:extLst>
      <p:ext uri="{BB962C8B-B14F-4D97-AF65-F5344CB8AC3E}">
        <p14:creationId xmlns:p14="http://schemas.microsoft.com/office/powerpoint/2010/main" val="8080660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3413" y="1149350"/>
            <a:ext cx="5486400" cy="3086100"/>
          </a:xfrm>
        </p:spPr>
      </p:sp>
      <p:sp>
        <p:nvSpPr>
          <p:cNvPr id="3" name="Notes Placeholder 2"/>
          <p:cNvSpPr>
            <a:spLocks noGrp="1"/>
          </p:cNvSpPr>
          <p:nvPr>
            <p:ph type="body" idx="1"/>
          </p:nvPr>
        </p:nvSpPr>
        <p:spPr>
          <a:xfrm>
            <a:off x="685800" y="4400550"/>
            <a:ext cx="5486400" cy="4373156"/>
          </a:xfrm>
        </p:spPr>
        <p:txBody>
          <a:bodyPr/>
          <a:lstStyle/>
          <a:p>
            <a:r>
              <a:rPr lang="en-US" dirty="0" smtClean="0"/>
              <a:t>Everybody wants to know “how does it affect me?”</a:t>
            </a:r>
          </a:p>
        </p:txBody>
      </p:sp>
      <p:sp>
        <p:nvSpPr>
          <p:cNvPr id="4" name="Slide Number Placeholder 3"/>
          <p:cNvSpPr>
            <a:spLocks noGrp="1"/>
          </p:cNvSpPr>
          <p:nvPr>
            <p:ph type="sldNum" sz="quarter" idx="10"/>
          </p:nvPr>
        </p:nvSpPr>
        <p:spPr/>
        <p:txBody>
          <a:bodyPr/>
          <a:lstStyle/>
          <a:p>
            <a:fld id="{0B82E4BD-6DDE-2148-899A-6E90297D01D0}" type="slidenum">
              <a:rPr lang="en-US" smtClean="0"/>
              <a:t>7</a:t>
            </a:fld>
            <a:endParaRPr lang="en-US"/>
          </a:p>
        </p:txBody>
      </p:sp>
    </p:spTree>
    <p:extLst>
      <p:ext uri="{BB962C8B-B14F-4D97-AF65-F5344CB8AC3E}">
        <p14:creationId xmlns:p14="http://schemas.microsoft.com/office/powerpoint/2010/main" val="11494977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3413" y="1158875"/>
            <a:ext cx="5486400" cy="3086100"/>
          </a:xfrm>
        </p:spPr>
      </p:sp>
      <p:sp>
        <p:nvSpPr>
          <p:cNvPr id="3" name="Notes Placeholder 2"/>
          <p:cNvSpPr>
            <a:spLocks noGrp="1"/>
          </p:cNvSpPr>
          <p:nvPr>
            <p:ph type="body" idx="1"/>
          </p:nvPr>
        </p:nvSpPr>
        <p:spPr>
          <a:xfrm>
            <a:off x="685800" y="4400550"/>
            <a:ext cx="5486400" cy="4373156"/>
          </a:xfrm>
        </p:spPr>
        <p:txBody>
          <a:bodyPr/>
          <a:lstStyle/>
          <a:p>
            <a:r>
              <a:rPr lang="en-US" dirty="0" smtClean="0"/>
              <a:t>Interpreting data and turning it into straightforward, accurate statements will help build your messages.</a:t>
            </a:r>
          </a:p>
          <a:p>
            <a:endParaRPr lang="en-US" dirty="0"/>
          </a:p>
          <a:p>
            <a:r>
              <a:rPr lang="en-US" dirty="0" smtClean="0"/>
              <a:t>Not sure which data is most impactful? Here’s some tips</a:t>
            </a:r>
            <a:r>
              <a:rPr lang="is-IS" dirty="0" smtClean="0"/>
              <a:t>…</a:t>
            </a:r>
          </a:p>
          <a:p>
            <a:pPr marL="228600" indent="-228600">
              <a:buAutoNum type="arabicParenR"/>
            </a:pPr>
            <a:endParaRPr lang="is-IS" b="1" dirty="0" smtClean="0"/>
          </a:p>
          <a:p>
            <a:pPr marL="228600" indent="-228600">
              <a:buAutoNum type="arabicParenR"/>
            </a:pPr>
            <a:r>
              <a:rPr lang="is-IS" b="1" dirty="0" smtClean="0"/>
              <a:t>Avoid data overload. </a:t>
            </a:r>
            <a:r>
              <a:rPr lang="is-IS" dirty="0" smtClean="0"/>
              <a:t/>
            </a:r>
            <a:br>
              <a:rPr lang="is-IS" dirty="0" smtClean="0"/>
            </a:br>
            <a:r>
              <a:rPr lang="is-IS" dirty="0" smtClean="0"/>
              <a:t>Data is powerful, but less is more. Present only most pertinent data. Leave your audience wanting more and provide ways they can learn more by contacting you or asking questions.</a:t>
            </a:r>
          </a:p>
          <a:p>
            <a:pPr marL="228600" indent="-228600">
              <a:buAutoNum type="arabicParenR"/>
            </a:pPr>
            <a:r>
              <a:rPr lang="is-IS" b="1" dirty="0" smtClean="0"/>
              <a:t>Keep it simple.</a:t>
            </a:r>
            <a:r>
              <a:rPr lang="is-IS" dirty="0" smtClean="0"/>
              <a:t/>
            </a:r>
            <a:br>
              <a:rPr lang="is-IS" dirty="0" smtClean="0"/>
            </a:br>
            <a:r>
              <a:rPr lang="is-IS" dirty="0" smtClean="0"/>
              <a:t>Charts and infographics are great tools, but make sure the audience can easily understand the visual.</a:t>
            </a:r>
          </a:p>
          <a:p>
            <a:pPr marL="228600" indent="-228600">
              <a:buAutoNum type="arabicParenR"/>
            </a:pPr>
            <a:r>
              <a:rPr lang="is-IS" b="1" dirty="0" smtClean="0"/>
              <a:t>Use odd numbers and include decimals or fractions for credibility.</a:t>
            </a:r>
            <a:br>
              <a:rPr lang="is-IS" b="1" dirty="0" smtClean="0"/>
            </a:br>
            <a:r>
              <a:rPr lang="is-IS" dirty="0" smtClean="0"/>
              <a:t>People find round numbers to be generalized, whereas odd numbers and specifics are seen as “real.”</a:t>
            </a:r>
          </a:p>
          <a:p>
            <a:pPr marL="228600" indent="-228600">
              <a:buAutoNum type="arabicParenR"/>
            </a:pPr>
            <a:r>
              <a:rPr lang="is-IS" b="1" dirty="0" smtClean="0"/>
              <a:t>Tell a story.</a:t>
            </a:r>
            <a:br>
              <a:rPr lang="is-IS" b="1" dirty="0" smtClean="0"/>
            </a:br>
            <a:r>
              <a:rPr lang="is-IS" dirty="0" smtClean="0"/>
              <a:t>Don’t just provide a number. Give a personal example or use a testimonial to add depth to the statistic.</a:t>
            </a:r>
            <a:br>
              <a:rPr lang="is-IS" dirty="0" smtClean="0"/>
            </a:br>
            <a:endParaRPr lang="is-IS" dirty="0" smtClean="0"/>
          </a:p>
          <a:p>
            <a:r>
              <a:rPr lang="en-US" sz="1050" i="1" dirty="0" smtClean="0"/>
              <a:t>http://</a:t>
            </a:r>
            <a:r>
              <a:rPr lang="en-US" sz="1050" i="1" dirty="0" err="1" smtClean="0"/>
              <a:t>www.cyberalert.com</a:t>
            </a:r>
            <a:r>
              <a:rPr lang="en-US" sz="1050" i="1" dirty="0" smtClean="0"/>
              <a:t>/blog/</a:t>
            </a:r>
            <a:r>
              <a:rPr lang="en-US" sz="1050" i="1" dirty="0" err="1" smtClean="0"/>
              <a:t>index.php</a:t>
            </a:r>
            <a:r>
              <a:rPr lang="en-US" sz="1050" i="1" dirty="0" smtClean="0"/>
              <a:t>/10-tips-on-using-data-to-create-better-more-convincing-presentations/</a:t>
            </a:r>
            <a:endParaRPr lang="en-US" sz="1050" i="1" dirty="0"/>
          </a:p>
        </p:txBody>
      </p:sp>
      <p:sp>
        <p:nvSpPr>
          <p:cNvPr id="4" name="Slide Number Placeholder 3"/>
          <p:cNvSpPr>
            <a:spLocks noGrp="1"/>
          </p:cNvSpPr>
          <p:nvPr>
            <p:ph type="sldNum" sz="quarter" idx="10"/>
          </p:nvPr>
        </p:nvSpPr>
        <p:spPr/>
        <p:txBody>
          <a:bodyPr/>
          <a:lstStyle/>
          <a:p>
            <a:fld id="{0B82E4BD-6DDE-2148-899A-6E90297D01D0}" type="slidenum">
              <a:rPr lang="en-US" smtClean="0"/>
              <a:t>8</a:t>
            </a:fld>
            <a:endParaRPr lang="en-US"/>
          </a:p>
        </p:txBody>
      </p:sp>
    </p:spTree>
    <p:extLst>
      <p:ext uri="{BB962C8B-B14F-4D97-AF65-F5344CB8AC3E}">
        <p14:creationId xmlns:p14="http://schemas.microsoft.com/office/powerpoint/2010/main" val="8930537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3413" y="1158875"/>
            <a:ext cx="5486400" cy="3086100"/>
          </a:xfrm>
        </p:spPr>
      </p:sp>
      <p:sp>
        <p:nvSpPr>
          <p:cNvPr id="3" name="Notes Placeholder 2"/>
          <p:cNvSpPr>
            <a:spLocks noGrp="1"/>
          </p:cNvSpPr>
          <p:nvPr>
            <p:ph type="body" idx="1"/>
          </p:nvPr>
        </p:nvSpPr>
        <p:spPr>
          <a:xfrm>
            <a:off x="685800" y="4400550"/>
            <a:ext cx="5486400" cy="4373156"/>
          </a:xfrm>
        </p:spPr>
        <p:txBody>
          <a:bodyPr/>
          <a:lstStyle/>
          <a:p>
            <a:r>
              <a:rPr lang="en-US" dirty="0" smtClean="0"/>
              <a:t>Interpreting data and turning it into straightforward, accurate statements will help build your messages.</a:t>
            </a:r>
          </a:p>
          <a:p>
            <a:endParaRPr lang="en-US" dirty="0"/>
          </a:p>
          <a:p>
            <a:r>
              <a:rPr lang="en-US" dirty="0" smtClean="0"/>
              <a:t>Not sure which data is most impactful? Here’s some tips</a:t>
            </a:r>
            <a:r>
              <a:rPr lang="is-IS" dirty="0" smtClean="0"/>
              <a:t>…</a:t>
            </a:r>
          </a:p>
          <a:p>
            <a:pPr marL="228600" indent="-228600">
              <a:buAutoNum type="arabicParenR"/>
            </a:pPr>
            <a:endParaRPr lang="is-IS" b="1" dirty="0" smtClean="0"/>
          </a:p>
          <a:p>
            <a:pPr marL="228600" indent="-228600">
              <a:buAutoNum type="arabicParenR"/>
            </a:pPr>
            <a:r>
              <a:rPr lang="is-IS" b="1" dirty="0" smtClean="0"/>
              <a:t>Avoid data overload. </a:t>
            </a:r>
            <a:r>
              <a:rPr lang="is-IS" dirty="0" smtClean="0"/>
              <a:t/>
            </a:r>
            <a:br>
              <a:rPr lang="is-IS" dirty="0" smtClean="0"/>
            </a:br>
            <a:r>
              <a:rPr lang="is-IS" dirty="0" smtClean="0"/>
              <a:t>Data is powerful, but less is more. Present only most pertinent data. Leave your audience wanting more and provide ways they can learn more by contacting you or asking questions.</a:t>
            </a:r>
          </a:p>
          <a:p>
            <a:pPr marL="228600" indent="-228600">
              <a:buAutoNum type="arabicParenR"/>
            </a:pPr>
            <a:r>
              <a:rPr lang="is-IS" b="1" dirty="0" smtClean="0"/>
              <a:t>Keep it simple.</a:t>
            </a:r>
            <a:r>
              <a:rPr lang="is-IS" dirty="0" smtClean="0"/>
              <a:t/>
            </a:r>
            <a:br>
              <a:rPr lang="is-IS" dirty="0" smtClean="0"/>
            </a:br>
            <a:r>
              <a:rPr lang="is-IS" dirty="0" smtClean="0"/>
              <a:t>Charts and infographics are great tools, but make sure the audience can easily understand the visual.</a:t>
            </a:r>
          </a:p>
          <a:p>
            <a:pPr marL="228600" indent="-228600">
              <a:buAutoNum type="arabicParenR"/>
            </a:pPr>
            <a:r>
              <a:rPr lang="is-IS" b="1" dirty="0" smtClean="0"/>
              <a:t>Use odd numbers and include decimals or fractions for credibility.</a:t>
            </a:r>
            <a:br>
              <a:rPr lang="is-IS" b="1" dirty="0" smtClean="0"/>
            </a:br>
            <a:r>
              <a:rPr lang="is-IS" dirty="0" smtClean="0"/>
              <a:t>People find round numbers to be generalized, whereas odd numbers and specifics are seen as “real.”</a:t>
            </a:r>
          </a:p>
          <a:p>
            <a:pPr marL="228600" indent="-228600">
              <a:buAutoNum type="arabicParenR"/>
            </a:pPr>
            <a:r>
              <a:rPr lang="is-IS" b="1" dirty="0" smtClean="0"/>
              <a:t>Tell a story.</a:t>
            </a:r>
            <a:br>
              <a:rPr lang="is-IS" b="1" dirty="0" smtClean="0"/>
            </a:br>
            <a:r>
              <a:rPr lang="is-IS" dirty="0" smtClean="0"/>
              <a:t>Don’t just provide a number. Give a personal example or use a testimonial to add depth to the statistic.</a:t>
            </a:r>
            <a:br>
              <a:rPr lang="is-IS" dirty="0" smtClean="0"/>
            </a:br>
            <a:endParaRPr lang="is-IS" dirty="0" smtClean="0"/>
          </a:p>
          <a:p>
            <a:r>
              <a:rPr lang="en-US" sz="1050" i="1" dirty="0" smtClean="0"/>
              <a:t>http://</a:t>
            </a:r>
            <a:r>
              <a:rPr lang="en-US" sz="1050" i="1" dirty="0" err="1" smtClean="0"/>
              <a:t>www.cyberalert.com</a:t>
            </a:r>
            <a:r>
              <a:rPr lang="en-US" sz="1050" i="1" dirty="0" smtClean="0"/>
              <a:t>/blog/</a:t>
            </a:r>
            <a:r>
              <a:rPr lang="en-US" sz="1050" i="1" dirty="0" err="1" smtClean="0"/>
              <a:t>index.php</a:t>
            </a:r>
            <a:r>
              <a:rPr lang="en-US" sz="1050" i="1" dirty="0" smtClean="0"/>
              <a:t>/10-tips-on-using-data-to-create-better-more-convincing-presentations/</a:t>
            </a:r>
            <a:endParaRPr lang="en-US" sz="1050" i="1" dirty="0"/>
          </a:p>
        </p:txBody>
      </p:sp>
      <p:sp>
        <p:nvSpPr>
          <p:cNvPr id="4" name="Slide Number Placeholder 3"/>
          <p:cNvSpPr>
            <a:spLocks noGrp="1"/>
          </p:cNvSpPr>
          <p:nvPr>
            <p:ph type="sldNum" sz="quarter" idx="10"/>
          </p:nvPr>
        </p:nvSpPr>
        <p:spPr/>
        <p:txBody>
          <a:bodyPr/>
          <a:lstStyle/>
          <a:p>
            <a:fld id="{0B82E4BD-6DDE-2148-899A-6E90297D01D0}" type="slidenum">
              <a:rPr lang="en-US" smtClean="0"/>
              <a:t>9</a:t>
            </a:fld>
            <a:endParaRPr lang="en-US"/>
          </a:p>
        </p:txBody>
      </p:sp>
    </p:spTree>
    <p:extLst>
      <p:ext uri="{BB962C8B-B14F-4D97-AF65-F5344CB8AC3E}">
        <p14:creationId xmlns:p14="http://schemas.microsoft.com/office/powerpoint/2010/main" val="177659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D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838921"/>
            <a:ext cx="12192000" cy="2424198"/>
          </a:xfrm>
          <a:prstGeom prst="rect">
            <a:avLst/>
          </a:prstGeom>
          <a:solidFill>
            <a:srgbClr val="F5F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2413262" y="3602038"/>
            <a:ext cx="8254738" cy="1655762"/>
          </a:xfrm>
        </p:spPr>
        <p:txBody>
          <a:bodyPr/>
          <a:lstStyle>
            <a:lvl1pPr marL="0" indent="0" algn="ctr">
              <a:buNone/>
              <a:defRPr sz="2400" b="0" i="0">
                <a:solidFill>
                  <a:schemeClr val="bg1"/>
                </a:solidFill>
                <a:latin typeface="Helvetica Light" charset="0"/>
                <a:ea typeface="Helvetica Light" charset="0"/>
                <a:cs typeface="Helvetica Ligh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grpSp>
        <p:nvGrpSpPr>
          <p:cNvPr id="95" name="Group 94"/>
          <p:cNvGrpSpPr/>
          <p:nvPr userDrawn="1"/>
        </p:nvGrpSpPr>
        <p:grpSpPr>
          <a:xfrm>
            <a:off x="520046" y="-347152"/>
            <a:ext cx="1525571" cy="7544071"/>
            <a:chOff x="520046" y="-347152"/>
            <a:chExt cx="1525571" cy="7544071"/>
          </a:xfrm>
        </p:grpSpPr>
        <p:sp>
          <p:nvSpPr>
            <p:cNvPr id="32" name="Hexagon 31"/>
            <p:cNvSpPr/>
            <p:nvPr userDrawn="1"/>
          </p:nvSpPr>
          <p:spPr>
            <a:xfrm>
              <a:off x="527901" y="461915"/>
              <a:ext cx="537328" cy="463214"/>
            </a:xfrm>
            <a:prstGeom prst="hexagon">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Hexagon 32"/>
            <p:cNvSpPr/>
            <p:nvPr userDrawn="1"/>
          </p:nvSpPr>
          <p:spPr>
            <a:xfrm>
              <a:off x="1018095" y="198692"/>
              <a:ext cx="537328" cy="463214"/>
            </a:xfrm>
            <a:prstGeom prst="hexagon">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Hexagon 33"/>
            <p:cNvSpPr/>
            <p:nvPr userDrawn="1"/>
          </p:nvSpPr>
          <p:spPr>
            <a:xfrm>
              <a:off x="1018095" y="747967"/>
              <a:ext cx="537328" cy="463214"/>
            </a:xfrm>
            <a:prstGeom prst="hexagon">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Hexagon 34"/>
            <p:cNvSpPr/>
            <p:nvPr userDrawn="1"/>
          </p:nvSpPr>
          <p:spPr>
            <a:xfrm>
              <a:off x="527901" y="-89193"/>
              <a:ext cx="537328" cy="463214"/>
            </a:xfrm>
            <a:prstGeom prst="hexagon">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Hexagon 35"/>
            <p:cNvSpPr/>
            <p:nvPr userDrawn="1"/>
          </p:nvSpPr>
          <p:spPr>
            <a:xfrm>
              <a:off x="527901" y="1009357"/>
              <a:ext cx="537328" cy="463214"/>
            </a:xfrm>
            <a:prstGeom prst="hexagon">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Hexagon 36"/>
            <p:cNvSpPr/>
            <p:nvPr userDrawn="1"/>
          </p:nvSpPr>
          <p:spPr>
            <a:xfrm>
              <a:off x="1018095" y="-347152"/>
              <a:ext cx="537328" cy="463214"/>
            </a:xfrm>
            <a:prstGeom prst="hexagon">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Hexagon 37"/>
            <p:cNvSpPr/>
            <p:nvPr userDrawn="1"/>
          </p:nvSpPr>
          <p:spPr>
            <a:xfrm>
              <a:off x="1508289" y="-63710"/>
              <a:ext cx="537328" cy="463214"/>
            </a:xfrm>
            <a:prstGeom prst="hexagon">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Hexagon 38"/>
            <p:cNvSpPr/>
            <p:nvPr userDrawn="1"/>
          </p:nvSpPr>
          <p:spPr>
            <a:xfrm>
              <a:off x="1508289" y="482134"/>
              <a:ext cx="537328" cy="463214"/>
            </a:xfrm>
            <a:prstGeom prst="hexagon">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Hexagon 39"/>
            <p:cNvSpPr/>
            <p:nvPr userDrawn="1"/>
          </p:nvSpPr>
          <p:spPr>
            <a:xfrm>
              <a:off x="1508289" y="1022032"/>
              <a:ext cx="537328" cy="463214"/>
            </a:xfrm>
            <a:prstGeom prst="hexagon">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p:cNvSpPr/>
            <p:nvPr userDrawn="1"/>
          </p:nvSpPr>
          <p:spPr>
            <a:xfrm>
              <a:off x="527901" y="2074880"/>
              <a:ext cx="537328" cy="463214"/>
            </a:xfrm>
            <a:prstGeom prst="hexagon">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Hexagon 41"/>
            <p:cNvSpPr/>
            <p:nvPr userDrawn="1"/>
          </p:nvSpPr>
          <p:spPr>
            <a:xfrm>
              <a:off x="1018095" y="1811657"/>
              <a:ext cx="537328" cy="463214"/>
            </a:xfrm>
            <a:prstGeom prst="hexagon">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Hexagon 42"/>
            <p:cNvSpPr/>
            <p:nvPr userDrawn="1"/>
          </p:nvSpPr>
          <p:spPr>
            <a:xfrm>
              <a:off x="1018095" y="2360932"/>
              <a:ext cx="537328" cy="463214"/>
            </a:xfrm>
            <a:prstGeom prst="hexagon">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Hexagon 43"/>
            <p:cNvSpPr/>
            <p:nvPr userDrawn="1"/>
          </p:nvSpPr>
          <p:spPr>
            <a:xfrm>
              <a:off x="527901" y="1523772"/>
              <a:ext cx="537328" cy="463214"/>
            </a:xfrm>
            <a:prstGeom prst="hexagon">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Hexagon 44"/>
            <p:cNvSpPr/>
            <p:nvPr userDrawn="1"/>
          </p:nvSpPr>
          <p:spPr>
            <a:xfrm>
              <a:off x="527901" y="2622322"/>
              <a:ext cx="537328" cy="463214"/>
            </a:xfrm>
            <a:prstGeom prst="hexagon">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Hexagon 45"/>
            <p:cNvSpPr/>
            <p:nvPr userDrawn="1"/>
          </p:nvSpPr>
          <p:spPr>
            <a:xfrm>
              <a:off x="1018095" y="1265813"/>
              <a:ext cx="537328" cy="463214"/>
            </a:xfrm>
            <a:prstGeom prst="hexagon">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Hexagon 46"/>
            <p:cNvSpPr/>
            <p:nvPr userDrawn="1"/>
          </p:nvSpPr>
          <p:spPr>
            <a:xfrm>
              <a:off x="1508289" y="1549255"/>
              <a:ext cx="537328" cy="463214"/>
            </a:xfrm>
            <a:prstGeom prst="hexagon">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p:cNvSpPr/>
            <p:nvPr userDrawn="1"/>
          </p:nvSpPr>
          <p:spPr>
            <a:xfrm>
              <a:off x="1508289" y="2095099"/>
              <a:ext cx="537328" cy="463214"/>
            </a:xfrm>
            <a:prstGeom prst="hexagon">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p:cNvSpPr/>
            <p:nvPr userDrawn="1"/>
          </p:nvSpPr>
          <p:spPr>
            <a:xfrm>
              <a:off x="1508289" y="2634997"/>
              <a:ext cx="537328" cy="463214"/>
            </a:xfrm>
            <a:prstGeom prst="hexagon">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p:cNvSpPr/>
            <p:nvPr userDrawn="1"/>
          </p:nvSpPr>
          <p:spPr>
            <a:xfrm>
              <a:off x="520046" y="3704319"/>
              <a:ext cx="537328" cy="463214"/>
            </a:xfrm>
            <a:prstGeom prst="hexagon">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userDrawn="1"/>
          </p:nvSpPr>
          <p:spPr>
            <a:xfrm>
              <a:off x="1010240" y="3441096"/>
              <a:ext cx="537328" cy="463214"/>
            </a:xfrm>
            <a:prstGeom prst="hexagon">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userDrawn="1"/>
          </p:nvSpPr>
          <p:spPr>
            <a:xfrm>
              <a:off x="1010240" y="3990371"/>
              <a:ext cx="537328" cy="463214"/>
            </a:xfrm>
            <a:prstGeom prst="hexagon">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userDrawn="1"/>
          </p:nvSpPr>
          <p:spPr>
            <a:xfrm>
              <a:off x="520046" y="3153211"/>
              <a:ext cx="537328" cy="463214"/>
            </a:xfrm>
            <a:prstGeom prst="hexagon">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userDrawn="1"/>
          </p:nvSpPr>
          <p:spPr>
            <a:xfrm>
              <a:off x="520046" y="4251761"/>
              <a:ext cx="537328" cy="463214"/>
            </a:xfrm>
            <a:prstGeom prst="hexagon">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userDrawn="1"/>
          </p:nvSpPr>
          <p:spPr>
            <a:xfrm>
              <a:off x="1010240" y="2895252"/>
              <a:ext cx="537328" cy="463214"/>
            </a:xfrm>
            <a:prstGeom prst="hexagon">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userDrawn="1"/>
          </p:nvSpPr>
          <p:spPr>
            <a:xfrm>
              <a:off x="1500434" y="3178694"/>
              <a:ext cx="537328" cy="463214"/>
            </a:xfrm>
            <a:prstGeom prst="hexagon">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userDrawn="1"/>
          </p:nvSpPr>
          <p:spPr>
            <a:xfrm>
              <a:off x="1500434" y="3724538"/>
              <a:ext cx="537328" cy="463214"/>
            </a:xfrm>
            <a:prstGeom prst="hexagon">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userDrawn="1"/>
          </p:nvSpPr>
          <p:spPr>
            <a:xfrm>
              <a:off x="1500434" y="4264436"/>
              <a:ext cx="537328" cy="463214"/>
            </a:xfrm>
            <a:prstGeom prst="hexagon">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userDrawn="1"/>
          </p:nvSpPr>
          <p:spPr>
            <a:xfrm>
              <a:off x="520046" y="5347173"/>
              <a:ext cx="537328" cy="463214"/>
            </a:xfrm>
            <a:prstGeom prst="hexagon">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userDrawn="1"/>
          </p:nvSpPr>
          <p:spPr>
            <a:xfrm>
              <a:off x="1010240" y="5083950"/>
              <a:ext cx="537328" cy="463214"/>
            </a:xfrm>
            <a:prstGeom prst="hexagon">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userDrawn="1"/>
          </p:nvSpPr>
          <p:spPr>
            <a:xfrm>
              <a:off x="1010240" y="5633225"/>
              <a:ext cx="537328" cy="463214"/>
            </a:xfrm>
            <a:prstGeom prst="hexagon">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userDrawn="1"/>
          </p:nvSpPr>
          <p:spPr>
            <a:xfrm>
              <a:off x="520046" y="4796065"/>
              <a:ext cx="537328" cy="463214"/>
            </a:xfrm>
            <a:prstGeom prst="hexagon">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userDrawn="1"/>
          </p:nvSpPr>
          <p:spPr>
            <a:xfrm>
              <a:off x="520046" y="5894615"/>
              <a:ext cx="537328" cy="463214"/>
            </a:xfrm>
            <a:prstGeom prst="hexagon">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Hexagon 72"/>
            <p:cNvSpPr/>
            <p:nvPr userDrawn="1"/>
          </p:nvSpPr>
          <p:spPr>
            <a:xfrm>
              <a:off x="1010240" y="4538106"/>
              <a:ext cx="537328" cy="463214"/>
            </a:xfrm>
            <a:prstGeom prst="hexagon">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Hexagon 73"/>
            <p:cNvSpPr/>
            <p:nvPr userDrawn="1"/>
          </p:nvSpPr>
          <p:spPr>
            <a:xfrm>
              <a:off x="1500434" y="4821548"/>
              <a:ext cx="537328" cy="463214"/>
            </a:xfrm>
            <a:prstGeom prst="hexagon">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Hexagon 74"/>
            <p:cNvSpPr/>
            <p:nvPr userDrawn="1"/>
          </p:nvSpPr>
          <p:spPr>
            <a:xfrm>
              <a:off x="1500434" y="5367392"/>
              <a:ext cx="537328" cy="463214"/>
            </a:xfrm>
            <a:prstGeom prst="hexagon">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Hexagon 75"/>
            <p:cNvSpPr/>
            <p:nvPr userDrawn="1"/>
          </p:nvSpPr>
          <p:spPr>
            <a:xfrm>
              <a:off x="1500434" y="5907290"/>
              <a:ext cx="537328" cy="463214"/>
            </a:xfrm>
            <a:prstGeom prst="hexagon">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Hexagon 86"/>
            <p:cNvSpPr/>
            <p:nvPr userDrawn="1"/>
          </p:nvSpPr>
          <p:spPr>
            <a:xfrm>
              <a:off x="1018095" y="6733705"/>
              <a:ext cx="537328" cy="463214"/>
            </a:xfrm>
            <a:prstGeom prst="hexagon">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Hexagon 88"/>
            <p:cNvSpPr/>
            <p:nvPr userDrawn="1"/>
          </p:nvSpPr>
          <p:spPr>
            <a:xfrm>
              <a:off x="527901" y="6445820"/>
              <a:ext cx="537328" cy="463214"/>
            </a:xfrm>
            <a:prstGeom prst="hexagon">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Hexagon 90"/>
            <p:cNvSpPr/>
            <p:nvPr userDrawn="1"/>
          </p:nvSpPr>
          <p:spPr>
            <a:xfrm>
              <a:off x="1018095" y="6187861"/>
              <a:ext cx="537328" cy="463214"/>
            </a:xfrm>
            <a:prstGeom prst="hexagon">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Hexagon 91"/>
            <p:cNvSpPr/>
            <p:nvPr userDrawn="1"/>
          </p:nvSpPr>
          <p:spPr>
            <a:xfrm>
              <a:off x="1508289" y="6471303"/>
              <a:ext cx="537328" cy="463214"/>
            </a:xfrm>
            <a:prstGeom prst="hexagon">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ctrTitle"/>
          </p:nvPr>
        </p:nvSpPr>
        <p:spPr>
          <a:xfrm>
            <a:off x="2413262" y="1122363"/>
            <a:ext cx="8254738" cy="2030848"/>
          </a:xfrm>
        </p:spPr>
        <p:txBody>
          <a:bodyPr anchor="b">
            <a:normAutofit/>
          </a:bodyPr>
          <a:lstStyle>
            <a:lvl1pPr algn="ctr">
              <a:defRPr sz="5200" b="0" i="0">
                <a:solidFill>
                  <a:schemeClr val="accent3"/>
                </a:solidFill>
                <a:latin typeface="Helvetica Light" charset="0"/>
                <a:ea typeface="Helvetica Light" charset="0"/>
                <a:cs typeface="Helvetica Light"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642429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F5F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215245" y="0"/>
            <a:ext cx="838199" cy="6858000"/>
          </a:xfrm>
          <a:prstGeom prst="rect">
            <a:avLst/>
          </a:prstGeom>
          <a:solidFill>
            <a:srgbClr val="D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68688" y="1709738"/>
            <a:ext cx="10078761" cy="2852737"/>
          </a:xfrm>
        </p:spPr>
        <p:txBody>
          <a:bodyPr anchor="b">
            <a:normAutofit/>
          </a:bodyPr>
          <a:lstStyle>
            <a:lvl1pPr>
              <a:defRPr sz="5200" b="0" i="0">
                <a:latin typeface="Helvetica Light" charset="0"/>
                <a:ea typeface="Helvetica Light" charset="0"/>
                <a:cs typeface="Helvetica Light"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1268688" y="4589463"/>
            <a:ext cx="10078762" cy="1500187"/>
          </a:xfrm>
        </p:spPr>
        <p:txBody>
          <a:bodyPr/>
          <a:lstStyle>
            <a:lvl1pPr marL="0" indent="0">
              <a:buNone/>
              <a:defRPr sz="2400" b="0" i="0">
                <a:solidFill>
                  <a:schemeClr val="tx1">
                    <a:tint val="75000"/>
                  </a:schemeClr>
                </a:solidFill>
                <a:latin typeface="Helvetica Light" charset="0"/>
                <a:ea typeface="Helvetica Light" charset="0"/>
                <a:cs typeface="Helvetica Light"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0" name="Date Placeholder 1"/>
          <p:cNvSpPr>
            <a:spLocks noGrp="1"/>
          </p:cNvSpPr>
          <p:nvPr>
            <p:ph type="dt" sz="half" idx="10"/>
          </p:nvPr>
        </p:nvSpPr>
        <p:spPr>
          <a:xfrm>
            <a:off x="1268688" y="6356350"/>
            <a:ext cx="2312711" cy="365125"/>
          </a:xfrm>
        </p:spPr>
        <p:txBody>
          <a:bodyPr/>
          <a:lstStyle>
            <a:lvl1pPr>
              <a:defRPr b="0" i="0">
                <a:latin typeface="Helvetica Light" charset="0"/>
                <a:ea typeface="Helvetica Light" charset="0"/>
                <a:cs typeface="Helvetica Light" charset="0"/>
              </a:defRPr>
            </a:lvl1pPr>
          </a:lstStyle>
          <a:p>
            <a:fld id="{C76625C8-85A8-B346-830D-477EC0ACFAF1}" type="datetimeFigureOut">
              <a:rPr lang="en-US" smtClean="0"/>
              <a:pPr/>
              <a:t>11/2/16</a:t>
            </a:fld>
            <a:endParaRPr lang="en-US" dirty="0"/>
          </a:p>
        </p:txBody>
      </p:sp>
      <p:sp>
        <p:nvSpPr>
          <p:cNvPr id="11" name="Footer Placeholder 2"/>
          <p:cNvSpPr>
            <a:spLocks noGrp="1"/>
          </p:cNvSpPr>
          <p:nvPr>
            <p:ph type="ftr" sz="quarter" idx="11"/>
          </p:nvPr>
        </p:nvSpPr>
        <p:spPr>
          <a:xfrm>
            <a:off x="4038600" y="6356350"/>
            <a:ext cx="4114800" cy="365125"/>
          </a:xfrm>
        </p:spPr>
        <p:txBody>
          <a:bodyPr/>
          <a:lstStyle>
            <a:lvl1pPr>
              <a:defRPr b="0" i="0">
                <a:latin typeface="Helvetica Light" charset="0"/>
                <a:ea typeface="Helvetica Light" charset="0"/>
                <a:cs typeface="Helvetica Light" charset="0"/>
              </a:defRPr>
            </a:lvl1pPr>
          </a:lstStyle>
          <a:p>
            <a:endParaRPr lang="en-US" dirty="0"/>
          </a:p>
        </p:txBody>
      </p:sp>
      <p:sp>
        <p:nvSpPr>
          <p:cNvPr id="12" name="Slide Number Placeholder 3"/>
          <p:cNvSpPr>
            <a:spLocks noGrp="1"/>
          </p:cNvSpPr>
          <p:nvPr>
            <p:ph type="sldNum" sz="quarter" idx="12"/>
          </p:nvPr>
        </p:nvSpPr>
        <p:spPr>
          <a:xfrm>
            <a:off x="8610600" y="6356350"/>
            <a:ext cx="2069969" cy="365125"/>
          </a:xfrm>
        </p:spPr>
        <p:txBody>
          <a:bodyPr/>
          <a:lstStyle>
            <a:lvl1pPr>
              <a:defRPr b="0" i="0">
                <a:latin typeface="Helvetica Light" charset="0"/>
                <a:ea typeface="Helvetica Light" charset="0"/>
                <a:cs typeface="Helvetica Light" charset="0"/>
              </a:defRPr>
            </a:lvl1pPr>
          </a:lstStyle>
          <a:p>
            <a:fld id="{3567AF8D-22BB-F74F-BF42-1C6ECEC5AAF8}" type="slidenum">
              <a:rPr lang="en-US" smtClean="0"/>
              <a:pPr/>
              <a:t>‹#›</a:t>
            </a:fld>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09790" y="5847008"/>
            <a:ext cx="2919012" cy="1167605"/>
          </a:xfrm>
          <a:prstGeom prst="rect">
            <a:avLst/>
          </a:prstGeom>
        </p:spPr>
      </p:pic>
    </p:spTree>
    <p:extLst>
      <p:ext uri="{BB962C8B-B14F-4D97-AF65-F5344CB8AC3E}">
        <p14:creationId xmlns:p14="http://schemas.microsoft.com/office/powerpoint/2010/main" val="1226181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rgbClr val="F5F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82044" y="365125"/>
            <a:ext cx="10071756" cy="1325563"/>
          </a:xfrm>
        </p:spPr>
        <p:txBody>
          <a:bodyPr/>
          <a:lstStyle>
            <a:lvl1pPr>
              <a:defRPr b="0" i="0">
                <a:solidFill>
                  <a:schemeClr val="tx1"/>
                </a:solidFill>
                <a:latin typeface="Helvetica Light" charset="0"/>
                <a:ea typeface="Helvetica Light" charset="0"/>
                <a:cs typeface="Helvetica Light"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282044" y="1825625"/>
            <a:ext cx="10071756" cy="4351338"/>
          </a:xfrm>
        </p:spPr>
        <p:txBody>
          <a:bodyPr/>
          <a:lstStyle>
            <a:lvl1pPr>
              <a:defRPr b="0" i="0">
                <a:latin typeface="Helvetica Light" charset="0"/>
                <a:ea typeface="Helvetica Light" charset="0"/>
                <a:cs typeface="Helvetica Light" charset="0"/>
              </a:defRPr>
            </a:lvl1pPr>
            <a:lvl2pPr>
              <a:defRPr b="0" i="0">
                <a:latin typeface="Helvetica Light" charset="0"/>
                <a:ea typeface="Helvetica Light" charset="0"/>
                <a:cs typeface="Helvetica Light" charset="0"/>
              </a:defRPr>
            </a:lvl2pPr>
            <a:lvl3pPr>
              <a:defRPr b="0" i="0">
                <a:latin typeface="Helvetica Light" charset="0"/>
                <a:ea typeface="Helvetica Light" charset="0"/>
                <a:cs typeface="Helvetica Light" charset="0"/>
              </a:defRPr>
            </a:lvl3pPr>
            <a:lvl4pPr>
              <a:defRPr b="0" i="0">
                <a:latin typeface="Helvetica Light" charset="0"/>
                <a:ea typeface="Helvetica Light" charset="0"/>
                <a:cs typeface="Helvetica Light" charset="0"/>
              </a:defRPr>
            </a:lvl4pPr>
            <a:lvl5pPr>
              <a:defRPr b="0" i="0">
                <a:latin typeface="Helvetica Light" charset="0"/>
                <a:ea typeface="Helvetica Light" charset="0"/>
                <a:cs typeface="Helvetica Light"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215245" y="0"/>
            <a:ext cx="838199" cy="6858000"/>
          </a:xfrm>
          <a:prstGeom prst="rect">
            <a:avLst/>
          </a:prstGeom>
          <a:solidFill>
            <a:srgbClr val="D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1"/>
          <p:cNvSpPr>
            <a:spLocks noGrp="1"/>
          </p:cNvSpPr>
          <p:nvPr>
            <p:ph type="dt" sz="half" idx="10"/>
          </p:nvPr>
        </p:nvSpPr>
        <p:spPr>
          <a:xfrm>
            <a:off x="1268688" y="6356350"/>
            <a:ext cx="2312711" cy="365125"/>
          </a:xfrm>
        </p:spPr>
        <p:txBody>
          <a:bodyPr/>
          <a:lstStyle>
            <a:lvl1pPr>
              <a:defRPr b="0" i="0">
                <a:latin typeface="Helvetica Light" charset="0"/>
                <a:ea typeface="Helvetica Light" charset="0"/>
                <a:cs typeface="Helvetica Light" charset="0"/>
              </a:defRPr>
            </a:lvl1pPr>
          </a:lstStyle>
          <a:p>
            <a:fld id="{C76625C8-85A8-B346-830D-477EC0ACFAF1}" type="datetimeFigureOut">
              <a:rPr lang="en-US" smtClean="0"/>
              <a:pPr/>
              <a:t>11/2/16</a:t>
            </a:fld>
            <a:endParaRPr lang="en-US" dirty="0"/>
          </a:p>
        </p:txBody>
      </p:sp>
      <p:sp>
        <p:nvSpPr>
          <p:cNvPr id="11" name="Footer Placeholder 2"/>
          <p:cNvSpPr>
            <a:spLocks noGrp="1"/>
          </p:cNvSpPr>
          <p:nvPr>
            <p:ph type="ftr" sz="quarter" idx="11"/>
          </p:nvPr>
        </p:nvSpPr>
        <p:spPr>
          <a:xfrm>
            <a:off x="4038600" y="6356350"/>
            <a:ext cx="4114800" cy="365125"/>
          </a:xfrm>
        </p:spPr>
        <p:txBody>
          <a:bodyPr/>
          <a:lstStyle>
            <a:lvl1pPr>
              <a:defRPr b="0" i="0">
                <a:latin typeface="Helvetica Light" charset="0"/>
                <a:ea typeface="Helvetica Light" charset="0"/>
                <a:cs typeface="Helvetica Light" charset="0"/>
              </a:defRPr>
            </a:lvl1pPr>
          </a:lstStyle>
          <a:p>
            <a:endParaRPr lang="en-US" dirty="0"/>
          </a:p>
        </p:txBody>
      </p:sp>
      <p:sp>
        <p:nvSpPr>
          <p:cNvPr id="12" name="Slide Number Placeholder 3"/>
          <p:cNvSpPr>
            <a:spLocks noGrp="1"/>
          </p:cNvSpPr>
          <p:nvPr>
            <p:ph type="sldNum" sz="quarter" idx="12"/>
          </p:nvPr>
        </p:nvSpPr>
        <p:spPr>
          <a:xfrm>
            <a:off x="8610600" y="6356350"/>
            <a:ext cx="2069969" cy="365125"/>
          </a:xfrm>
        </p:spPr>
        <p:txBody>
          <a:bodyPr/>
          <a:lstStyle>
            <a:lvl1pPr>
              <a:defRPr b="0" i="0">
                <a:latin typeface="Helvetica Light" charset="0"/>
                <a:ea typeface="Helvetica Light" charset="0"/>
                <a:cs typeface="Helvetica Light" charset="0"/>
              </a:defRPr>
            </a:lvl1pPr>
          </a:lstStyle>
          <a:p>
            <a:fld id="{3567AF8D-22BB-F74F-BF42-1C6ECEC5AAF8}" type="slidenum">
              <a:rPr lang="en-US" smtClean="0"/>
              <a:pPr/>
              <a:t>‹#›</a:t>
            </a:fld>
            <a:endParaRPr lang="en-US"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09790" y="5847008"/>
            <a:ext cx="2919012" cy="1167605"/>
          </a:xfrm>
          <a:prstGeom prst="rect">
            <a:avLst/>
          </a:prstGeom>
        </p:spPr>
      </p:pic>
    </p:spTree>
    <p:extLst>
      <p:ext uri="{BB962C8B-B14F-4D97-AF65-F5344CB8AC3E}">
        <p14:creationId xmlns:p14="http://schemas.microsoft.com/office/powerpoint/2010/main" val="64726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1" name="Group 10"/>
          <p:cNvGrpSpPr/>
          <p:nvPr userDrawn="1"/>
        </p:nvGrpSpPr>
        <p:grpSpPr>
          <a:xfrm>
            <a:off x="0" y="0"/>
            <a:ext cx="12192000" cy="6858000"/>
            <a:chOff x="0" y="0"/>
            <a:chExt cx="12192000" cy="6858000"/>
          </a:xfrm>
        </p:grpSpPr>
        <p:sp>
          <p:nvSpPr>
            <p:cNvPr id="8" name="Rectangle 7"/>
            <p:cNvSpPr/>
            <p:nvPr userDrawn="1"/>
          </p:nvSpPr>
          <p:spPr>
            <a:xfrm>
              <a:off x="0" y="0"/>
              <a:ext cx="12192000" cy="6858000"/>
            </a:xfrm>
            <a:prstGeom prst="rect">
              <a:avLst/>
            </a:prstGeom>
            <a:solidFill>
              <a:srgbClr val="F5F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215245" y="0"/>
              <a:ext cx="838199" cy="6858000"/>
            </a:xfrm>
            <a:prstGeom prst="rect">
              <a:avLst/>
            </a:prstGeom>
            <a:solidFill>
              <a:srgbClr val="D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1268688" y="365125"/>
            <a:ext cx="10085111" cy="1325563"/>
          </a:xfrm>
        </p:spPr>
        <p:txBody>
          <a:bodyPr/>
          <a:lstStyle>
            <a:lvl1pPr>
              <a:defRPr b="0" i="0">
                <a:latin typeface="Helvetica Light" charset="0"/>
                <a:ea typeface="Helvetica Light" charset="0"/>
                <a:cs typeface="Helvetica Light"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1268688" y="1825625"/>
            <a:ext cx="4751112" cy="4351338"/>
          </a:xfrm>
        </p:spPr>
        <p:txBody>
          <a:bodyPr/>
          <a:lstStyle>
            <a:lvl1pPr>
              <a:defRPr b="0" i="0">
                <a:latin typeface="Helvetica Light" charset="0"/>
                <a:ea typeface="Helvetica Light" charset="0"/>
                <a:cs typeface="Helvetica Light" charset="0"/>
              </a:defRPr>
            </a:lvl1pPr>
            <a:lvl2pPr>
              <a:defRPr b="0" i="0">
                <a:latin typeface="Helvetica Light" charset="0"/>
                <a:ea typeface="Helvetica Light" charset="0"/>
                <a:cs typeface="Helvetica Light" charset="0"/>
              </a:defRPr>
            </a:lvl2pPr>
            <a:lvl3pPr>
              <a:defRPr b="0" i="0">
                <a:latin typeface="Helvetica Light" charset="0"/>
                <a:ea typeface="Helvetica Light" charset="0"/>
                <a:cs typeface="Helvetica Light" charset="0"/>
              </a:defRPr>
            </a:lvl3pPr>
            <a:lvl4pPr>
              <a:defRPr b="0" i="0">
                <a:latin typeface="Helvetica Light" charset="0"/>
                <a:ea typeface="Helvetica Light" charset="0"/>
                <a:cs typeface="Helvetica Light" charset="0"/>
              </a:defRPr>
            </a:lvl4pPr>
            <a:lvl5pPr>
              <a:defRPr b="0" i="0">
                <a:latin typeface="Helvetica Light" charset="0"/>
                <a:ea typeface="Helvetica Light" charset="0"/>
                <a:cs typeface="Helvetica Light"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b="0" i="0">
                <a:latin typeface="Helvetica Light" charset="0"/>
                <a:ea typeface="Helvetica Light" charset="0"/>
                <a:cs typeface="Helvetica Light" charset="0"/>
              </a:defRPr>
            </a:lvl1pPr>
            <a:lvl2pPr>
              <a:defRPr b="0" i="0">
                <a:latin typeface="Helvetica Light" charset="0"/>
                <a:ea typeface="Helvetica Light" charset="0"/>
                <a:cs typeface="Helvetica Light" charset="0"/>
              </a:defRPr>
            </a:lvl2pPr>
            <a:lvl3pPr>
              <a:defRPr b="0" i="0">
                <a:latin typeface="Helvetica Light" charset="0"/>
                <a:ea typeface="Helvetica Light" charset="0"/>
                <a:cs typeface="Helvetica Light" charset="0"/>
              </a:defRPr>
            </a:lvl3pPr>
            <a:lvl4pPr>
              <a:defRPr b="0" i="0">
                <a:latin typeface="Helvetica Light" charset="0"/>
                <a:ea typeface="Helvetica Light" charset="0"/>
                <a:cs typeface="Helvetica Light" charset="0"/>
              </a:defRPr>
            </a:lvl4pPr>
            <a:lvl5pPr>
              <a:defRPr b="0" i="0">
                <a:latin typeface="Helvetica Light" charset="0"/>
                <a:ea typeface="Helvetica Light" charset="0"/>
                <a:cs typeface="Helvetica Light"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Date Placeholder 1"/>
          <p:cNvSpPr>
            <a:spLocks noGrp="1"/>
          </p:cNvSpPr>
          <p:nvPr>
            <p:ph type="dt" sz="half" idx="10"/>
          </p:nvPr>
        </p:nvSpPr>
        <p:spPr>
          <a:xfrm>
            <a:off x="1268688" y="6356350"/>
            <a:ext cx="2312711" cy="365125"/>
          </a:xfrm>
        </p:spPr>
        <p:txBody>
          <a:bodyPr/>
          <a:lstStyle>
            <a:lvl1pPr>
              <a:defRPr b="0" i="0">
                <a:latin typeface="Helvetica Light" charset="0"/>
                <a:ea typeface="Helvetica Light" charset="0"/>
                <a:cs typeface="Helvetica Light" charset="0"/>
              </a:defRPr>
            </a:lvl1pPr>
          </a:lstStyle>
          <a:p>
            <a:fld id="{C76625C8-85A8-B346-830D-477EC0ACFAF1}" type="datetimeFigureOut">
              <a:rPr lang="en-US" smtClean="0"/>
              <a:pPr/>
              <a:t>11/2/16</a:t>
            </a:fld>
            <a:endParaRPr lang="en-US" dirty="0"/>
          </a:p>
        </p:txBody>
      </p:sp>
      <p:sp>
        <p:nvSpPr>
          <p:cNvPr id="13" name="Footer Placeholder 2"/>
          <p:cNvSpPr>
            <a:spLocks noGrp="1"/>
          </p:cNvSpPr>
          <p:nvPr>
            <p:ph type="ftr" sz="quarter" idx="11"/>
          </p:nvPr>
        </p:nvSpPr>
        <p:spPr>
          <a:xfrm>
            <a:off x="4038600" y="6356350"/>
            <a:ext cx="4114800" cy="365125"/>
          </a:xfrm>
        </p:spPr>
        <p:txBody>
          <a:bodyPr/>
          <a:lstStyle>
            <a:lvl1pPr>
              <a:defRPr b="0" i="0">
                <a:latin typeface="Helvetica Light" charset="0"/>
                <a:ea typeface="Helvetica Light" charset="0"/>
                <a:cs typeface="Helvetica Light" charset="0"/>
              </a:defRPr>
            </a:lvl1pPr>
          </a:lstStyle>
          <a:p>
            <a:endParaRPr lang="en-US" dirty="0"/>
          </a:p>
        </p:txBody>
      </p:sp>
      <p:sp>
        <p:nvSpPr>
          <p:cNvPr id="14" name="Slide Number Placeholder 3"/>
          <p:cNvSpPr>
            <a:spLocks noGrp="1"/>
          </p:cNvSpPr>
          <p:nvPr>
            <p:ph type="sldNum" sz="quarter" idx="12"/>
          </p:nvPr>
        </p:nvSpPr>
        <p:spPr>
          <a:xfrm>
            <a:off x="8610600" y="6356350"/>
            <a:ext cx="2069969" cy="365125"/>
          </a:xfrm>
        </p:spPr>
        <p:txBody>
          <a:bodyPr/>
          <a:lstStyle>
            <a:lvl1pPr>
              <a:defRPr b="0" i="0">
                <a:latin typeface="Helvetica Light" charset="0"/>
                <a:ea typeface="Helvetica Light" charset="0"/>
                <a:cs typeface="Helvetica Light" charset="0"/>
              </a:defRPr>
            </a:lvl1pPr>
          </a:lstStyle>
          <a:p>
            <a:fld id="{3567AF8D-22BB-F74F-BF42-1C6ECEC5AAF8}" type="slidenum">
              <a:rPr lang="en-US" smtClean="0"/>
              <a:pPr/>
              <a:t>‹#›</a:t>
            </a:fld>
            <a:endParaRPr lang="en-US" dirty="0"/>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09790" y="5847008"/>
            <a:ext cx="2919012" cy="1167605"/>
          </a:xfrm>
          <a:prstGeom prst="rect">
            <a:avLst/>
          </a:prstGeom>
        </p:spPr>
      </p:pic>
    </p:spTree>
    <p:extLst>
      <p:ext uri="{BB962C8B-B14F-4D97-AF65-F5344CB8AC3E}">
        <p14:creationId xmlns:p14="http://schemas.microsoft.com/office/powerpoint/2010/main" val="1185746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p:cNvGrpSpPr/>
          <p:nvPr userDrawn="1"/>
        </p:nvGrpSpPr>
        <p:grpSpPr>
          <a:xfrm>
            <a:off x="0" y="0"/>
            <a:ext cx="12192000" cy="6858000"/>
            <a:chOff x="0" y="0"/>
            <a:chExt cx="12192000" cy="6858000"/>
          </a:xfrm>
        </p:grpSpPr>
        <p:sp>
          <p:nvSpPr>
            <p:cNvPr id="9" name="Rectangle 8"/>
            <p:cNvSpPr/>
            <p:nvPr userDrawn="1"/>
          </p:nvSpPr>
          <p:spPr>
            <a:xfrm>
              <a:off x="0" y="0"/>
              <a:ext cx="12192000" cy="6858000"/>
            </a:xfrm>
            <a:prstGeom prst="rect">
              <a:avLst/>
            </a:prstGeom>
            <a:solidFill>
              <a:srgbClr val="F5F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215245" y="0"/>
              <a:ext cx="838199" cy="6858000"/>
            </a:xfrm>
            <a:prstGeom prst="rect">
              <a:avLst/>
            </a:prstGeom>
            <a:solidFill>
              <a:srgbClr val="D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1464607" y="457200"/>
            <a:ext cx="3307418" cy="1600200"/>
          </a:xfrm>
        </p:spPr>
        <p:txBody>
          <a:bodyPr anchor="b"/>
          <a:lstStyle>
            <a:lvl1pPr>
              <a:defRPr sz="3200" b="0" i="0">
                <a:latin typeface="Helvetica Light" charset="0"/>
                <a:ea typeface="Helvetica Light" charset="0"/>
                <a:cs typeface="Helvetica Light"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b="0" i="0">
                <a:latin typeface="Helvetica Light" charset="0"/>
                <a:ea typeface="Helvetica Light" charset="0"/>
                <a:cs typeface="Helvetica Light" charset="0"/>
              </a:defRPr>
            </a:lvl1pPr>
            <a:lvl2pPr>
              <a:defRPr sz="2800" b="0" i="0">
                <a:latin typeface="Helvetica Light" charset="0"/>
                <a:ea typeface="Helvetica Light" charset="0"/>
                <a:cs typeface="Helvetica Light" charset="0"/>
              </a:defRPr>
            </a:lvl2pPr>
            <a:lvl3pPr>
              <a:defRPr sz="2400" b="0" i="0">
                <a:latin typeface="Helvetica Light" charset="0"/>
                <a:ea typeface="Helvetica Light" charset="0"/>
                <a:cs typeface="Helvetica Light" charset="0"/>
              </a:defRPr>
            </a:lvl3pPr>
            <a:lvl4pPr>
              <a:defRPr sz="2000" b="0" i="0">
                <a:latin typeface="Helvetica Light" charset="0"/>
                <a:ea typeface="Helvetica Light" charset="0"/>
                <a:cs typeface="Helvetica Light" charset="0"/>
              </a:defRPr>
            </a:lvl4pPr>
            <a:lvl5pPr>
              <a:defRPr sz="2000" b="0" i="0">
                <a:latin typeface="Helvetica Light" charset="0"/>
                <a:ea typeface="Helvetica Light" charset="0"/>
                <a:cs typeface="Helvetica Light"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64607" y="2057400"/>
            <a:ext cx="3307418" cy="3811588"/>
          </a:xfrm>
        </p:spPr>
        <p:txBody>
          <a:bodyPr/>
          <a:lstStyle>
            <a:lvl1pPr marL="0" indent="0">
              <a:buNone/>
              <a:defRPr sz="1600" b="0" i="0">
                <a:latin typeface="Helvetica Light" charset="0"/>
                <a:ea typeface="Helvetica Light" charset="0"/>
                <a:cs typeface="Helvetica Light"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12" name="Date Placeholder 1"/>
          <p:cNvSpPr>
            <a:spLocks noGrp="1"/>
          </p:cNvSpPr>
          <p:nvPr>
            <p:ph type="dt" sz="half" idx="10"/>
          </p:nvPr>
        </p:nvSpPr>
        <p:spPr>
          <a:xfrm>
            <a:off x="1268688" y="6356350"/>
            <a:ext cx="2312711" cy="365125"/>
          </a:xfrm>
        </p:spPr>
        <p:txBody>
          <a:bodyPr/>
          <a:lstStyle>
            <a:lvl1pPr>
              <a:defRPr b="0" i="0">
                <a:latin typeface="Helvetica Light" charset="0"/>
                <a:ea typeface="Helvetica Light" charset="0"/>
                <a:cs typeface="Helvetica Light" charset="0"/>
              </a:defRPr>
            </a:lvl1pPr>
          </a:lstStyle>
          <a:p>
            <a:fld id="{C76625C8-85A8-B346-830D-477EC0ACFAF1}" type="datetimeFigureOut">
              <a:rPr lang="en-US" smtClean="0"/>
              <a:pPr/>
              <a:t>11/2/16</a:t>
            </a:fld>
            <a:endParaRPr lang="en-US" dirty="0"/>
          </a:p>
        </p:txBody>
      </p:sp>
      <p:sp>
        <p:nvSpPr>
          <p:cNvPr id="13" name="Footer Placeholder 2"/>
          <p:cNvSpPr>
            <a:spLocks noGrp="1"/>
          </p:cNvSpPr>
          <p:nvPr>
            <p:ph type="ftr" sz="quarter" idx="11"/>
          </p:nvPr>
        </p:nvSpPr>
        <p:spPr>
          <a:xfrm>
            <a:off x="4038600" y="6356350"/>
            <a:ext cx="4114800" cy="365125"/>
          </a:xfrm>
        </p:spPr>
        <p:txBody>
          <a:bodyPr/>
          <a:lstStyle>
            <a:lvl1pPr>
              <a:defRPr b="0" i="0">
                <a:latin typeface="Helvetica Light" charset="0"/>
                <a:ea typeface="Helvetica Light" charset="0"/>
                <a:cs typeface="Helvetica Light" charset="0"/>
              </a:defRPr>
            </a:lvl1pPr>
          </a:lstStyle>
          <a:p>
            <a:endParaRPr lang="en-US" dirty="0"/>
          </a:p>
        </p:txBody>
      </p:sp>
      <p:sp>
        <p:nvSpPr>
          <p:cNvPr id="14" name="Slide Number Placeholder 3"/>
          <p:cNvSpPr>
            <a:spLocks noGrp="1"/>
          </p:cNvSpPr>
          <p:nvPr>
            <p:ph type="sldNum" sz="quarter" idx="12"/>
          </p:nvPr>
        </p:nvSpPr>
        <p:spPr>
          <a:xfrm>
            <a:off x="8610600" y="6356350"/>
            <a:ext cx="2069969" cy="365125"/>
          </a:xfrm>
        </p:spPr>
        <p:txBody>
          <a:bodyPr/>
          <a:lstStyle>
            <a:lvl1pPr>
              <a:defRPr b="0" i="0">
                <a:latin typeface="Helvetica Light" charset="0"/>
                <a:ea typeface="Helvetica Light" charset="0"/>
                <a:cs typeface="Helvetica Light" charset="0"/>
              </a:defRPr>
            </a:lvl1pPr>
          </a:lstStyle>
          <a:p>
            <a:fld id="{3567AF8D-22BB-F74F-BF42-1C6ECEC5AAF8}" type="slidenum">
              <a:rPr lang="en-US" smtClean="0"/>
              <a:pPr/>
              <a:t>‹#›</a:t>
            </a:fld>
            <a:endParaRPr lang="en-US" dirty="0"/>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09790" y="5847008"/>
            <a:ext cx="2919012" cy="1167605"/>
          </a:xfrm>
          <a:prstGeom prst="rect">
            <a:avLst/>
          </a:prstGeom>
        </p:spPr>
      </p:pic>
    </p:spTree>
    <p:extLst>
      <p:ext uri="{BB962C8B-B14F-4D97-AF65-F5344CB8AC3E}">
        <p14:creationId xmlns:p14="http://schemas.microsoft.com/office/powerpoint/2010/main" val="1518110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oup 4"/>
          <p:cNvGrpSpPr/>
          <p:nvPr userDrawn="1"/>
        </p:nvGrpSpPr>
        <p:grpSpPr>
          <a:xfrm>
            <a:off x="0" y="0"/>
            <a:ext cx="12192000" cy="6858000"/>
            <a:chOff x="0" y="0"/>
            <a:chExt cx="12192000" cy="6858000"/>
          </a:xfrm>
        </p:grpSpPr>
        <p:sp>
          <p:nvSpPr>
            <p:cNvPr id="6" name="Rectangle 5"/>
            <p:cNvSpPr/>
            <p:nvPr userDrawn="1"/>
          </p:nvSpPr>
          <p:spPr>
            <a:xfrm>
              <a:off x="0" y="0"/>
              <a:ext cx="12192000" cy="6858000"/>
            </a:xfrm>
            <a:prstGeom prst="rect">
              <a:avLst/>
            </a:prstGeom>
            <a:solidFill>
              <a:srgbClr val="F5F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215245" y="0"/>
              <a:ext cx="838199" cy="6858000"/>
            </a:xfrm>
            <a:prstGeom prst="rect">
              <a:avLst/>
            </a:prstGeom>
            <a:solidFill>
              <a:srgbClr val="D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Date Placeholder 1"/>
          <p:cNvSpPr>
            <a:spLocks noGrp="1"/>
          </p:cNvSpPr>
          <p:nvPr>
            <p:ph type="dt" sz="half" idx="10"/>
          </p:nvPr>
        </p:nvSpPr>
        <p:spPr>
          <a:xfrm>
            <a:off x="1268688" y="6356350"/>
            <a:ext cx="2312711" cy="365125"/>
          </a:xfrm>
        </p:spPr>
        <p:txBody>
          <a:bodyPr/>
          <a:lstStyle>
            <a:lvl1pPr>
              <a:defRPr b="0" i="0">
                <a:latin typeface="Helvetica Light" charset="0"/>
                <a:ea typeface="Helvetica Light" charset="0"/>
                <a:cs typeface="Helvetica Light" charset="0"/>
              </a:defRPr>
            </a:lvl1pPr>
          </a:lstStyle>
          <a:p>
            <a:fld id="{C76625C8-85A8-B346-830D-477EC0ACFAF1}" type="datetimeFigureOut">
              <a:rPr lang="en-US" smtClean="0"/>
              <a:pPr/>
              <a:t>11/2/16</a:t>
            </a:fld>
            <a:endParaRPr lang="en-US" dirty="0"/>
          </a:p>
        </p:txBody>
      </p:sp>
      <p:sp>
        <p:nvSpPr>
          <p:cNvPr id="3" name="Footer Placeholder 2"/>
          <p:cNvSpPr>
            <a:spLocks noGrp="1"/>
          </p:cNvSpPr>
          <p:nvPr>
            <p:ph type="ftr" sz="quarter" idx="11"/>
          </p:nvPr>
        </p:nvSpPr>
        <p:spPr/>
        <p:txBody>
          <a:bodyPr/>
          <a:lstStyle>
            <a:lvl1pPr>
              <a:defRPr b="0" i="0">
                <a:latin typeface="Helvetica Light" charset="0"/>
                <a:ea typeface="Helvetica Light" charset="0"/>
                <a:cs typeface="Helvetica Light" charset="0"/>
              </a:defRPr>
            </a:lvl1pPr>
          </a:lstStyle>
          <a:p>
            <a:endParaRPr lang="en-US" dirty="0"/>
          </a:p>
        </p:txBody>
      </p:sp>
      <p:sp>
        <p:nvSpPr>
          <p:cNvPr id="4" name="Slide Number Placeholder 3"/>
          <p:cNvSpPr>
            <a:spLocks noGrp="1"/>
          </p:cNvSpPr>
          <p:nvPr>
            <p:ph type="sldNum" sz="quarter" idx="12"/>
          </p:nvPr>
        </p:nvSpPr>
        <p:spPr>
          <a:xfrm>
            <a:off x="8610600" y="6356350"/>
            <a:ext cx="2069969" cy="365125"/>
          </a:xfrm>
        </p:spPr>
        <p:txBody>
          <a:bodyPr/>
          <a:lstStyle>
            <a:lvl1pPr>
              <a:defRPr b="0" i="0">
                <a:latin typeface="Helvetica Light" charset="0"/>
                <a:ea typeface="Helvetica Light" charset="0"/>
                <a:cs typeface="Helvetica Light" charset="0"/>
              </a:defRPr>
            </a:lvl1pPr>
          </a:lstStyle>
          <a:p>
            <a:fld id="{3567AF8D-22BB-F74F-BF42-1C6ECEC5AAF8}" type="slidenum">
              <a:rPr lang="en-US" smtClean="0"/>
              <a:pPr/>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09790" y="5847008"/>
            <a:ext cx="2919012" cy="1167605"/>
          </a:xfrm>
          <a:prstGeom prst="rect">
            <a:avLst/>
          </a:prstGeom>
        </p:spPr>
      </p:pic>
    </p:spTree>
    <p:extLst>
      <p:ext uri="{BB962C8B-B14F-4D97-AF65-F5344CB8AC3E}">
        <p14:creationId xmlns:p14="http://schemas.microsoft.com/office/powerpoint/2010/main" val="2294431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625C8-85A8-B346-830D-477EC0ACFAF1}" type="datetimeFigureOut">
              <a:rPr lang="en-US" smtClean="0"/>
              <a:t>11/2/16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67AF8D-22BB-F74F-BF42-1C6ECEC5AAF8}" type="slidenum">
              <a:rPr lang="en-US" smtClean="0"/>
              <a:t>‹#›</a:t>
            </a:fld>
            <a:endParaRPr lang="en-US"/>
          </a:p>
        </p:txBody>
      </p:sp>
    </p:spTree>
    <p:extLst>
      <p:ext uri="{BB962C8B-B14F-4D97-AF65-F5344CB8AC3E}">
        <p14:creationId xmlns:p14="http://schemas.microsoft.com/office/powerpoint/2010/main" val="1905323442"/>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6" r:id="rId5"/>
    <p:sldLayoutId id="2147483655"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hyperlink" Target="NULL"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2.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4.tiff"/><Relationship Id="rId4" Type="http://schemas.openxmlformats.org/officeDocument/2006/relationships/hyperlink" Target="http://timoelliott.com/blog/2013/09/tonights-business-news.html" TargetMode="External"/><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Student Affairs Assessment Series</a:t>
            </a:r>
            <a:endParaRPr lang="en-US" dirty="0"/>
          </a:p>
        </p:txBody>
      </p:sp>
      <p:sp>
        <p:nvSpPr>
          <p:cNvPr id="3" name="Subtitle 2"/>
          <p:cNvSpPr>
            <a:spLocks noGrp="1"/>
          </p:cNvSpPr>
          <p:nvPr>
            <p:ph type="subTitle" idx="1"/>
          </p:nvPr>
        </p:nvSpPr>
        <p:spPr/>
        <p:txBody>
          <a:bodyPr>
            <a:normAutofit/>
          </a:bodyPr>
          <a:lstStyle/>
          <a:p>
            <a:r>
              <a:rPr lang="en-US" dirty="0" smtClean="0"/>
              <a:t>Module 6: Communicating Your </a:t>
            </a:r>
            <a:r>
              <a:rPr lang="en-US" dirty="0" smtClean="0"/>
              <a:t>Results</a:t>
            </a:r>
          </a:p>
          <a:p>
            <a:endParaRPr lang="en-US" dirty="0"/>
          </a:p>
          <a:p>
            <a:r>
              <a:rPr lang="en-US" sz="1800" dirty="0"/>
              <a:t>Written by </a:t>
            </a:r>
            <a:r>
              <a:rPr lang="en-US" sz="1800" dirty="0" smtClean="0"/>
              <a:t>Jennifer </a:t>
            </a:r>
            <a:r>
              <a:rPr lang="en-US" sz="1800" dirty="0" err="1" smtClean="0"/>
              <a:t>Brost</a:t>
            </a:r>
            <a:r>
              <a:rPr lang="en-US" sz="1800" dirty="0" smtClean="0"/>
              <a:t>, Lauren Gayer and Pat McBride</a:t>
            </a:r>
            <a:endParaRPr lang="en-US" sz="1800" dirty="0"/>
          </a:p>
          <a:p>
            <a:endParaRPr lang="en-US" dirty="0"/>
          </a:p>
          <a:p>
            <a:endParaRPr lang="en-US" dirty="0"/>
          </a:p>
        </p:txBody>
      </p:sp>
    </p:spTree>
    <p:extLst>
      <p:ext uri="{BB962C8B-B14F-4D97-AF65-F5344CB8AC3E}">
        <p14:creationId xmlns:p14="http://schemas.microsoft.com/office/powerpoint/2010/main" val="5540600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Disseminating Data</a:t>
            </a:r>
            <a:endParaRPr lang="en-US" dirty="0"/>
          </a:p>
        </p:txBody>
      </p:sp>
      <p:sp>
        <p:nvSpPr>
          <p:cNvPr id="3" name="Content Placeholder 2"/>
          <p:cNvSpPr>
            <a:spLocks noGrp="1"/>
          </p:cNvSpPr>
          <p:nvPr>
            <p:ph sz="half" idx="1"/>
          </p:nvPr>
        </p:nvSpPr>
        <p:spPr>
          <a:xfrm>
            <a:off x="1268687" y="1825625"/>
            <a:ext cx="9129077" cy="4351338"/>
          </a:xfrm>
        </p:spPr>
        <p:txBody>
          <a:bodyPr/>
          <a:lstStyle/>
          <a:p>
            <a:pPr>
              <a:spcAft>
                <a:spcPts val="1000"/>
              </a:spcAft>
            </a:pPr>
            <a:r>
              <a:rPr lang="en-US" sz="2400" dirty="0" smtClean="0"/>
              <a:t>Case studies have shown to be very successful</a:t>
            </a:r>
          </a:p>
          <a:p>
            <a:pPr>
              <a:spcAft>
                <a:spcPts val="1000"/>
              </a:spcAft>
            </a:pPr>
            <a:r>
              <a:rPr lang="en-US" sz="2400" dirty="0" smtClean="0"/>
              <a:t>Examples of communications channels at UNL</a:t>
            </a:r>
          </a:p>
          <a:p>
            <a:pPr>
              <a:spcAft>
                <a:spcPts val="1000"/>
              </a:spcAft>
            </a:pPr>
            <a:r>
              <a:rPr lang="en-US" sz="2400" dirty="0" smtClean="0">
                <a:hlinkClick r:id="rId3" invalidUrl="http://saem-aiss.arizona.edu/sites/saem-aiss.arizona.edu/files/Reporting Methods and Products.pdf"/>
              </a:rPr>
              <a:t>Communication channels cheat sheet </a:t>
            </a:r>
            <a:r>
              <a:rPr lang="en-US" dirty="0" smtClean="0"/>
              <a:t/>
            </a:r>
            <a:br>
              <a:rPr lang="en-US" dirty="0" smtClean="0"/>
            </a:br>
            <a:r>
              <a:rPr lang="en-US" sz="2000" i="1" dirty="0" smtClean="0"/>
              <a:t>(from the University of Arizona)</a:t>
            </a:r>
            <a:endParaRPr lang="en-US" sz="2000" i="1" dirty="0"/>
          </a:p>
        </p:txBody>
      </p:sp>
    </p:spTree>
    <p:extLst>
      <p:ext uri="{BB962C8B-B14F-4D97-AF65-F5344CB8AC3E}">
        <p14:creationId xmlns:p14="http://schemas.microsoft.com/office/powerpoint/2010/main" val="14285575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Call-to-action</a:t>
            </a:r>
            <a:endParaRPr lang="en-US" dirty="0"/>
          </a:p>
        </p:txBody>
      </p:sp>
      <p:sp>
        <p:nvSpPr>
          <p:cNvPr id="3" name="Content Placeholder 2"/>
          <p:cNvSpPr>
            <a:spLocks noGrp="1"/>
          </p:cNvSpPr>
          <p:nvPr>
            <p:ph sz="half" idx="1"/>
          </p:nvPr>
        </p:nvSpPr>
        <p:spPr>
          <a:xfrm>
            <a:off x="1268687" y="1825625"/>
            <a:ext cx="9129077" cy="4351338"/>
          </a:xfrm>
        </p:spPr>
        <p:txBody>
          <a:bodyPr>
            <a:normAutofit/>
          </a:bodyPr>
          <a:lstStyle/>
          <a:p>
            <a:pPr>
              <a:spcAft>
                <a:spcPts val="1000"/>
              </a:spcAft>
            </a:pPr>
            <a:r>
              <a:rPr lang="en-US" sz="2400" dirty="0" smtClean="0"/>
              <a:t>Remind the audience of an action you want them to take.</a:t>
            </a:r>
          </a:p>
          <a:p>
            <a:pPr>
              <a:spcAft>
                <a:spcPts val="1000"/>
              </a:spcAft>
            </a:pPr>
            <a:r>
              <a:rPr lang="en-US" sz="2400" dirty="0" smtClean="0"/>
              <a:t>Reinforce learning by sharing.</a:t>
            </a:r>
          </a:p>
          <a:p>
            <a:pPr>
              <a:spcAft>
                <a:spcPts val="1000"/>
              </a:spcAft>
            </a:pPr>
            <a:r>
              <a:rPr lang="en-US" sz="2400" dirty="0" smtClean="0"/>
              <a:t>Offer more information.</a:t>
            </a:r>
            <a:endParaRPr lang="en-US" sz="1800" i="1" dirty="0"/>
          </a:p>
        </p:txBody>
      </p:sp>
    </p:spTree>
    <p:extLst>
      <p:ext uri="{BB962C8B-B14F-4D97-AF65-F5344CB8AC3E}">
        <p14:creationId xmlns:p14="http://schemas.microsoft.com/office/powerpoint/2010/main" val="2281741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Tips for Success</a:t>
            </a:r>
            <a:endParaRPr lang="en-US" dirty="0"/>
          </a:p>
        </p:txBody>
      </p:sp>
      <p:sp>
        <p:nvSpPr>
          <p:cNvPr id="3" name="Content Placeholder 2"/>
          <p:cNvSpPr>
            <a:spLocks noGrp="1"/>
          </p:cNvSpPr>
          <p:nvPr>
            <p:ph sz="half" idx="1"/>
          </p:nvPr>
        </p:nvSpPr>
        <p:spPr>
          <a:xfrm>
            <a:off x="1268687" y="1825625"/>
            <a:ext cx="10085112" cy="4351338"/>
          </a:xfrm>
        </p:spPr>
        <p:txBody>
          <a:bodyPr>
            <a:normAutofit/>
          </a:bodyPr>
          <a:lstStyle/>
          <a:p>
            <a:pPr>
              <a:spcAft>
                <a:spcPts val="1000"/>
              </a:spcAft>
            </a:pPr>
            <a:r>
              <a:rPr lang="en-US" sz="2400" dirty="0" smtClean="0"/>
              <a:t>Include communications as part of </a:t>
            </a:r>
            <a:br>
              <a:rPr lang="en-US" sz="2400" dirty="0" smtClean="0"/>
            </a:br>
            <a:r>
              <a:rPr lang="en-US" sz="2400" dirty="0" smtClean="0"/>
              <a:t>the planning process.</a:t>
            </a:r>
          </a:p>
          <a:p>
            <a:pPr>
              <a:spcAft>
                <a:spcPts val="1000"/>
              </a:spcAft>
            </a:pPr>
            <a:r>
              <a:rPr lang="en-US" sz="2400" dirty="0" smtClean="0"/>
              <a:t>Be agile in your communication plans.</a:t>
            </a:r>
          </a:p>
          <a:p>
            <a:pPr>
              <a:spcAft>
                <a:spcPts val="1000"/>
              </a:spcAft>
            </a:pPr>
            <a:r>
              <a:rPr lang="en-US" sz="2400" dirty="0" smtClean="0"/>
              <a:t>Keep useful data on hand.</a:t>
            </a:r>
            <a:endParaRPr lang="en-US" sz="1800" i="1"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533128" flipH="1">
            <a:off x="8222325" y="919074"/>
            <a:ext cx="2685503" cy="2685503"/>
          </a:xfrm>
          <a:prstGeom prst="rect">
            <a:avLst/>
          </a:prstGeom>
        </p:spPr>
      </p:pic>
    </p:spTree>
    <p:extLst>
      <p:ext uri="{BB962C8B-B14F-4D97-AF65-F5344CB8AC3E}">
        <p14:creationId xmlns:p14="http://schemas.microsoft.com/office/powerpoint/2010/main" val="14647137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Party at the Union</a:t>
            </a:r>
            <a:endParaRPr lang="en-US" dirty="0"/>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268413" y="1835403"/>
            <a:ext cx="4751387" cy="2672655"/>
          </a:xfrm>
        </p:spPr>
      </p:pic>
      <p:sp>
        <p:nvSpPr>
          <p:cNvPr id="4" name="Content Placeholder 3"/>
          <p:cNvSpPr>
            <a:spLocks noGrp="1"/>
          </p:cNvSpPr>
          <p:nvPr>
            <p:ph sz="half" idx="2"/>
          </p:nvPr>
        </p:nvSpPr>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dirty="0" smtClean="0"/>
              <a:t>Based on the examples discussed in previous modules:</a:t>
            </a:r>
          </a:p>
          <a:p>
            <a:pPr marL="0" marR="0" lvl="0" indent="0" defTabSz="914400" eaLnBrk="1" fontAlgn="auto" latinLnBrk="0" hangingPunct="1">
              <a:lnSpc>
                <a:spcPct val="100000"/>
              </a:lnSpc>
              <a:spcBef>
                <a:spcPts val="0"/>
              </a:spcBef>
              <a:spcAft>
                <a:spcPts val="0"/>
              </a:spcAft>
              <a:buClrTx/>
              <a:buSzTx/>
              <a:buFontTx/>
              <a:buNone/>
              <a:tabLst/>
              <a:defRPr/>
            </a:pPr>
            <a:endParaRPr lang="en-US" sz="1100" dirty="0" smtClean="0"/>
          </a:p>
          <a:p>
            <a:pPr>
              <a:spcAft>
                <a:spcPts val="1000"/>
              </a:spcAft>
            </a:pPr>
            <a:r>
              <a:rPr lang="en-US" sz="2400" dirty="0" smtClean="0"/>
              <a:t>WHO is your audience?</a:t>
            </a:r>
            <a:endParaRPr lang="en-US" sz="2400" dirty="0"/>
          </a:p>
          <a:p>
            <a:pPr>
              <a:spcAft>
                <a:spcPts val="1000"/>
              </a:spcAft>
            </a:pPr>
            <a:r>
              <a:rPr lang="en-US" sz="2400" dirty="0" smtClean="0"/>
              <a:t>WHAT </a:t>
            </a:r>
            <a:r>
              <a:rPr lang="en-US" sz="2400" dirty="0"/>
              <a:t>facts and figures should be shared?</a:t>
            </a:r>
          </a:p>
          <a:p>
            <a:pPr>
              <a:spcAft>
                <a:spcPts val="1000"/>
              </a:spcAft>
            </a:pPr>
            <a:r>
              <a:rPr lang="en-US" sz="2400" dirty="0" smtClean="0"/>
              <a:t>HOW will you get the message </a:t>
            </a:r>
            <a:r>
              <a:rPr lang="en-US" sz="2400" dirty="0"/>
              <a:t>out? </a:t>
            </a:r>
          </a:p>
          <a:p>
            <a:pPr marL="0" marR="0" lvl="0" indent="0" defTabSz="914400" eaLnBrk="1" fontAlgn="auto" latinLnBrk="0" hangingPunct="1">
              <a:lnSpc>
                <a:spcPct val="100000"/>
              </a:lnSpc>
              <a:spcBef>
                <a:spcPts val="0"/>
              </a:spcBef>
              <a:spcAft>
                <a:spcPts val="0"/>
              </a:spcAft>
              <a:buClrTx/>
              <a:buSzTx/>
              <a:buFontTx/>
              <a:buNone/>
              <a:tabLst/>
              <a:defRPr/>
            </a:pPr>
            <a:r>
              <a:rPr lang="en-US" sz="2400" dirty="0" smtClean="0"/>
              <a:t> </a:t>
            </a:r>
            <a:endParaRPr lang="en-US" sz="2400" dirty="0"/>
          </a:p>
        </p:txBody>
      </p:sp>
    </p:spTree>
    <p:extLst>
      <p:ext uri="{BB962C8B-B14F-4D97-AF65-F5344CB8AC3E}">
        <p14:creationId xmlns:p14="http://schemas.microsoft.com/office/powerpoint/2010/main" val="3519319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6: </a:t>
            </a:r>
            <a:br>
              <a:rPr lang="en-US" dirty="0" smtClean="0"/>
            </a:br>
            <a:r>
              <a:rPr lang="en-US" dirty="0" smtClean="0"/>
              <a:t>Communicating </a:t>
            </a:r>
            <a:r>
              <a:rPr lang="en-US" dirty="0" smtClean="0"/>
              <a:t>Your Results</a:t>
            </a:r>
            <a:endParaRPr lang="en-US" dirty="0"/>
          </a:p>
        </p:txBody>
      </p:sp>
      <p:sp>
        <p:nvSpPr>
          <p:cNvPr id="3" name="Text Placeholder 2"/>
          <p:cNvSpPr>
            <a:spLocks noGrp="1"/>
          </p:cNvSpPr>
          <p:nvPr>
            <p:ph type="body" idx="1"/>
          </p:nvPr>
        </p:nvSpPr>
        <p:spPr/>
        <p:txBody>
          <a:bodyPr>
            <a:noAutofit/>
          </a:bodyPr>
          <a:lstStyle/>
          <a:p>
            <a:r>
              <a:rPr lang="en-US" sz="1800" dirty="0" smtClean="0"/>
              <a:t>Presented by: </a:t>
            </a:r>
          </a:p>
          <a:p>
            <a:r>
              <a:rPr lang="en-US" sz="1800" dirty="0" smtClean="0"/>
              <a:t>Jennifer </a:t>
            </a:r>
            <a:r>
              <a:rPr lang="en-US" sz="1800" dirty="0" err="1" smtClean="0"/>
              <a:t>Brost</a:t>
            </a:r>
            <a:r>
              <a:rPr lang="en-US" sz="1800" dirty="0" smtClean="0"/>
              <a:t> | New Student Enrollment</a:t>
            </a:r>
          </a:p>
          <a:p>
            <a:r>
              <a:rPr lang="en-US" sz="1800" dirty="0" smtClean="0"/>
              <a:t>Pat McBride | New Student Enrollment</a:t>
            </a:r>
          </a:p>
          <a:p>
            <a:r>
              <a:rPr lang="en-US" sz="1800" dirty="0" smtClean="0"/>
              <a:t>Lauren Gayer | Office of the Vice Chancellor for Student Affairs</a:t>
            </a:r>
            <a:endParaRPr lang="en-US" sz="1800" dirty="0"/>
          </a:p>
        </p:txBody>
      </p:sp>
    </p:spTree>
    <p:extLst>
      <p:ext uri="{BB962C8B-B14F-4D97-AF65-F5344CB8AC3E}">
        <p14:creationId xmlns:p14="http://schemas.microsoft.com/office/powerpoint/2010/main" val="3462445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normAutofit/>
          </a:bodyPr>
          <a:lstStyle/>
          <a:p>
            <a:pPr>
              <a:spcAft>
                <a:spcPts val="1000"/>
              </a:spcAft>
            </a:pPr>
            <a:r>
              <a:rPr lang="en-US" sz="2400" dirty="0"/>
              <a:t>Who should the information go to?</a:t>
            </a:r>
          </a:p>
          <a:p>
            <a:pPr>
              <a:spcAft>
                <a:spcPts val="1000"/>
              </a:spcAft>
            </a:pPr>
            <a:r>
              <a:rPr lang="en-US" sz="2400" dirty="0" smtClean="0"/>
              <a:t>What facts and figures should be shared?</a:t>
            </a:r>
          </a:p>
          <a:p>
            <a:pPr>
              <a:spcAft>
                <a:spcPts val="1000"/>
              </a:spcAft>
            </a:pPr>
            <a:r>
              <a:rPr lang="en-US" sz="2400" dirty="0" smtClean="0"/>
              <a:t>How do I get my message out? </a:t>
            </a:r>
          </a:p>
        </p:txBody>
      </p:sp>
    </p:spTree>
    <p:extLst>
      <p:ext uri="{BB962C8B-B14F-4D97-AF65-F5344CB8AC3E}">
        <p14:creationId xmlns:p14="http://schemas.microsoft.com/office/powerpoint/2010/main" val="9575671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Outcomes</a:t>
            </a:r>
            <a:endParaRPr lang="en-US" dirty="0"/>
          </a:p>
        </p:txBody>
      </p:sp>
      <p:sp>
        <p:nvSpPr>
          <p:cNvPr id="3" name="Content Placeholder 2"/>
          <p:cNvSpPr>
            <a:spLocks noGrp="1"/>
          </p:cNvSpPr>
          <p:nvPr>
            <p:ph idx="1"/>
          </p:nvPr>
        </p:nvSpPr>
        <p:spPr/>
        <p:txBody>
          <a:bodyPr>
            <a:normAutofit/>
          </a:bodyPr>
          <a:lstStyle/>
          <a:p>
            <a:pPr>
              <a:spcAft>
                <a:spcPts val="1000"/>
              </a:spcAft>
            </a:pPr>
            <a:r>
              <a:rPr lang="en-US" sz="2400" dirty="0" smtClean="0"/>
              <a:t>Understand the importance of creating targeted messages for specific audiences in order to reach the assessment project’s goals.</a:t>
            </a:r>
          </a:p>
          <a:p>
            <a:pPr>
              <a:spcAft>
                <a:spcPts val="1000"/>
              </a:spcAft>
            </a:pPr>
            <a:r>
              <a:rPr lang="en-US" sz="2400" dirty="0" smtClean="0"/>
              <a:t>Understand the importance of choosing the correct format for disseminating messages.</a:t>
            </a:r>
          </a:p>
          <a:p>
            <a:pPr>
              <a:spcAft>
                <a:spcPts val="1000"/>
              </a:spcAft>
            </a:pPr>
            <a:r>
              <a:rPr lang="en-US" sz="2400" dirty="0" smtClean="0"/>
              <a:t>Understand the importance of creating “call-to-action” messages.</a:t>
            </a:r>
          </a:p>
        </p:txBody>
      </p:sp>
    </p:spTree>
    <p:extLst>
      <p:ext uri="{BB962C8B-B14F-4D97-AF65-F5344CB8AC3E}">
        <p14:creationId xmlns:p14="http://schemas.microsoft.com/office/powerpoint/2010/main" val="15536049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Interpreting Your Data</a:t>
            </a:r>
            <a:endParaRPr lang="en-US" dirty="0"/>
          </a:p>
        </p:txBody>
      </p:sp>
      <p:sp>
        <p:nvSpPr>
          <p:cNvPr id="3" name="Content Placeholder 2"/>
          <p:cNvSpPr>
            <a:spLocks noGrp="1"/>
          </p:cNvSpPr>
          <p:nvPr>
            <p:ph sz="half" idx="1"/>
          </p:nvPr>
        </p:nvSpPr>
        <p:spPr/>
        <p:txBody>
          <a:bodyPr>
            <a:normAutofit/>
          </a:bodyPr>
          <a:lstStyle/>
          <a:p>
            <a:pPr>
              <a:spcAft>
                <a:spcPts val="1000"/>
              </a:spcAft>
            </a:pPr>
            <a:r>
              <a:rPr lang="en-US" sz="2400" dirty="0" smtClean="0"/>
              <a:t>What do you want your audience to understand?</a:t>
            </a:r>
          </a:p>
          <a:p>
            <a:pPr>
              <a:spcAft>
                <a:spcPts val="1000"/>
              </a:spcAft>
            </a:pPr>
            <a:r>
              <a:rPr lang="en-US" sz="2400" dirty="0" smtClean="0"/>
              <a:t>What actions do you want them to take?</a:t>
            </a:r>
          </a:p>
          <a:p>
            <a:pPr>
              <a:spcAft>
                <a:spcPts val="1000"/>
              </a:spcAft>
            </a:pPr>
            <a:r>
              <a:rPr lang="en-US" sz="2400" dirty="0" smtClean="0"/>
              <a:t>So what? Now what?</a:t>
            </a:r>
            <a:endParaRPr lang="en-US" sz="2400"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rot="523031">
            <a:off x="7553302" y="1099761"/>
            <a:ext cx="2871883" cy="4351338"/>
          </a:xfrm>
        </p:spPr>
      </p:pic>
    </p:spTree>
    <p:extLst>
      <p:ext uri="{BB962C8B-B14F-4D97-AF65-F5344CB8AC3E}">
        <p14:creationId xmlns:p14="http://schemas.microsoft.com/office/powerpoint/2010/main" val="2218983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 Your Audience</a:t>
            </a:r>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1882" t="24468" r="16847" b="22611"/>
          <a:stretch/>
        </p:blipFill>
        <p:spPr>
          <a:xfrm>
            <a:off x="1381813" y="1816413"/>
            <a:ext cx="6612118" cy="3793840"/>
          </a:xfrm>
          <a:prstGeom prst="rect">
            <a:avLst/>
          </a:prstGeom>
        </p:spPr>
      </p:pic>
    </p:spTree>
    <p:extLst>
      <p:ext uri="{BB962C8B-B14F-4D97-AF65-F5344CB8AC3E}">
        <p14:creationId xmlns:p14="http://schemas.microsoft.com/office/powerpoint/2010/main" val="495169108"/>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1882" t="24468" r="16847" b="22611"/>
          <a:stretch/>
        </p:blipFill>
        <p:spPr>
          <a:xfrm>
            <a:off x="1381813" y="1816413"/>
            <a:ext cx="6612118" cy="3793840"/>
          </a:xfrm>
          <a:prstGeom prst="rect">
            <a:avLst/>
          </a:prstGeom>
        </p:spPr>
      </p:pic>
      <p:sp>
        <p:nvSpPr>
          <p:cNvPr id="5" name="TextBox 4"/>
          <p:cNvSpPr txBox="1"/>
          <p:nvPr/>
        </p:nvSpPr>
        <p:spPr>
          <a:xfrm>
            <a:off x="1381812" y="1816411"/>
            <a:ext cx="6612119" cy="3765133"/>
          </a:xfrm>
          <a:prstGeom prst="rect">
            <a:avLst/>
          </a:prstGeom>
          <a:solidFill>
            <a:schemeClr val="bg1">
              <a:alpha val="75000"/>
            </a:schemeClr>
          </a:solidFill>
        </p:spPr>
        <p:txBody>
          <a:bodyPr wrap="square" rtlCol="0">
            <a:spAutoFit/>
          </a:bodyPr>
          <a:lstStyle/>
          <a:p>
            <a:pPr algn="ctr">
              <a:spcAft>
                <a:spcPts val="1000"/>
              </a:spcAft>
            </a:pPr>
            <a:endParaRPr lang="is-IS" sz="6000" dirty="0" smtClean="0">
              <a:solidFill>
                <a:srgbClr val="D00000"/>
              </a:solidFill>
              <a:latin typeface="Helvetica" charset="0"/>
              <a:ea typeface="Helvetica" charset="0"/>
              <a:cs typeface="Helvetica" charset="0"/>
            </a:endParaRPr>
          </a:p>
          <a:p>
            <a:pPr algn="ctr">
              <a:spcAft>
                <a:spcPts val="1000"/>
              </a:spcAft>
            </a:pPr>
            <a:r>
              <a:rPr lang="is-IS" sz="4800" b="1" dirty="0" smtClean="0">
                <a:solidFill>
                  <a:srgbClr val="D00000"/>
                </a:solidFill>
                <a:latin typeface="Helvetica" charset="0"/>
                <a:ea typeface="Helvetica" charset="0"/>
                <a:cs typeface="Helvetica" charset="0"/>
              </a:rPr>
              <a:t>How does</a:t>
            </a:r>
            <a:br>
              <a:rPr lang="is-IS" sz="4800" b="1" dirty="0" smtClean="0">
                <a:solidFill>
                  <a:srgbClr val="D00000"/>
                </a:solidFill>
                <a:latin typeface="Helvetica" charset="0"/>
                <a:ea typeface="Helvetica" charset="0"/>
                <a:cs typeface="Helvetica" charset="0"/>
              </a:rPr>
            </a:br>
            <a:r>
              <a:rPr lang="is-IS" sz="4800" b="1" dirty="0" smtClean="0">
                <a:solidFill>
                  <a:srgbClr val="D00000"/>
                </a:solidFill>
                <a:latin typeface="Helvetica" charset="0"/>
                <a:ea typeface="Helvetica" charset="0"/>
                <a:cs typeface="Helvetica" charset="0"/>
              </a:rPr>
              <a:t>it </a:t>
            </a:r>
            <a:r>
              <a:rPr lang="is-IS" sz="4800" b="1" dirty="0">
                <a:solidFill>
                  <a:srgbClr val="D00000"/>
                </a:solidFill>
                <a:latin typeface="Helvetica" charset="0"/>
                <a:ea typeface="Helvetica" charset="0"/>
                <a:cs typeface="Helvetica" charset="0"/>
              </a:rPr>
              <a:t>affect me?</a:t>
            </a:r>
          </a:p>
          <a:p>
            <a:pPr algn="ctr">
              <a:spcAft>
                <a:spcPts val="1000"/>
              </a:spcAft>
            </a:pPr>
            <a:endParaRPr lang="is-IS" sz="6600" dirty="0">
              <a:solidFill>
                <a:srgbClr val="D00000"/>
              </a:solidFill>
              <a:latin typeface="Helvetica" charset="0"/>
              <a:ea typeface="Helvetica" charset="0"/>
              <a:cs typeface="Helvetica" charset="0"/>
            </a:endParaRPr>
          </a:p>
        </p:txBody>
      </p:sp>
      <p:sp>
        <p:nvSpPr>
          <p:cNvPr id="2" name="Title 1"/>
          <p:cNvSpPr>
            <a:spLocks noGrp="1"/>
          </p:cNvSpPr>
          <p:nvPr>
            <p:ph type="title"/>
          </p:nvPr>
        </p:nvSpPr>
        <p:spPr/>
        <p:txBody>
          <a:bodyPr/>
          <a:lstStyle/>
          <a:p>
            <a:r>
              <a:rPr lang="en-US" dirty="0" smtClean="0"/>
              <a:t>Know Your Audience</a:t>
            </a:r>
            <a:endParaRPr lang="en-US" dirty="0"/>
          </a:p>
        </p:txBody>
      </p:sp>
    </p:spTree>
    <p:extLst>
      <p:ext uri="{BB962C8B-B14F-4D97-AF65-F5344CB8AC3E}">
        <p14:creationId xmlns:p14="http://schemas.microsoft.com/office/powerpoint/2010/main" val="1809080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Framing the Message</a:t>
            </a:r>
            <a:endParaRPr lang="en-US" dirty="0"/>
          </a:p>
        </p:txBody>
      </p:sp>
      <p:sp>
        <p:nvSpPr>
          <p:cNvPr id="3" name="Content Placeholder 2"/>
          <p:cNvSpPr>
            <a:spLocks noGrp="1"/>
          </p:cNvSpPr>
          <p:nvPr>
            <p:ph sz="half" idx="1"/>
          </p:nvPr>
        </p:nvSpPr>
        <p:spPr>
          <a:xfrm>
            <a:off x="1268688" y="1825625"/>
            <a:ext cx="9798380" cy="4351338"/>
          </a:xfrm>
        </p:spPr>
        <p:txBody>
          <a:bodyPr>
            <a:noAutofit/>
          </a:bodyPr>
          <a:lstStyle/>
          <a:p>
            <a:pPr>
              <a:spcAft>
                <a:spcPts val="1000"/>
              </a:spcAft>
            </a:pPr>
            <a:r>
              <a:rPr lang="is-IS" sz="2400" dirty="0" smtClean="0">
                <a:latin typeface="Helvetica" charset="0"/>
                <a:ea typeface="Helvetica" charset="0"/>
                <a:cs typeface="Helvetica" charset="0"/>
              </a:rPr>
              <a:t>Help the audience see the big picture.</a:t>
            </a:r>
          </a:p>
          <a:p>
            <a:pPr>
              <a:spcAft>
                <a:spcPts val="1000"/>
              </a:spcAft>
            </a:pPr>
            <a:r>
              <a:rPr lang="is-IS" sz="2400" dirty="0" smtClean="0">
                <a:latin typeface="Helvetica" charset="0"/>
                <a:ea typeface="Helvetica" charset="0"/>
                <a:cs typeface="Helvetica" charset="0"/>
              </a:rPr>
              <a:t>Show positive impacts or potential positive impacts for the audience.</a:t>
            </a:r>
          </a:p>
          <a:p>
            <a:pPr>
              <a:spcAft>
                <a:spcPts val="1000"/>
              </a:spcAft>
            </a:pPr>
            <a:r>
              <a:rPr lang="is-IS" sz="2400" dirty="0" smtClean="0">
                <a:latin typeface="Helvetica" charset="0"/>
                <a:ea typeface="Helvetica" charset="0"/>
                <a:cs typeface="Helvetica" charset="0"/>
              </a:rPr>
              <a:t>Use a mix of qualitative and quantitative data.</a:t>
            </a:r>
          </a:p>
        </p:txBody>
      </p:sp>
    </p:spTree>
    <p:extLst>
      <p:ext uri="{BB962C8B-B14F-4D97-AF65-F5344CB8AC3E}">
        <p14:creationId xmlns:p14="http://schemas.microsoft.com/office/powerpoint/2010/main" val="15010045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Data to Use</a:t>
            </a:r>
            <a:endParaRPr lang="en-US" dirty="0"/>
          </a:p>
        </p:txBody>
      </p:sp>
      <p:sp>
        <p:nvSpPr>
          <p:cNvPr id="3" name="Content Placeholder 2"/>
          <p:cNvSpPr>
            <a:spLocks noGrp="1"/>
          </p:cNvSpPr>
          <p:nvPr>
            <p:ph sz="half" idx="1"/>
          </p:nvPr>
        </p:nvSpPr>
        <p:spPr>
          <a:xfrm>
            <a:off x="1268688" y="1825625"/>
            <a:ext cx="5688294" cy="4351338"/>
          </a:xfrm>
        </p:spPr>
        <p:txBody>
          <a:bodyPr>
            <a:noAutofit/>
          </a:bodyPr>
          <a:lstStyle/>
          <a:p>
            <a:pPr marL="514350" indent="-514350">
              <a:spcAft>
                <a:spcPts val="1000"/>
              </a:spcAft>
              <a:buFont typeface="+mj-lt"/>
              <a:buAutoNum type="arabicParenR"/>
            </a:pPr>
            <a:r>
              <a:rPr lang="is-IS" sz="2400" dirty="0" smtClean="0">
                <a:latin typeface="Helvetica" charset="0"/>
                <a:ea typeface="Helvetica" charset="0"/>
                <a:cs typeface="Helvetica" charset="0"/>
              </a:rPr>
              <a:t>Avoid </a:t>
            </a:r>
            <a:r>
              <a:rPr lang="is-IS" sz="2400" dirty="0">
                <a:latin typeface="Helvetica" charset="0"/>
                <a:ea typeface="Helvetica" charset="0"/>
                <a:cs typeface="Helvetica" charset="0"/>
              </a:rPr>
              <a:t>data </a:t>
            </a:r>
            <a:r>
              <a:rPr lang="is-IS" sz="2400" dirty="0" smtClean="0">
                <a:latin typeface="Helvetica" charset="0"/>
                <a:ea typeface="Helvetica" charset="0"/>
                <a:cs typeface="Helvetica" charset="0"/>
              </a:rPr>
              <a:t>overload.</a:t>
            </a:r>
          </a:p>
          <a:p>
            <a:pPr marL="514350" indent="-514350">
              <a:spcAft>
                <a:spcPts val="1000"/>
              </a:spcAft>
              <a:buFont typeface="+mj-lt"/>
              <a:buAutoNum type="arabicParenR"/>
            </a:pPr>
            <a:r>
              <a:rPr lang="is-IS" sz="2400" dirty="0" smtClean="0">
                <a:latin typeface="Helvetica" charset="0"/>
                <a:ea typeface="Helvetica" charset="0"/>
                <a:cs typeface="Helvetica" charset="0"/>
              </a:rPr>
              <a:t>Use simple visuals.</a:t>
            </a:r>
          </a:p>
          <a:p>
            <a:pPr marL="514350" indent="-514350">
              <a:spcAft>
                <a:spcPts val="1000"/>
              </a:spcAft>
              <a:buFont typeface="+mj-lt"/>
              <a:buAutoNum type="arabicParenR"/>
            </a:pPr>
            <a:r>
              <a:rPr lang="is-IS" sz="2400" dirty="0" smtClean="0">
                <a:latin typeface="Helvetica" charset="0"/>
                <a:ea typeface="Helvetica" charset="0"/>
                <a:cs typeface="Helvetica" charset="0"/>
              </a:rPr>
              <a:t>Use odd numbers, decimals and fractions for credibility.</a:t>
            </a:r>
          </a:p>
          <a:p>
            <a:pPr marL="514350" indent="-514350">
              <a:spcAft>
                <a:spcPts val="1000"/>
              </a:spcAft>
              <a:buFont typeface="+mj-lt"/>
              <a:buAutoNum type="arabicParenR"/>
            </a:pPr>
            <a:r>
              <a:rPr lang="is-IS" sz="2400" dirty="0" smtClean="0">
                <a:latin typeface="Helvetica" charset="0"/>
                <a:ea typeface="Helvetica" charset="0"/>
                <a:cs typeface="Helvetica" charset="0"/>
              </a:rPr>
              <a:t>Tell a story.</a:t>
            </a:r>
            <a:r>
              <a:rPr lang="is-IS" dirty="0" smtClean="0">
                <a:latin typeface="Helvetica" charset="0"/>
                <a:ea typeface="Helvetica" charset="0"/>
                <a:cs typeface="Helvetica" charset="0"/>
              </a:rPr>
              <a:t/>
            </a:r>
            <a:br>
              <a:rPr lang="is-IS" dirty="0" smtClean="0">
                <a:latin typeface="Helvetica" charset="0"/>
                <a:ea typeface="Helvetica" charset="0"/>
                <a:cs typeface="Helvetica" charset="0"/>
              </a:rPr>
            </a:br>
            <a:r>
              <a:rPr lang="is-IS" dirty="0">
                <a:latin typeface="Helvetica" charset="0"/>
                <a:ea typeface="Helvetica" charset="0"/>
                <a:cs typeface="Helvetica" charset="0"/>
              </a:rPr>
              <a:t/>
            </a:r>
            <a:br>
              <a:rPr lang="is-IS" dirty="0">
                <a:latin typeface="Helvetica" charset="0"/>
                <a:ea typeface="Helvetica" charset="0"/>
                <a:cs typeface="Helvetica" charset="0"/>
              </a:rPr>
            </a:br>
            <a:endParaRPr lang="is-IS" dirty="0" smtClean="0">
              <a:latin typeface="Helvetica" charset="0"/>
              <a:ea typeface="Helvetica" charset="0"/>
              <a:cs typeface="Helvetica" charset="0"/>
            </a:endParaRPr>
          </a:p>
          <a:p>
            <a:pPr marL="514350" indent="-514350">
              <a:spcAft>
                <a:spcPts val="1000"/>
              </a:spcAft>
              <a:buFont typeface="+mj-lt"/>
              <a:buAutoNum type="arabicParenR"/>
            </a:pPr>
            <a:endParaRPr lang="is-IS" sz="1200" i="1" dirty="0">
              <a:latin typeface="Helvetica" charset="0"/>
              <a:ea typeface="Helvetica" charset="0"/>
              <a:cs typeface="Helvetica" charset="0"/>
            </a:endParaRPr>
          </a:p>
          <a:p>
            <a:pPr marL="514350" indent="-514350">
              <a:spcAft>
                <a:spcPts val="1000"/>
              </a:spcAft>
              <a:buFont typeface="+mj-lt"/>
              <a:buAutoNum type="arabicParenR"/>
            </a:pPr>
            <a:endParaRPr lang="is-IS" sz="1200" i="1" dirty="0" smtClean="0">
              <a:latin typeface="Helvetica" charset="0"/>
              <a:ea typeface="Helvetica" charset="0"/>
              <a:cs typeface="Helvetica" charset="0"/>
            </a:endParaRPr>
          </a:p>
          <a:p>
            <a:pPr marL="0" indent="0">
              <a:spcAft>
                <a:spcPts val="1000"/>
              </a:spcAft>
              <a:buNone/>
            </a:pPr>
            <a:r>
              <a:rPr lang="en-US" sz="1200" i="1" dirty="0" smtClean="0">
                <a:latin typeface="Helvetica" charset="0"/>
                <a:ea typeface="Helvetica" charset="0"/>
                <a:cs typeface="Helvetica" charset="0"/>
              </a:rPr>
              <a:t>http</a:t>
            </a:r>
            <a:r>
              <a:rPr lang="en-US" sz="1200" i="1" dirty="0">
                <a:latin typeface="Helvetica" charset="0"/>
                <a:ea typeface="Helvetica" charset="0"/>
                <a:cs typeface="Helvetica" charset="0"/>
              </a:rPr>
              <a:t>://</a:t>
            </a:r>
            <a:r>
              <a:rPr lang="en-US" sz="1200" i="1" dirty="0" err="1">
                <a:latin typeface="Helvetica" charset="0"/>
                <a:ea typeface="Helvetica" charset="0"/>
                <a:cs typeface="Helvetica" charset="0"/>
              </a:rPr>
              <a:t>www.cyberalert.com</a:t>
            </a:r>
            <a:r>
              <a:rPr lang="en-US" sz="1200" i="1" dirty="0">
                <a:latin typeface="Helvetica" charset="0"/>
                <a:ea typeface="Helvetica" charset="0"/>
                <a:cs typeface="Helvetica" charset="0"/>
              </a:rPr>
              <a:t>/blog/</a:t>
            </a:r>
            <a:r>
              <a:rPr lang="en-US" sz="1200" i="1" dirty="0" err="1">
                <a:latin typeface="Helvetica" charset="0"/>
                <a:ea typeface="Helvetica" charset="0"/>
                <a:cs typeface="Helvetica" charset="0"/>
              </a:rPr>
              <a:t>index.php</a:t>
            </a:r>
            <a:r>
              <a:rPr lang="en-US" sz="1200" i="1" dirty="0">
                <a:latin typeface="Helvetica" charset="0"/>
                <a:ea typeface="Helvetica" charset="0"/>
                <a:cs typeface="Helvetica" charset="0"/>
              </a:rPr>
              <a:t>/10-tips-on-using-data-to-create-better-more-convincing-presentations/</a:t>
            </a:r>
          </a:p>
        </p:txBody>
      </p:sp>
      <p:pic>
        <p:nvPicPr>
          <p:cNvPr id="6" name="Picture 5"/>
          <p:cNvPicPr/>
          <p:nvPr/>
        </p:nvPicPr>
        <p:blipFill>
          <a:blip r:embed="rId3"/>
          <a:stretch>
            <a:fillRect/>
          </a:stretch>
        </p:blipFill>
        <p:spPr>
          <a:xfrm>
            <a:off x="7103510" y="1690688"/>
            <a:ext cx="3387869" cy="3211250"/>
          </a:xfrm>
          <a:prstGeom prst="rect">
            <a:avLst/>
          </a:prstGeom>
        </p:spPr>
      </p:pic>
      <p:sp>
        <p:nvSpPr>
          <p:cNvPr id="7" name="TextBox 6"/>
          <p:cNvSpPr txBox="1"/>
          <p:nvPr/>
        </p:nvSpPr>
        <p:spPr>
          <a:xfrm>
            <a:off x="6999813" y="4901938"/>
            <a:ext cx="3737315" cy="338554"/>
          </a:xfrm>
          <a:prstGeom prst="rect">
            <a:avLst/>
          </a:prstGeom>
          <a:noFill/>
        </p:spPr>
        <p:txBody>
          <a:bodyPr wrap="square" rtlCol="0">
            <a:spAutoFit/>
          </a:bodyPr>
          <a:lstStyle/>
          <a:p>
            <a:r>
              <a:rPr lang="en-US" sz="800" i="1" smtClean="0">
                <a:latin typeface="Helvetica" charset="0"/>
                <a:ea typeface="Helvetica" charset="0"/>
                <a:cs typeface="Helvetica" charset="0"/>
              </a:rPr>
              <a:t>Image from </a:t>
            </a:r>
            <a:r>
              <a:rPr lang="en-US" sz="800" i="1" u="sng" smtClean="0">
                <a:latin typeface="Helvetica" charset="0"/>
                <a:ea typeface="Helvetica" charset="0"/>
                <a:cs typeface="Helvetica" charset="0"/>
                <a:hlinkClick r:id="rId4"/>
              </a:rPr>
              <a:t>http</a:t>
            </a:r>
            <a:r>
              <a:rPr lang="en-US" sz="800" i="1" u="sng" dirty="0">
                <a:latin typeface="Helvetica" charset="0"/>
                <a:ea typeface="Helvetica" charset="0"/>
                <a:cs typeface="Helvetica" charset="0"/>
                <a:hlinkClick r:id="rId4"/>
              </a:rPr>
              <a:t>://timoelliott.com/blog/2013/09/tonights-business-news.html</a:t>
            </a:r>
            <a:endParaRPr lang="en-US" sz="800" i="1" dirty="0">
              <a:latin typeface="Helvetica" charset="0"/>
              <a:ea typeface="Helvetica" charset="0"/>
              <a:cs typeface="Helvetica" charset="0"/>
            </a:endParaRPr>
          </a:p>
          <a:p>
            <a:endParaRPr lang="en-US" sz="800" i="1" dirty="0">
              <a:latin typeface="Helvetica" charset="0"/>
              <a:ea typeface="Helvetica" charset="0"/>
              <a:cs typeface="Helvetica" charset="0"/>
            </a:endParaRPr>
          </a:p>
        </p:txBody>
      </p:sp>
    </p:spTree>
    <p:extLst>
      <p:ext uri="{BB962C8B-B14F-4D97-AF65-F5344CB8AC3E}">
        <p14:creationId xmlns:p14="http://schemas.microsoft.com/office/powerpoint/2010/main" val="17896967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UNL Traditional">
      <a:dk1>
        <a:srgbClr val="000000"/>
      </a:dk1>
      <a:lt1>
        <a:srgbClr val="FFFFFF"/>
      </a:lt1>
      <a:dk2>
        <a:srgbClr val="626362"/>
      </a:dk2>
      <a:lt2>
        <a:srgbClr val="F5F1E7"/>
      </a:lt2>
      <a:accent1>
        <a:srgbClr val="D00000"/>
      </a:accent1>
      <a:accent2>
        <a:srgbClr val="BFC0BE"/>
      </a:accent2>
      <a:accent3>
        <a:srgbClr val="626362"/>
      </a:accent3>
      <a:accent4>
        <a:srgbClr val="1A1918"/>
      </a:accent4>
      <a:accent5>
        <a:srgbClr val="FFFEFE"/>
      </a:accent5>
      <a:accent6>
        <a:srgbClr val="F5F1E7"/>
      </a:accent6>
      <a:hlink>
        <a:srgbClr val="D00000"/>
      </a:hlink>
      <a:folHlink>
        <a:srgbClr val="9F000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A_AssessmentTemplate" id="{7743DCBC-FF34-614E-B344-C1D9F4144D4F}" vid="{BF612B4B-90C0-174A-88FD-6FE8D85F8A1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SA_AssessmentTemplate</Template>
  <TotalTime>387</TotalTime>
  <Words>680</Words>
  <Application>Microsoft Macintosh PowerPoint</Application>
  <PresentationFormat>Widescreen</PresentationFormat>
  <Paragraphs>102</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Calibri</vt:lpstr>
      <vt:lpstr>Calibri Light</vt:lpstr>
      <vt:lpstr>Helvetica</vt:lpstr>
      <vt:lpstr>Helvetica Light</vt:lpstr>
      <vt:lpstr>Arial</vt:lpstr>
      <vt:lpstr>Office Theme</vt:lpstr>
      <vt:lpstr>Student Affairs Assessment Series</vt:lpstr>
      <vt:lpstr>Module 6:  Communicating Your Results</vt:lpstr>
      <vt:lpstr>Overview</vt:lpstr>
      <vt:lpstr>Learning Outcomes</vt:lpstr>
      <vt:lpstr>Interpreting Your Data</vt:lpstr>
      <vt:lpstr>Know Your Audience</vt:lpstr>
      <vt:lpstr>Know Your Audience</vt:lpstr>
      <vt:lpstr>Framing the Message</vt:lpstr>
      <vt:lpstr>What Data to Use</vt:lpstr>
      <vt:lpstr>Disseminating Data</vt:lpstr>
      <vt:lpstr>Call-to-action</vt:lpstr>
      <vt:lpstr>Tips for Success</vt:lpstr>
      <vt:lpstr>Case Study: Party at the Union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Assessment</dc:title>
  <dc:creator>Lauren Gayer</dc:creator>
  <cp:lastModifiedBy>Lauren Gayer</cp:lastModifiedBy>
  <cp:revision>22</cp:revision>
  <dcterms:created xsi:type="dcterms:W3CDTF">2016-03-29T20:15:44Z</dcterms:created>
  <dcterms:modified xsi:type="dcterms:W3CDTF">2016-11-02T14:53:10Z</dcterms:modified>
</cp:coreProperties>
</file>