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85" r:id="rId3"/>
    <p:sldId id="263" r:id="rId4"/>
    <p:sldId id="258" r:id="rId5"/>
    <p:sldId id="260" r:id="rId6"/>
    <p:sldId id="261" r:id="rId7"/>
    <p:sldId id="262" r:id="rId8"/>
    <p:sldId id="272" r:id="rId9"/>
    <p:sldId id="265" r:id="rId10"/>
    <p:sldId id="266" r:id="rId11"/>
    <p:sldId id="267" r:id="rId12"/>
    <p:sldId id="268" r:id="rId13"/>
    <p:sldId id="269" r:id="rId14"/>
    <p:sldId id="270" r:id="rId15"/>
    <p:sldId id="284" r:id="rId16"/>
    <p:sldId id="283" r:id="rId17"/>
    <p:sldId id="280" r:id="rId18"/>
    <p:sldId id="275" r:id="rId19"/>
    <p:sldId id="276" r:id="rId20"/>
    <p:sldId id="277" r:id="rId21"/>
    <p:sldId id="278" r:id="rId22"/>
    <p:sldId id="287" r:id="rId23"/>
    <p:sldId id="279"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0000"/>
    <a:srgbClr val="F5F1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p:restoredTop sz="81654"/>
  </p:normalViewPr>
  <p:slideViewPr>
    <p:cSldViewPr snapToGrid="0" snapToObjects="1">
      <p:cViewPr varScale="1">
        <p:scale>
          <a:sx n="147" d="100"/>
          <a:sy n="147" d="100"/>
        </p:scale>
        <p:origin x="720"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5343B-E24E-3F4D-B062-E000546F5D5F}"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A8974A0A-234D-2349-B492-3C71FE36D26B}">
      <dgm:prSet phldrT="[Text]" custT="1"/>
      <dgm:spPr/>
      <dgm:t>
        <a:bodyPr/>
        <a:lstStyle/>
        <a:p>
          <a:r>
            <a:rPr lang="en-US" sz="1300" dirty="0" smtClean="0">
              <a:latin typeface="Helvetica" charset="0"/>
              <a:ea typeface="Helvetica" charset="0"/>
              <a:cs typeface="Helvetica" charset="0"/>
            </a:rPr>
            <a:t>Clearly identified</a:t>
          </a:r>
          <a:r>
            <a:rPr lang="en-US" sz="1300" baseline="0" dirty="0" smtClean="0">
              <a:latin typeface="Helvetica" charset="0"/>
              <a:ea typeface="Helvetica" charset="0"/>
              <a:cs typeface="Helvetica" charset="0"/>
            </a:rPr>
            <a:t> learning or service outcomes</a:t>
          </a:r>
          <a:endParaRPr lang="en-US" sz="1300" dirty="0"/>
        </a:p>
      </dgm:t>
    </dgm:pt>
    <dgm:pt modelId="{6C062E8C-C3E6-BA42-9FE0-4685A9F70789}" type="parTrans" cxnId="{9C705E9F-B490-3845-986D-FFAE724CE062}">
      <dgm:prSet/>
      <dgm:spPr/>
      <dgm:t>
        <a:bodyPr/>
        <a:lstStyle/>
        <a:p>
          <a:endParaRPr lang="en-US"/>
        </a:p>
      </dgm:t>
    </dgm:pt>
    <dgm:pt modelId="{B83EB9F3-F29C-3E40-A304-5DB24768D190}" type="sibTrans" cxnId="{9C705E9F-B490-3845-986D-FFAE724CE062}">
      <dgm:prSet/>
      <dgm:spPr/>
      <dgm:t>
        <a:bodyPr/>
        <a:lstStyle/>
        <a:p>
          <a:endParaRPr lang="en-US"/>
        </a:p>
      </dgm:t>
    </dgm:pt>
    <dgm:pt modelId="{6820FA96-6372-0142-9159-36C637DED954}">
      <dgm:prSet phldrT="[Text]" custT="1"/>
      <dgm:spPr/>
      <dgm:t>
        <a:bodyPr/>
        <a:lstStyle/>
        <a:p>
          <a:r>
            <a:rPr lang="en-US" sz="1300" dirty="0" smtClean="0">
              <a:latin typeface="Helvetica" charset="0"/>
              <a:ea typeface="Helvetica" charset="0"/>
              <a:cs typeface="Helvetica" charset="0"/>
            </a:rPr>
            <a:t>Determine assessment method</a:t>
          </a:r>
          <a:endParaRPr lang="en-US" sz="1300" dirty="0"/>
        </a:p>
      </dgm:t>
    </dgm:pt>
    <dgm:pt modelId="{308B36E7-0D4B-074A-9A53-F8E6A5C49146}" type="parTrans" cxnId="{824F8CA2-43D8-EC41-B8FE-0C25E20FE691}">
      <dgm:prSet/>
      <dgm:spPr/>
      <dgm:t>
        <a:bodyPr/>
        <a:lstStyle/>
        <a:p>
          <a:endParaRPr lang="en-US"/>
        </a:p>
      </dgm:t>
    </dgm:pt>
    <dgm:pt modelId="{817EAA61-E8AF-BD44-B41A-230980FFCA30}" type="sibTrans" cxnId="{824F8CA2-43D8-EC41-B8FE-0C25E20FE691}">
      <dgm:prSet/>
      <dgm:spPr/>
      <dgm:t>
        <a:bodyPr/>
        <a:lstStyle/>
        <a:p>
          <a:endParaRPr lang="en-US"/>
        </a:p>
      </dgm:t>
    </dgm:pt>
    <dgm:pt modelId="{C8135792-C6D1-A34A-A1AF-6CF1E72B1191}">
      <dgm:prSet phldrT="[Text]" custT="1"/>
      <dgm:spPr/>
      <dgm:t>
        <a:bodyPr/>
        <a:lstStyle/>
        <a:p>
          <a:r>
            <a:rPr lang="en-US" sz="1300" dirty="0" smtClean="0">
              <a:latin typeface="Helvetica" charset="0"/>
              <a:ea typeface="Helvetica" charset="0"/>
              <a:cs typeface="Helvetica" charset="0"/>
            </a:rPr>
            <a:t>Identify, develop and administer measure(s)</a:t>
          </a:r>
          <a:endParaRPr lang="en-US" sz="1300" dirty="0"/>
        </a:p>
      </dgm:t>
    </dgm:pt>
    <dgm:pt modelId="{A1E55771-7843-D648-83E3-6504BD9BC2D0}" type="parTrans" cxnId="{7243C8AB-BA5E-8841-ACB4-31644A394680}">
      <dgm:prSet/>
      <dgm:spPr/>
      <dgm:t>
        <a:bodyPr/>
        <a:lstStyle/>
        <a:p>
          <a:endParaRPr lang="en-US"/>
        </a:p>
      </dgm:t>
    </dgm:pt>
    <dgm:pt modelId="{218CA2AF-2CFE-2C45-B3B7-6755469D1AC9}" type="sibTrans" cxnId="{7243C8AB-BA5E-8841-ACB4-31644A394680}">
      <dgm:prSet/>
      <dgm:spPr/>
      <dgm:t>
        <a:bodyPr/>
        <a:lstStyle/>
        <a:p>
          <a:endParaRPr lang="en-US"/>
        </a:p>
      </dgm:t>
    </dgm:pt>
    <dgm:pt modelId="{248806D8-807A-3843-B244-C5A3BCDDE9AA}">
      <dgm:prSet phldrT="[Text]" custT="1"/>
      <dgm:spPr/>
      <dgm:t>
        <a:bodyPr/>
        <a:lstStyle/>
        <a:p>
          <a:r>
            <a:rPr lang="en-US" sz="1300" dirty="0" smtClean="0">
              <a:latin typeface="Helvetica" charset="0"/>
              <a:ea typeface="Helvetica" charset="0"/>
              <a:cs typeface="Helvetica" charset="0"/>
            </a:rPr>
            <a:t>Review assessment</a:t>
          </a:r>
          <a:r>
            <a:rPr lang="en-US" sz="1300" baseline="0" dirty="0" smtClean="0">
              <a:latin typeface="Helvetica" charset="0"/>
              <a:ea typeface="Helvetica" charset="0"/>
              <a:cs typeface="Helvetica" charset="0"/>
            </a:rPr>
            <a:t> results</a:t>
          </a:r>
          <a:endParaRPr lang="en-US" sz="1300" dirty="0"/>
        </a:p>
      </dgm:t>
    </dgm:pt>
    <dgm:pt modelId="{F4D20C8F-FBE4-9B43-A3E6-2C44094F8AB4}" type="parTrans" cxnId="{932C6006-4699-2E4E-98DE-5DF25AD86385}">
      <dgm:prSet/>
      <dgm:spPr/>
      <dgm:t>
        <a:bodyPr/>
        <a:lstStyle/>
        <a:p>
          <a:endParaRPr lang="en-US"/>
        </a:p>
      </dgm:t>
    </dgm:pt>
    <dgm:pt modelId="{4367FA6A-1F8D-8646-8382-839AE390DFAD}" type="sibTrans" cxnId="{932C6006-4699-2E4E-98DE-5DF25AD86385}">
      <dgm:prSet/>
      <dgm:spPr/>
      <dgm:t>
        <a:bodyPr/>
        <a:lstStyle/>
        <a:p>
          <a:endParaRPr lang="en-US"/>
        </a:p>
      </dgm:t>
    </dgm:pt>
    <dgm:pt modelId="{6224AC90-EC54-2E42-BC1E-0151C278AC2D}">
      <dgm:prSet custT="1"/>
      <dgm:spPr/>
      <dgm:t>
        <a:bodyPr/>
        <a:lstStyle/>
        <a:p>
          <a:r>
            <a:rPr lang="en-US" sz="1300" dirty="0" smtClean="0">
              <a:latin typeface="Helvetica" charset="0"/>
              <a:ea typeface="Helvetica" charset="0"/>
              <a:cs typeface="Helvetica" charset="0"/>
            </a:rPr>
            <a:t>Share results and use for decisions and practices</a:t>
          </a:r>
          <a:endParaRPr lang="en-US" sz="1300" dirty="0"/>
        </a:p>
      </dgm:t>
    </dgm:pt>
    <dgm:pt modelId="{F3D41E4F-8396-2249-BED4-B2010B229421}" type="parTrans" cxnId="{D6A5F45F-136C-504C-B372-8F136FE8831D}">
      <dgm:prSet/>
      <dgm:spPr/>
      <dgm:t>
        <a:bodyPr/>
        <a:lstStyle/>
        <a:p>
          <a:endParaRPr lang="en-US"/>
        </a:p>
      </dgm:t>
    </dgm:pt>
    <dgm:pt modelId="{34B771FC-B6DF-CA4E-AB60-F94B1BD9B6E4}" type="sibTrans" cxnId="{D6A5F45F-136C-504C-B372-8F136FE8831D}">
      <dgm:prSet/>
      <dgm:spPr/>
      <dgm:t>
        <a:bodyPr/>
        <a:lstStyle/>
        <a:p>
          <a:endParaRPr lang="en-US"/>
        </a:p>
      </dgm:t>
    </dgm:pt>
    <dgm:pt modelId="{190965AF-CCC7-FA4F-BD7C-355E1275CDC2}">
      <dgm:prSet phldrT="[Text]" custT="1"/>
      <dgm:spPr>
        <a:noFill/>
      </dgm:spPr>
      <dgm:t>
        <a:bodyPr/>
        <a:lstStyle/>
        <a:p>
          <a:endParaRPr lang="en-US" sz="1400" dirty="0">
            <a:latin typeface="Helvetica" charset="0"/>
            <a:ea typeface="Helvetica" charset="0"/>
            <a:cs typeface="Helvetica" charset="0"/>
          </a:endParaRPr>
        </a:p>
      </dgm:t>
    </dgm:pt>
    <dgm:pt modelId="{13B7E595-AA7F-794F-A520-50298C0D5E1F}" type="sibTrans" cxnId="{8D3F2AED-C575-1D47-BF06-A2728D4CF331}">
      <dgm:prSet/>
      <dgm:spPr/>
      <dgm:t>
        <a:bodyPr/>
        <a:lstStyle/>
        <a:p>
          <a:endParaRPr lang="en-US"/>
        </a:p>
      </dgm:t>
    </dgm:pt>
    <dgm:pt modelId="{C630ED52-9420-BE48-8510-70E0C80960F7}" type="parTrans" cxnId="{8D3F2AED-C575-1D47-BF06-A2728D4CF331}">
      <dgm:prSet/>
      <dgm:spPr/>
      <dgm:t>
        <a:bodyPr/>
        <a:lstStyle/>
        <a:p>
          <a:endParaRPr lang="en-US"/>
        </a:p>
      </dgm:t>
    </dgm:pt>
    <dgm:pt modelId="{A09583D5-C328-CA4B-8412-33C03F63BFF9}" type="pres">
      <dgm:prSet presAssocID="{E035343B-E24E-3F4D-B062-E000546F5D5F}" presName="Name0" presStyleCnt="0">
        <dgm:presLayoutVars>
          <dgm:dir/>
          <dgm:resizeHandles val="exact"/>
        </dgm:presLayoutVars>
      </dgm:prSet>
      <dgm:spPr/>
      <dgm:t>
        <a:bodyPr/>
        <a:lstStyle/>
        <a:p>
          <a:endParaRPr lang="en-US"/>
        </a:p>
      </dgm:t>
    </dgm:pt>
    <dgm:pt modelId="{A66A092C-E32E-4742-936B-10A18C9A58B4}" type="pres">
      <dgm:prSet presAssocID="{E035343B-E24E-3F4D-B062-E000546F5D5F}" presName="cycle" presStyleCnt="0"/>
      <dgm:spPr/>
    </dgm:pt>
    <dgm:pt modelId="{E0F782BE-B1D2-C849-9468-D278CA85C381}" type="pres">
      <dgm:prSet presAssocID="{190965AF-CCC7-FA4F-BD7C-355E1275CDC2}" presName="nodeFirstNode" presStyleLbl="node1" presStyleIdx="0" presStyleCnt="6" custScaleX="135439" custScaleY="135439">
        <dgm:presLayoutVars>
          <dgm:bulletEnabled val="1"/>
        </dgm:presLayoutVars>
      </dgm:prSet>
      <dgm:spPr/>
      <dgm:t>
        <a:bodyPr/>
        <a:lstStyle/>
        <a:p>
          <a:endParaRPr lang="en-US"/>
        </a:p>
      </dgm:t>
    </dgm:pt>
    <dgm:pt modelId="{7FF8A7E1-A731-0143-B1BF-BF44EEE59D11}" type="pres">
      <dgm:prSet presAssocID="{13B7E595-AA7F-794F-A520-50298C0D5E1F}" presName="sibTransFirstNode" presStyleLbl="bgShp" presStyleIdx="0" presStyleCnt="1" custLinFactNeighborY="1816"/>
      <dgm:spPr/>
      <dgm:t>
        <a:bodyPr/>
        <a:lstStyle/>
        <a:p>
          <a:endParaRPr lang="en-US"/>
        </a:p>
      </dgm:t>
    </dgm:pt>
    <dgm:pt modelId="{D837CB21-8965-A946-9072-122AB5BC66AB}" type="pres">
      <dgm:prSet presAssocID="{A8974A0A-234D-2349-B492-3C71FE36D26B}" presName="nodeFollowingNodes" presStyleLbl="node1" presStyleIdx="1" presStyleCnt="6" custScaleX="103240" custScaleY="103634" custRadScaleRad="106873" custRadScaleInc="33829">
        <dgm:presLayoutVars>
          <dgm:bulletEnabled val="1"/>
        </dgm:presLayoutVars>
      </dgm:prSet>
      <dgm:spPr/>
      <dgm:t>
        <a:bodyPr/>
        <a:lstStyle/>
        <a:p>
          <a:endParaRPr lang="en-US"/>
        </a:p>
      </dgm:t>
    </dgm:pt>
    <dgm:pt modelId="{EA2CB751-7548-F746-9DF8-BADDA77CC073}" type="pres">
      <dgm:prSet presAssocID="{6820FA96-6372-0142-9159-36C637DED954}" presName="nodeFollowingNodes" presStyleLbl="node1" presStyleIdx="2" presStyleCnt="6" custScaleX="103240" custScaleY="103832" custRadScaleRad="97152" custRadScaleInc="-5935">
        <dgm:presLayoutVars>
          <dgm:bulletEnabled val="1"/>
        </dgm:presLayoutVars>
      </dgm:prSet>
      <dgm:spPr/>
      <dgm:t>
        <a:bodyPr/>
        <a:lstStyle/>
        <a:p>
          <a:endParaRPr lang="en-US"/>
        </a:p>
      </dgm:t>
    </dgm:pt>
    <dgm:pt modelId="{8A58DA0D-411E-414F-A5E9-219936BE4E17}" type="pres">
      <dgm:prSet presAssocID="{C8135792-C6D1-A34A-A1AF-6CF1E72B1191}" presName="nodeFollowingNodes" presStyleLbl="node1" presStyleIdx="3" presStyleCnt="6" custScaleX="103240" custScaleY="103680">
        <dgm:presLayoutVars>
          <dgm:bulletEnabled val="1"/>
        </dgm:presLayoutVars>
      </dgm:prSet>
      <dgm:spPr/>
      <dgm:t>
        <a:bodyPr/>
        <a:lstStyle/>
        <a:p>
          <a:endParaRPr lang="en-US"/>
        </a:p>
      </dgm:t>
    </dgm:pt>
    <dgm:pt modelId="{2CB744F0-7ABC-5944-BB1F-4AA5479F3ACF}" type="pres">
      <dgm:prSet presAssocID="{248806D8-807A-3843-B244-C5A3BCDDE9AA}" presName="nodeFollowingNodes" presStyleLbl="node1" presStyleIdx="4" presStyleCnt="6" custScaleX="103240" custScaleY="103240" custRadScaleRad="96959" custRadScaleInc="6373">
        <dgm:presLayoutVars>
          <dgm:bulletEnabled val="1"/>
        </dgm:presLayoutVars>
      </dgm:prSet>
      <dgm:spPr/>
      <dgm:t>
        <a:bodyPr/>
        <a:lstStyle/>
        <a:p>
          <a:endParaRPr lang="en-US"/>
        </a:p>
      </dgm:t>
    </dgm:pt>
    <dgm:pt modelId="{A6050663-5D38-9545-B9C4-4F6062ADA415}" type="pres">
      <dgm:prSet presAssocID="{6224AC90-EC54-2E42-BC1E-0151C278AC2D}" presName="nodeFollowingNodes" presStyleLbl="node1" presStyleIdx="5" presStyleCnt="6" custScaleX="103493" custScaleY="103493" custRadScaleRad="107025" custRadScaleInc="-34015">
        <dgm:presLayoutVars>
          <dgm:bulletEnabled val="1"/>
        </dgm:presLayoutVars>
      </dgm:prSet>
      <dgm:spPr/>
      <dgm:t>
        <a:bodyPr/>
        <a:lstStyle/>
        <a:p>
          <a:endParaRPr lang="en-US"/>
        </a:p>
      </dgm:t>
    </dgm:pt>
  </dgm:ptLst>
  <dgm:cxnLst>
    <dgm:cxn modelId="{9F1F4150-53FF-A349-9F8B-7B372A8E2DE9}" type="presOf" srcId="{6820FA96-6372-0142-9159-36C637DED954}" destId="{EA2CB751-7548-F746-9DF8-BADDA77CC073}" srcOrd="0" destOrd="0" presId="urn:microsoft.com/office/officeart/2005/8/layout/cycle3"/>
    <dgm:cxn modelId="{D1C11FEF-12C2-BF48-BDCD-EA788677CE13}" type="presOf" srcId="{A8974A0A-234D-2349-B492-3C71FE36D26B}" destId="{D837CB21-8965-A946-9072-122AB5BC66AB}" srcOrd="0" destOrd="0" presId="urn:microsoft.com/office/officeart/2005/8/layout/cycle3"/>
    <dgm:cxn modelId="{8D3F2AED-C575-1D47-BF06-A2728D4CF331}" srcId="{E035343B-E24E-3F4D-B062-E000546F5D5F}" destId="{190965AF-CCC7-FA4F-BD7C-355E1275CDC2}" srcOrd="0" destOrd="0" parTransId="{C630ED52-9420-BE48-8510-70E0C80960F7}" sibTransId="{13B7E595-AA7F-794F-A520-50298C0D5E1F}"/>
    <dgm:cxn modelId="{D6A5F45F-136C-504C-B372-8F136FE8831D}" srcId="{E035343B-E24E-3F4D-B062-E000546F5D5F}" destId="{6224AC90-EC54-2E42-BC1E-0151C278AC2D}" srcOrd="5" destOrd="0" parTransId="{F3D41E4F-8396-2249-BED4-B2010B229421}" sibTransId="{34B771FC-B6DF-CA4E-AB60-F94B1BD9B6E4}"/>
    <dgm:cxn modelId="{824F8CA2-43D8-EC41-B8FE-0C25E20FE691}" srcId="{E035343B-E24E-3F4D-B062-E000546F5D5F}" destId="{6820FA96-6372-0142-9159-36C637DED954}" srcOrd="2" destOrd="0" parTransId="{308B36E7-0D4B-074A-9A53-F8E6A5C49146}" sibTransId="{817EAA61-E8AF-BD44-B41A-230980FFCA30}"/>
    <dgm:cxn modelId="{932C6006-4699-2E4E-98DE-5DF25AD86385}" srcId="{E035343B-E24E-3F4D-B062-E000546F5D5F}" destId="{248806D8-807A-3843-B244-C5A3BCDDE9AA}" srcOrd="4" destOrd="0" parTransId="{F4D20C8F-FBE4-9B43-A3E6-2C44094F8AB4}" sibTransId="{4367FA6A-1F8D-8646-8382-839AE390DFAD}"/>
    <dgm:cxn modelId="{7AE19634-D09D-654F-8DE4-238127ABBCF2}" type="presOf" srcId="{190965AF-CCC7-FA4F-BD7C-355E1275CDC2}" destId="{E0F782BE-B1D2-C849-9468-D278CA85C381}" srcOrd="0" destOrd="0" presId="urn:microsoft.com/office/officeart/2005/8/layout/cycle3"/>
    <dgm:cxn modelId="{D9989B55-7A27-184E-B938-79CD4D7880D9}" type="presOf" srcId="{6224AC90-EC54-2E42-BC1E-0151C278AC2D}" destId="{A6050663-5D38-9545-B9C4-4F6062ADA415}" srcOrd="0" destOrd="0" presId="urn:microsoft.com/office/officeart/2005/8/layout/cycle3"/>
    <dgm:cxn modelId="{14997EAC-6F14-4A40-9BFB-DFC17EDE939C}" type="presOf" srcId="{E035343B-E24E-3F4D-B062-E000546F5D5F}" destId="{A09583D5-C328-CA4B-8412-33C03F63BFF9}" srcOrd="0" destOrd="0" presId="urn:microsoft.com/office/officeart/2005/8/layout/cycle3"/>
    <dgm:cxn modelId="{7243C8AB-BA5E-8841-ACB4-31644A394680}" srcId="{E035343B-E24E-3F4D-B062-E000546F5D5F}" destId="{C8135792-C6D1-A34A-A1AF-6CF1E72B1191}" srcOrd="3" destOrd="0" parTransId="{A1E55771-7843-D648-83E3-6504BD9BC2D0}" sibTransId="{218CA2AF-2CFE-2C45-B3B7-6755469D1AC9}"/>
    <dgm:cxn modelId="{5CA0B3E3-3957-544B-BE41-F5F58DC84E73}" type="presOf" srcId="{13B7E595-AA7F-794F-A520-50298C0D5E1F}" destId="{7FF8A7E1-A731-0143-B1BF-BF44EEE59D11}" srcOrd="0" destOrd="0" presId="urn:microsoft.com/office/officeart/2005/8/layout/cycle3"/>
    <dgm:cxn modelId="{9C705E9F-B490-3845-986D-FFAE724CE062}" srcId="{E035343B-E24E-3F4D-B062-E000546F5D5F}" destId="{A8974A0A-234D-2349-B492-3C71FE36D26B}" srcOrd="1" destOrd="0" parTransId="{6C062E8C-C3E6-BA42-9FE0-4685A9F70789}" sibTransId="{B83EB9F3-F29C-3E40-A304-5DB24768D190}"/>
    <dgm:cxn modelId="{0D0C606D-F0E5-8642-B588-732ED0D77758}" type="presOf" srcId="{248806D8-807A-3843-B244-C5A3BCDDE9AA}" destId="{2CB744F0-7ABC-5944-BB1F-4AA5479F3ACF}" srcOrd="0" destOrd="0" presId="urn:microsoft.com/office/officeart/2005/8/layout/cycle3"/>
    <dgm:cxn modelId="{CE99EC29-83B0-F446-A918-843061D8DB1D}" type="presOf" srcId="{C8135792-C6D1-A34A-A1AF-6CF1E72B1191}" destId="{8A58DA0D-411E-414F-A5E9-219936BE4E17}" srcOrd="0" destOrd="0" presId="urn:microsoft.com/office/officeart/2005/8/layout/cycle3"/>
    <dgm:cxn modelId="{7133A1E8-C3D7-3F48-8EA5-AFB116B878C8}" type="presParOf" srcId="{A09583D5-C328-CA4B-8412-33C03F63BFF9}" destId="{A66A092C-E32E-4742-936B-10A18C9A58B4}" srcOrd="0" destOrd="0" presId="urn:microsoft.com/office/officeart/2005/8/layout/cycle3"/>
    <dgm:cxn modelId="{C1CB74EC-BDA2-6349-A151-851F537B9C93}" type="presParOf" srcId="{A66A092C-E32E-4742-936B-10A18C9A58B4}" destId="{E0F782BE-B1D2-C849-9468-D278CA85C381}" srcOrd="0" destOrd="0" presId="urn:microsoft.com/office/officeart/2005/8/layout/cycle3"/>
    <dgm:cxn modelId="{44A9BA45-55A5-2344-A5EB-9E1508A8F01B}" type="presParOf" srcId="{A66A092C-E32E-4742-936B-10A18C9A58B4}" destId="{7FF8A7E1-A731-0143-B1BF-BF44EEE59D11}" srcOrd="1" destOrd="0" presId="urn:microsoft.com/office/officeart/2005/8/layout/cycle3"/>
    <dgm:cxn modelId="{060612EA-7D11-A443-986E-93944CBBD101}" type="presParOf" srcId="{A66A092C-E32E-4742-936B-10A18C9A58B4}" destId="{D837CB21-8965-A946-9072-122AB5BC66AB}" srcOrd="2" destOrd="0" presId="urn:microsoft.com/office/officeart/2005/8/layout/cycle3"/>
    <dgm:cxn modelId="{826A9C62-5E6B-C645-8428-9C4F290DF01D}" type="presParOf" srcId="{A66A092C-E32E-4742-936B-10A18C9A58B4}" destId="{EA2CB751-7548-F746-9DF8-BADDA77CC073}" srcOrd="3" destOrd="0" presId="urn:microsoft.com/office/officeart/2005/8/layout/cycle3"/>
    <dgm:cxn modelId="{0816B8E9-01A0-2745-94A4-42DCD10ACBE3}" type="presParOf" srcId="{A66A092C-E32E-4742-936B-10A18C9A58B4}" destId="{8A58DA0D-411E-414F-A5E9-219936BE4E17}" srcOrd="4" destOrd="0" presId="urn:microsoft.com/office/officeart/2005/8/layout/cycle3"/>
    <dgm:cxn modelId="{BC65310E-56E8-5646-BE59-738B48E9D166}" type="presParOf" srcId="{A66A092C-E32E-4742-936B-10A18C9A58B4}" destId="{2CB744F0-7ABC-5944-BB1F-4AA5479F3ACF}" srcOrd="5" destOrd="0" presId="urn:microsoft.com/office/officeart/2005/8/layout/cycle3"/>
    <dgm:cxn modelId="{CC32CB8C-63BE-964E-9E3B-83636BA35303}" type="presParOf" srcId="{A66A092C-E32E-4742-936B-10A18C9A58B4}" destId="{A6050663-5D38-9545-B9C4-4F6062ADA415}"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AF86EF-CCC7-FF47-8843-6F8D4D073C93}" type="doc">
      <dgm:prSet loTypeId="urn:microsoft.com/office/officeart/2005/8/layout/process1" loCatId="" qsTypeId="urn:microsoft.com/office/officeart/2005/8/quickstyle/simple4" qsCatId="simple" csTypeId="urn:microsoft.com/office/officeart/2005/8/colors/accent1_2" csCatId="accent1" phldr="1"/>
      <dgm:spPr/>
    </dgm:pt>
    <dgm:pt modelId="{3C5B44BC-B814-154B-B773-534B42A61907}">
      <dgm:prSet phldrT="[Text]" custT="1"/>
      <dgm:spPr/>
      <dgm:t>
        <a:bodyPr/>
        <a:lstStyle/>
        <a:p>
          <a:pPr algn="ctr"/>
          <a:r>
            <a:rPr lang="en-US" sz="1400" b="1" dirty="0" smtClean="0">
              <a:latin typeface="Helvetica" charset="0"/>
              <a:ea typeface="Helvetica" charset="0"/>
              <a:cs typeface="Helvetica" charset="0"/>
            </a:rPr>
            <a:t>UNL Institutional Goals</a:t>
          </a:r>
        </a:p>
        <a:p>
          <a:pPr algn="l"/>
          <a:r>
            <a:rPr lang="en-US" sz="1400" baseline="0" dirty="0" smtClean="0">
              <a:latin typeface="Helvetica" charset="0"/>
              <a:ea typeface="Helvetica" charset="0"/>
              <a:cs typeface="Helvetica" charset="0"/>
            </a:rPr>
            <a:t>     </a:t>
          </a:r>
          <a:r>
            <a:rPr lang="en-US" sz="1400" dirty="0" smtClean="0">
              <a:latin typeface="Helvetica" charset="0"/>
              <a:ea typeface="Helvetica" charset="0"/>
              <a:cs typeface="Helvetica" charset="0"/>
            </a:rPr>
            <a:t>-</a:t>
          </a:r>
          <a:r>
            <a:rPr lang="en-US" sz="1400" baseline="0" dirty="0" smtClean="0">
              <a:latin typeface="Helvetica" charset="0"/>
              <a:ea typeface="Helvetica" charset="0"/>
              <a:cs typeface="Helvetica" charset="0"/>
            </a:rPr>
            <a:t> Enrollment</a:t>
          </a:r>
        </a:p>
        <a:p>
          <a:pPr algn="l"/>
          <a:r>
            <a:rPr lang="en-US" sz="1400" baseline="0" dirty="0" smtClean="0">
              <a:latin typeface="Helvetica" charset="0"/>
              <a:ea typeface="Helvetica" charset="0"/>
              <a:cs typeface="Helvetica" charset="0"/>
            </a:rPr>
            <a:t>     - Graduation</a:t>
          </a:r>
        </a:p>
        <a:p>
          <a:pPr algn="l"/>
          <a:r>
            <a:rPr lang="en-US" sz="1400" baseline="0" dirty="0" smtClean="0">
              <a:latin typeface="Helvetica" charset="0"/>
              <a:ea typeface="Helvetica" charset="0"/>
              <a:cs typeface="Helvetica" charset="0"/>
            </a:rPr>
            <a:t>     - Research</a:t>
          </a:r>
          <a:endParaRPr lang="en-US" sz="1400" dirty="0"/>
        </a:p>
      </dgm:t>
    </dgm:pt>
    <dgm:pt modelId="{732C1804-B430-0940-85FF-A9F8E5CF4A1B}" type="parTrans" cxnId="{F576AD67-5E56-3E4E-A4F2-5B208788BF96}">
      <dgm:prSet/>
      <dgm:spPr/>
      <dgm:t>
        <a:bodyPr/>
        <a:lstStyle/>
        <a:p>
          <a:endParaRPr lang="en-US"/>
        </a:p>
      </dgm:t>
    </dgm:pt>
    <dgm:pt modelId="{B4ACEADD-BBCE-124A-B34B-C6334071C399}" type="sibTrans" cxnId="{F576AD67-5E56-3E4E-A4F2-5B208788BF96}">
      <dgm:prSet/>
      <dgm:spPr>
        <a:solidFill>
          <a:schemeClr val="accent1">
            <a:tint val="40000"/>
            <a:hueOff val="0"/>
            <a:satOff val="0"/>
            <a:lumOff val="0"/>
          </a:schemeClr>
        </a:solidFill>
      </dgm:spPr>
      <dgm:t>
        <a:bodyPr/>
        <a:lstStyle/>
        <a:p>
          <a:endParaRPr lang="en-US"/>
        </a:p>
      </dgm:t>
    </dgm:pt>
    <dgm:pt modelId="{F722E56B-D614-CE48-B092-917C7C5A8EA1}">
      <dgm:prSet phldrT="[Text]" custT="1"/>
      <dgm:spPr/>
      <dgm:t>
        <a:bodyPr/>
        <a:lstStyle/>
        <a:p>
          <a:pPr algn="ctr"/>
          <a:r>
            <a:rPr lang="en-US" sz="1400" b="1" dirty="0" smtClean="0">
              <a:latin typeface="Helvetica" charset="0"/>
              <a:ea typeface="Helvetica" charset="0"/>
              <a:cs typeface="Helvetica" charset="0"/>
            </a:rPr>
            <a:t>Division</a:t>
          </a:r>
          <a:r>
            <a:rPr lang="en-US" sz="1400" b="1" baseline="0" dirty="0" smtClean="0">
              <a:latin typeface="Helvetica" charset="0"/>
              <a:ea typeface="Helvetica" charset="0"/>
              <a:cs typeface="Helvetica" charset="0"/>
            </a:rPr>
            <a:t> of Student Affairs Strategic Plan</a:t>
          </a:r>
        </a:p>
        <a:p>
          <a:pPr algn="l"/>
          <a:r>
            <a:rPr lang="en-US" sz="1400" baseline="0" dirty="0" smtClean="0">
              <a:latin typeface="Helvetica" charset="0"/>
              <a:ea typeface="Helvetica" charset="0"/>
              <a:cs typeface="Helvetica" charset="0"/>
            </a:rPr>
            <a:t>     - Mission</a:t>
          </a:r>
        </a:p>
        <a:p>
          <a:pPr algn="l"/>
          <a:r>
            <a:rPr lang="en-US" sz="1400" baseline="0" dirty="0" smtClean="0">
              <a:latin typeface="Helvetica" charset="0"/>
              <a:ea typeface="Helvetica" charset="0"/>
              <a:cs typeface="Helvetica" charset="0"/>
            </a:rPr>
            <a:t>     - Vision</a:t>
          </a:r>
        </a:p>
        <a:p>
          <a:pPr algn="l"/>
          <a:r>
            <a:rPr lang="en-US" sz="1400" baseline="0" dirty="0" smtClean="0">
              <a:latin typeface="Helvetica" charset="0"/>
              <a:ea typeface="Helvetica" charset="0"/>
              <a:cs typeface="Helvetica" charset="0"/>
            </a:rPr>
            <a:t>     - Strategic Priorities</a:t>
          </a:r>
          <a:endParaRPr lang="en-US" sz="1400" dirty="0"/>
        </a:p>
      </dgm:t>
    </dgm:pt>
    <dgm:pt modelId="{F5CEB20B-A18F-6149-AEE8-5A70D2C58783}" type="parTrans" cxnId="{17332D47-BF9C-DF40-88B8-2C1360589E0D}">
      <dgm:prSet/>
      <dgm:spPr/>
      <dgm:t>
        <a:bodyPr/>
        <a:lstStyle/>
        <a:p>
          <a:endParaRPr lang="en-US"/>
        </a:p>
      </dgm:t>
    </dgm:pt>
    <dgm:pt modelId="{FE62FCBB-77FD-0041-B9D6-7596AE1544C3}" type="sibTrans" cxnId="{17332D47-BF9C-DF40-88B8-2C1360589E0D}">
      <dgm:prSet/>
      <dgm:spPr>
        <a:solidFill>
          <a:schemeClr val="accent1">
            <a:tint val="40000"/>
            <a:hueOff val="0"/>
            <a:satOff val="0"/>
            <a:lumOff val="0"/>
          </a:schemeClr>
        </a:solidFill>
      </dgm:spPr>
      <dgm:t>
        <a:bodyPr/>
        <a:lstStyle/>
        <a:p>
          <a:endParaRPr lang="en-US"/>
        </a:p>
      </dgm:t>
    </dgm:pt>
    <dgm:pt modelId="{55897AC7-0866-CC4C-9CC8-CF05B1290F9F}">
      <dgm:prSet phldrT="[Text]" custT="1"/>
      <dgm:spPr/>
      <dgm:t>
        <a:bodyPr/>
        <a:lstStyle/>
        <a:p>
          <a:r>
            <a:rPr lang="en-US" sz="1400" b="1" dirty="0" smtClean="0">
              <a:latin typeface="Helvetica" charset="0"/>
              <a:ea typeface="Helvetica" charset="0"/>
              <a:cs typeface="Helvetica" charset="0"/>
            </a:rPr>
            <a:t>Learning Experiences and Services</a:t>
          </a:r>
          <a:endParaRPr lang="en-US" sz="1400" b="1" dirty="0"/>
        </a:p>
      </dgm:t>
    </dgm:pt>
    <dgm:pt modelId="{7994B2D7-FA1A-7942-ACD8-8F1DF42CC1C5}" type="sibTrans" cxnId="{4189F340-34F0-4945-A73B-DD5546FCF2B2}">
      <dgm:prSet/>
      <dgm:spPr/>
      <dgm:t>
        <a:bodyPr/>
        <a:lstStyle/>
        <a:p>
          <a:endParaRPr lang="en-US"/>
        </a:p>
      </dgm:t>
    </dgm:pt>
    <dgm:pt modelId="{1EA6A85C-9184-5641-B438-74BDFD302812}" type="parTrans" cxnId="{4189F340-34F0-4945-A73B-DD5546FCF2B2}">
      <dgm:prSet/>
      <dgm:spPr/>
      <dgm:t>
        <a:bodyPr/>
        <a:lstStyle/>
        <a:p>
          <a:endParaRPr lang="en-US"/>
        </a:p>
      </dgm:t>
    </dgm:pt>
    <dgm:pt modelId="{2D4BBEBB-3D71-4946-98EF-C4CA7D5BDDF0}" type="pres">
      <dgm:prSet presAssocID="{EDAF86EF-CCC7-FF47-8843-6F8D4D073C93}" presName="Name0" presStyleCnt="0">
        <dgm:presLayoutVars>
          <dgm:dir/>
          <dgm:resizeHandles val="exact"/>
        </dgm:presLayoutVars>
      </dgm:prSet>
      <dgm:spPr/>
    </dgm:pt>
    <dgm:pt modelId="{2524AFC2-1ADD-E44E-ACA9-2516E121F1F4}" type="pres">
      <dgm:prSet presAssocID="{3C5B44BC-B814-154B-B773-534B42A61907}" presName="node" presStyleLbl="node1" presStyleIdx="0" presStyleCnt="3">
        <dgm:presLayoutVars>
          <dgm:bulletEnabled val="1"/>
        </dgm:presLayoutVars>
      </dgm:prSet>
      <dgm:spPr/>
      <dgm:t>
        <a:bodyPr/>
        <a:lstStyle/>
        <a:p>
          <a:endParaRPr lang="en-US"/>
        </a:p>
      </dgm:t>
    </dgm:pt>
    <dgm:pt modelId="{0A40348E-C4DD-A549-8347-40712FA11096}" type="pres">
      <dgm:prSet presAssocID="{B4ACEADD-BBCE-124A-B34B-C6334071C399}" presName="sibTrans" presStyleLbl="sibTrans2D1" presStyleIdx="0" presStyleCnt="2"/>
      <dgm:spPr/>
      <dgm:t>
        <a:bodyPr/>
        <a:lstStyle/>
        <a:p>
          <a:endParaRPr lang="en-US"/>
        </a:p>
      </dgm:t>
    </dgm:pt>
    <dgm:pt modelId="{85B14089-DFA9-6C4C-BD9F-031DC28D82BD}" type="pres">
      <dgm:prSet presAssocID="{B4ACEADD-BBCE-124A-B34B-C6334071C399}" presName="connectorText" presStyleLbl="sibTrans2D1" presStyleIdx="0" presStyleCnt="2"/>
      <dgm:spPr/>
      <dgm:t>
        <a:bodyPr/>
        <a:lstStyle/>
        <a:p>
          <a:endParaRPr lang="en-US"/>
        </a:p>
      </dgm:t>
    </dgm:pt>
    <dgm:pt modelId="{578C08E3-6F23-A048-A831-248EC40602A3}" type="pres">
      <dgm:prSet presAssocID="{F722E56B-D614-CE48-B092-917C7C5A8EA1}" presName="node" presStyleLbl="node1" presStyleIdx="1" presStyleCnt="3">
        <dgm:presLayoutVars>
          <dgm:bulletEnabled val="1"/>
        </dgm:presLayoutVars>
      </dgm:prSet>
      <dgm:spPr/>
      <dgm:t>
        <a:bodyPr/>
        <a:lstStyle/>
        <a:p>
          <a:endParaRPr lang="en-US"/>
        </a:p>
      </dgm:t>
    </dgm:pt>
    <dgm:pt modelId="{EEB6472C-E19E-5A47-995B-8170816657D7}" type="pres">
      <dgm:prSet presAssocID="{FE62FCBB-77FD-0041-B9D6-7596AE1544C3}" presName="sibTrans" presStyleLbl="sibTrans2D1" presStyleIdx="1" presStyleCnt="2"/>
      <dgm:spPr/>
      <dgm:t>
        <a:bodyPr/>
        <a:lstStyle/>
        <a:p>
          <a:endParaRPr lang="en-US"/>
        </a:p>
      </dgm:t>
    </dgm:pt>
    <dgm:pt modelId="{C8E36475-C00E-6041-9365-187AD2C1DB56}" type="pres">
      <dgm:prSet presAssocID="{FE62FCBB-77FD-0041-B9D6-7596AE1544C3}" presName="connectorText" presStyleLbl="sibTrans2D1" presStyleIdx="1" presStyleCnt="2"/>
      <dgm:spPr/>
      <dgm:t>
        <a:bodyPr/>
        <a:lstStyle/>
        <a:p>
          <a:endParaRPr lang="en-US"/>
        </a:p>
      </dgm:t>
    </dgm:pt>
    <dgm:pt modelId="{11D333F7-2207-B144-8CE4-ABB45FCCC87B}" type="pres">
      <dgm:prSet presAssocID="{55897AC7-0866-CC4C-9CC8-CF05B1290F9F}" presName="node" presStyleLbl="node1" presStyleIdx="2" presStyleCnt="3">
        <dgm:presLayoutVars>
          <dgm:bulletEnabled val="1"/>
        </dgm:presLayoutVars>
      </dgm:prSet>
      <dgm:spPr/>
      <dgm:t>
        <a:bodyPr/>
        <a:lstStyle/>
        <a:p>
          <a:endParaRPr lang="en-US"/>
        </a:p>
      </dgm:t>
    </dgm:pt>
  </dgm:ptLst>
  <dgm:cxnLst>
    <dgm:cxn modelId="{7241F670-EA88-774A-9FD4-D3C72403832F}" type="presOf" srcId="{55897AC7-0866-CC4C-9CC8-CF05B1290F9F}" destId="{11D333F7-2207-B144-8CE4-ABB45FCCC87B}" srcOrd="0" destOrd="0" presId="urn:microsoft.com/office/officeart/2005/8/layout/process1"/>
    <dgm:cxn modelId="{7A9138FD-5235-9744-B6A2-BB12231A13AF}" type="presOf" srcId="{3C5B44BC-B814-154B-B773-534B42A61907}" destId="{2524AFC2-1ADD-E44E-ACA9-2516E121F1F4}" srcOrd="0" destOrd="0" presId="urn:microsoft.com/office/officeart/2005/8/layout/process1"/>
    <dgm:cxn modelId="{4189F340-34F0-4945-A73B-DD5546FCF2B2}" srcId="{EDAF86EF-CCC7-FF47-8843-6F8D4D073C93}" destId="{55897AC7-0866-CC4C-9CC8-CF05B1290F9F}" srcOrd="2" destOrd="0" parTransId="{1EA6A85C-9184-5641-B438-74BDFD302812}" sibTransId="{7994B2D7-FA1A-7942-ACD8-8F1DF42CC1C5}"/>
    <dgm:cxn modelId="{8DE0616A-5CBC-4D49-A2D3-E24FA6197FF1}" type="presOf" srcId="{EDAF86EF-CCC7-FF47-8843-6F8D4D073C93}" destId="{2D4BBEBB-3D71-4946-98EF-C4CA7D5BDDF0}" srcOrd="0" destOrd="0" presId="urn:microsoft.com/office/officeart/2005/8/layout/process1"/>
    <dgm:cxn modelId="{F576AD67-5E56-3E4E-A4F2-5B208788BF96}" srcId="{EDAF86EF-CCC7-FF47-8843-6F8D4D073C93}" destId="{3C5B44BC-B814-154B-B773-534B42A61907}" srcOrd="0" destOrd="0" parTransId="{732C1804-B430-0940-85FF-A9F8E5CF4A1B}" sibTransId="{B4ACEADD-BBCE-124A-B34B-C6334071C399}"/>
    <dgm:cxn modelId="{AC2A4A61-A855-F04B-A549-BA0C1757E467}" type="presOf" srcId="{F722E56B-D614-CE48-B092-917C7C5A8EA1}" destId="{578C08E3-6F23-A048-A831-248EC40602A3}" srcOrd="0" destOrd="0" presId="urn:microsoft.com/office/officeart/2005/8/layout/process1"/>
    <dgm:cxn modelId="{8DD991B3-AEE7-4A47-AA29-9F097F38A160}" type="presOf" srcId="{B4ACEADD-BBCE-124A-B34B-C6334071C399}" destId="{0A40348E-C4DD-A549-8347-40712FA11096}" srcOrd="0" destOrd="0" presId="urn:microsoft.com/office/officeart/2005/8/layout/process1"/>
    <dgm:cxn modelId="{17332D47-BF9C-DF40-88B8-2C1360589E0D}" srcId="{EDAF86EF-CCC7-FF47-8843-6F8D4D073C93}" destId="{F722E56B-D614-CE48-B092-917C7C5A8EA1}" srcOrd="1" destOrd="0" parTransId="{F5CEB20B-A18F-6149-AEE8-5A70D2C58783}" sibTransId="{FE62FCBB-77FD-0041-B9D6-7596AE1544C3}"/>
    <dgm:cxn modelId="{09B21754-3C2E-A846-9654-F8957CF8AB03}" type="presOf" srcId="{B4ACEADD-BBCE-124A-B34B-C6334071C399}" destId="{85B14089-DFA9-6C4C-BD9F-031DC28D82BD}" srcOrd="1" destOrd="0" presId="urn:microsoft.com/office/officeart/2005/8/layout/process1"/>
    <dgm:cxn modelId="{F8ACC117-8BBE-4647-B393-E25C4CE2EFF4}" type="presOf" srcId="{FE62FCBB-77FD-0041-B9D6-7596AE1544C3}" destId="{EEB6472C-E19E-5A47-995B-8170816657D7}" srcOrd="0" destOrd="0" presId="urn:microsoft.com/office/officeart/2005/8/layout/process1"/>
    <dgm:cxn modelId="{3EC880E4-3935-E444-822B-0124BBCCEE32}" type="presOf" srcId="{FE62FCBB-77FD-0041-B9D6-7596AE1544C3}" destId="{C8E36475-C00E-6041-9365-187AD2C1DB56}" srcOrd="1" destOrd="0" presId="urn:microsoft.com/office/officeart/2005/8/layout/process1"/>
    <dgm:cxn modelId="{E0A932CD-69EE-8549-B822-1D5A7C80840A}" type="presParOf" srcId="{2D4BBEBB-3D71-4946-98EF-C4CA7D5BDDF0}" destId="{2524AFC2-1ADD-E44E-ACA9-2516E121F1F4}" srcOrd="0" destOrd="0" presId="urn:microsoft.com/office/officeart/2005/8/layout/process1"/>
    <dgm:cxn modelId="{6B661689-9F1F-6E43-B6F1-CB4104721140}" type="presParOf" srcId="{2D4BBEBB-3D71-4946-98EF-C4CA7D5BDDF0}" destId="{0A40348E-C4DD-A549-8347-40712FA11096}" srcOrd="1" destOrd="0" presId="urn:microsoft.com/office/officeart/2005/8/layout/process1"/>
    <dgm:cxn modelId="{C08C5FDE-2B7F-9C4C-B318-0BA54A21E2A7}" type="presParOf" srcId="{0A40348E-C4DD-A549-8347-40712FA11096}" destId="{85B14089-DFA9-6C4C-BD9F-031DC28D82BD}" srcOrd="0" destOrd="0" presId="urn:microsoft.com/office/officeart/2005/8/layout/process1"/>
    <dgm:cxn modelId="{5DEDD5ED-FD15-EE44-94B0-7E1635B3D6DC}" type="presParOf" srcId="{2D4BBEBB-3D71-4946-98EF-C4CA7D5BDDF0}" destId="{578C08E3-6F23-A048-A831-248EC40602A3}" srcOrd="2" destOrd="0" presId="urn:microsoft.com/office/officeart/2005/8/layout/process1"/>
    <dgm:cxn modelId="{4D2AEFA6-4DA9-274A-A579-DFAA8AFBA218}" type="presParOf" srcId="{2D4BBEBB-3D71-4946-98EF-C4CA7D5BDDF0}" destId="{EEB6472C-E19E-5A47-995B-8170816657D7}" srcOrd="3" destOrd="0" presId="urn:microsoft.com/office/officeart/2005/8/layout/process1"/>
    <dgm:cxn modelId="{661C9438-C2F1-4548-9EC6-215781B59F99}" type="presParOf" srcId="{EEB6472C-E19E-5A47-995B-8170816657D7}" destId="{C8E36475-C00E-6041-9365-187AD2C1DB56}" srcOrd="0" destOrd="0" presId="urn:microsoft.com/office/officeart/2005/8/layout/process1"/>
    <dgm:cxn modelId="{5039F634-90E5-C241-A891-9709045CF7CC}" type="presParOf" srcId="{2D4BBEBB-3D71-4946-98EF-C4CA7D5BDDF0}" destId="{11D333F7-2207-B144-8CE4-ABB45FCCC87B}"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AF86EF-CCC7-FF47-8843-6F8D4D073C93}" type="doc">
      <dgm:prSet loTypeId="urn:microsoft.com/office/officeart/2005/8/layout/hProcess7" loCatId="" qsTypeId="urn:microsoft.com/office/officeart/2005/8/quickstyle/simple4" qsCatId="simple" csTypeId="urn:microsoft.com/office/officeart/2005/8/colors/accent1_2" csCatId="accent1" phldr="1"/>
      <dgm:spPr/>
    </dgm:pt>
    <dgm:pt modelId="{3C5B44BC-B814-154B-B773-534B42A61907}">
      <dgm:prSet phldrT="[Text]" custT="1"/>
      <dgm:spPr/>
      <dgm:t>
        <a:bodyPr rIns="457200"/>
        <a:lstStyle/>
        <a:p>
          <a:pPr algn="r"/>
          <a:r>
            <a:rPr lang="en-US" sz="1400" b="1" i="0" dirty="0" smtClean="0">
              <a:latin typeface="Helvetica" charset="0"/>
              <a:ea typeface="Helvetica" charset="0"/>
              <a:cs typeface="Helvetica" charset="0"/>
            </a:rPr>
            <a:t>Vision</a:t>
          </a:r>
          <a:endParaRPr lang="en-US" sz="1200" b="1" i="0" dirty="0">
            <a:latin typeface="Helvetica" charset="0"/>
            <a:ea typeface="Helvetica" charset="0"/>
            <a:cs typeface="Helvetica" charset="0"/>
          </a:endParaRPr>
        </a:p>
      </dgm:t>
    </dgm:pt>
    <dgm:pt modelId="{732C1804-B430-0940-85FF-A9F8E5CF4A1B}" type="parTrans" cxnId="{F576AD67-5E56-3E4E-A4F2-5B208788BF96}">
      <dgm:prSet/>
      <dgm:spPr/>
      <dgm:t>
        <a:bodyPr/>
        <a:lstStyle/>
        <a:p>
          <a:endParaRPr lang="en-US"/>
        </a:p>
      </dgm:t>
    </dgm:pt>
    <dgm:pt modelId="{B4ACEADD-BBCE-124A-B34B-C6334071C399}" type="sibTrans" cxnId="{F576AD67-5E56-3E4E-A4F2-5B208788BF96}">
      <dgm:prSet/>
      <dgm:spPr>
        <a:solidFill>
          <a:schemeClr val="accent1">
            <a:tint val="40000"/>
            <a:hueOff val="0"/>
            <a:satOff val="0"/>
            <a:lumOff val="0"/>
          </a:schemeClr>
        </a:solidFill>
      </dgm:spPr>
      <dgm:t>
        <a:bodyPr/>
        <a:lstStyle/>
        <a:p>
          <a:endParaRPr lang="en-US"/>
        </a:p>
      </dgm:t>
    </dgm:pt>
    <dgm:pt modelId="{F722E56B-D614-CE48-B092-917C7C5A8EA1}">
      <dgm:prSet phldrT="[Text]" custT="1"/>
      <dgm:spPr/>
      <dgm:t>
        <a:bodyPr rIns="457200"/>
        <a:lstStyle/>
        <a:p>
          <a:pPr algn="r"/>
          <a:r>
            <a:rPr lang="en-US" sz="1400" b="1" i="0" dirty="0" smtClean="0">
              <a:latin typeface="Helvetica" charset="0"/>
              <a:ea typeface="Helvetica" charset="0"/>
              <a:cs typeface="Helvetica" charset="0"/>
            </a:rPr>
            <a:t>Mission</a:t>
          </a:r>
          <a:endParaRPr lang="en-US" sz="1200" b="1" i="0" dirty="0">
            <a:latin typeface="Helvetica" charset="0"/>
            <a:ea typeface="Helvetica" charset="0"/>
            <a:cs typeface="Helvetica" charset="0"/>
          </a:endParaRPr>
        </a:p>
      </dgm:t>
    </dgm:pt>
    <dgm:pt modelId="{F5CEB20B-A18F-6149-AEE8-5A70D2C58783}" type="parTrans" cxnId="{17332D47-BF9C-DF40-88B8-2C1360589E0D}">
      <dgm:prSet/>
      <dgm:spPr/>
      <dgm:t>
        <a:bodyPr/>
        <a:lstStyle/>
        <a:p>
          <a:endParaRPr lang="en-US"/>
        </a:p>
      </dgm:t>
    </dgm:pt>
    <dgm:pt modelId="{FE62FCBB-77FD-0041-B9D6-7596AE1544C3}" type="sibTrans" cxnId="{17332D47-BF9C-DF40-88B8-2C1360589E0D}">
      <dgm:prSet/>
      <dgm:spPr>
        <a:solidFill>
          <a:schemeClr val="accent1">
            <a:tint val="40000"/>
            <a:hueOff val="0"/>
            <a:satOff val="0"/>
            <a:lumOff val="0"/>
          </a:schemeClr>
        </a:solidFill>
      </dgm:spPr>
      <dgm:t>
        <a:bodyPr/>
        <a:lstStyle/>
        <a:p>
          <a:endParaRPr lang="en-US"/>
        </a:p>
      </dgm:t>
    </dgm:pt>
    <dgm:pt modelId="{55897AC7-0866-CC4C-9CC8-CF05B1290F9F}">
      <dgm:prSet phldrT="[Text]" custT="1"/>
      <dgm:spPr/>
      <dgm:t>
        <a:bodyPr rIns="457200"/>
        <a:lstStyle/>
        <a:p>
          <a:pPr algn="r"/>
          <a:r>
            <a:rPr lang="en-US" sz="1400" b="1" i="0" dirty="0" smtClean="0">
              <a:latin typeface="Helvetica" charset="0"/>
              <a:ea typeface="Helvetica" charset="0"/>
              <a:cs typeface="Helvetica" charset="0"/>
            </a:rPr>
            <a:t>Strategic Initiative</a:t>
          </a:r>
          <a:endParaRPr lang="en-US" sz="1400" b="1" i="0" dirty="0">
            <a:latin typeface="Helvetica" charset="0"/>
            <a:ea typeface="Helvetica" charset="0"/>
            <a:cs typeface="Helvetica" charset="0"/>
          </a:endParaRPr>
        </a:p>
      </dgm:t>
    </dgm:pt>
    <dgm:pt modelId="{7994B2D7-FA1A-7942-ACD8-8F1DF42CC1C5}" type="sibTrans" cxnId="{4189F340-34F0-4945-A73B-DD5546FCF2B2}">
      <dgm:prSet/>
      <dgm:spPr/>
      <dgm:t>
        <a:bodyPr/>
        <a:lstStyle/>
        <a:p>
          <a:endParaRPr lang="en-US"/>
        </a:p>
      </dgm:t>
    </dgm:pt>
    <dgm:pt modelId="{1EA6A85C-9184-5641-B438-74BDFD302812}" type="parTrans" cxnId="{4189F340-34F0-4945-A73B-DD5546FCF2B2}">
      <dgm:prSet/>
      <dgm:spPr/>
      <dgm:t>
        <a:bodyPr/>
        <a:lstStyle/>
        <a:p>
          <a:endParaRPr lang="en-US"/>
        </a:p>
      </dgm:t>
    </dgm:pt>
    <dgm:pt modelId="{A8997173-F815-4C4A-9499-167F9153302D}">
      <dgm:prSet phldrT="[Text]" custT="1"/>
      <dgm:spPr/>
      <dgm:t>
        <a:bodyPr tIns="182880"/>
        <a:lstStyle/>
        <a:p>
          <a:pPr algn="l"/>
          <a:r>
            <a:rPr lang="en-US" sz="1200" b="0" i="0" dirty="0" smtClean="0">
              <a:latin typeface="Helvetica" charset="0"/>
              <a:ea typeface="Helvetica" charset="0"/>
              <a:cs typeface="Helvetica" charset="0"/>
            </a:rPr>
            <a:t>We create an environment where students feel they matter.</a:t>
          </a:r>
          <a:endParaRPr lang="en-US" sz="1200" b="0" i="0" dirty="0">
            <a:latin typeface="Helvetica" charset="0"/>
            <a:ea typeface="Helvetica" charset="0"/>
            <a:cs typeface="Helvetica" charset="0"/>
          </a:endParaRPr>
        </a:p>
      </dgm:t>
    </dgm:pt>
    <dgm:pt modelId="{8CD3FCC5-C5E6-5141-8C7E-5F66912DF0F0}" type="parTrans" cxnId="{CE186716-09E5-804C-884F-5663847AADF3}">
      <dgm:prSet/>
      <dgm:spPr/>
      <dgm:t>
        <a:bodyPr/>
        <a:lstStyle/>
        <a:p>
          <a:endParaRPr lang="en-US"/>
        </a:p>
      </dgm:t>
    </dgm:pt>
    <dgm:pt modelId="{14E131A5-C690-834C-BF22-0FCC41EB0CF4}" type="sibTrans" cxnId="{CE186716-09E5-804C-884F-5663847AADF3}">
      <dgm:prSet/>
      <dgm:spPr/>
      <dgm:t>
        <a:bodyPr/>
        <a:lstStyle/>
        <a:p>
          <a:endParaRPr lang="en-US"/>
        </a:p>
      </dgm:t>
    </dgm:pt>
    <dgm:pt modelId="{EC5AD231-B79B-764B-BF88-3AB715F5D477}">
      <dgm:prSet phldrT="[Text]" custT="1"/>
      <dgm:spPr/>
      <dgm:t>
        <a:bodyPr tIns="182880"/>
        <a:lstStyle/>
        <a:p>
          <a:pPr algn="l"/>
          <a:r>
            <a:rPr lang="en-US" sz="1200" b="0" i="0" dirty="0" smtClean="0">
              <a:latin typeface="Helvetica" charset="0"/>
              <a:ea typeface="Helvetica" charset="0"/>
              <a:cs typeface="Helvetica" charset="0"/>
            </a:rPr>
            <a:t>We foster social and learning environment that enhance students' lives, preparing them for lifelong success.</a:t>
          </a:r>
          <a:endParaRPr lang="en-US" sz="1200" b="0" i="0" dirty="0">
            <a:latin typeface="Helvetica" charset="0"/>
            <a:ea typeface="Helvetica" charset="0"/>
            <a:cs typeface="Helvetica" charset="0"/>
          </a:endParaRPr>
        </a:p>
      </dgm:t>
    </dgm:pt>
    <dgm:pt modelId="{447024F8-7078-8A49-A4D9-AF87629DF98B}" type="parTrans" cxnId="{BAC6D796-01A8-564D-8C36-007EB4D182CE}">
      <dgm:prSet/>
      <dgm:spPr/>
      <dgm:t>
        <a:bodyPr/>
        <a:lstStyle/>
        <a:p>
          <a:endParaRPr lang="en-US"/>
        </a:p>
      </dgm:t>
    </dgm:pt>
    <dgm:pt modelId="{9B3B47BA-DF37-C34C-A7EC-A5DD76EDAE79}" type="sibTrans" cxnId="{BAC6D796-01A8-564D-8C36-007EB4D182CE}">
      <dgm:prSet/>
      <dgm:spPr/>
      <dgm:t>
        <a:bodyPr/>
        <a:lstStyle/>
        <a:p>
          <a:endParaRPr lang="en-US"/>
        </a:p>
      </dgm:t>
    </dgm:pt>
    <dgm:pt modelId="{E8218081-C2BA-334D-8EC7-47FCB6329A22}">
      <dgm:prSet phldrT="[Text]" custT="1"/>
      <dgm:spPr/>
      <dgm:t>
        <a:bodyPr tIns="182880"/>
        <a:lstStyle/>
        <a:p>
          <a:r>
            <a:rPr lang="en-US" sz="1200" b="0" i="0" dirty="0" smtClean="0">
              <a:latin typeface="Helvetica" charset="0"/>
              <a:ea typeface="Helvetica" charset="0"/>
              <a:cs typeface="Helvetica" charset="0"/>
            </a:rPr>
            <a:t>Foster a campus culture that promotes student leadership, wellness and personal and social responsibility.</a:t>
          </a:r>
          <a:endParaRPr lang="en-US" sz="1200" b="0" i="0" dirty="0">
            <a:latin typeface="Helvetica" charset="0"/>
            <a:ea typeface="Helvetica" charset="0"/>
            <a:cs typeface="Helvetica" charset="0"/>
          </a:endParaRPr>
        </a:p>
      </dgm:t>
    </dgm:pt>
    <dgm:pt modelId="{1C15AF23-63EC-544C-8E97-5DCB2D541ECD}" type="parTrans" cxnId="{C1D630F9-0ECE-114A-BC2D-6F183ED054B7}">
      <dgm:prSet/>
      <dgm:spPr/>
      <dgm:t>
        <a:bodyPr/>
        <a:lstStyle/>
        <a:p>
          <a:endParaRPr lang="en-US"/>
        </a:p>
      </dgm:t>
    </dgm:pt>
    <dgm:pt modelId="{5BDE3244-B058-9E48-BD09-A68A1EE2BE1E}" type="sibTrans" cxnId="{C1D630F9-0ECE-114A-BC2D-6F183ED054B7}">
      <dgm:prSet/>
      <dgm:spPr/>
      <dgm:t>
        <a:bodyPr/>
        <a:lstStyle/>
        <a:p>
          <a:endParaRPr lang="en-US"/>
        </a:p>
      </dgm:t>
    </dgm:pt>
    <dgm:pt modelId="{7090030E-ED1F-CA4D-BBCA-A679E739D954}">
      <dgm:prSet phldrT="[Text]" custT="1"/>
      <dgm:spPr/>
      <dgm:t>
        <a:bodyPr tIns="182880"/>
        <a:lstStyle/>
        <a:p>
          <a:pPr algn="l"/>
          <a:r>
            <a:rPr lang="en-US" sz="1200" b="0" i="0" dirty="0" smtClean="0">
              <a:latin typeface="Helvetica" charset="0"/>
              <a:ea typeface="Helvetica" charset="0"/>
              <a:cs typeface="Helvetica" charset="0"/>
            </a:rPr>
            <a:t>DDPIO Evaluation</a:t>
          </a:r>
          <a:endParaRPr lang="en-US" sz="1200" b="0" i="0" dirty="0">
            <a:latin typeface="Helvetica" charset="0"/>
            <a:ea typeface="Helvetica" charset="0"/>
            <a:cs typeface="Helvetica" charset="0"/>
          </a:endParaRPr>
        </a:p>
      </dgm:t>
    </dgm:pt>
    <dgm:pt modelId="{DE4E539E-344D-2C4C-A618-66490FB33248}">
      <dgm:prSet phldrT="[Text]" custT="1"/>
      <dgm:spPr/>
      <dgm:t>
        <a:bodyPr tIns="182880"/>
        <a:lstStyle/>
        <a:p>
          <a:pPr algn="l"/>
          <a:r>
            <a:rPr lang="en-US" sz="1200" b="0" i="0" dirty="0" smtClean="0">
              <a:latin typeface="Helvetica" charset="0"/>
              <a:ea typeface="Helvetica" charset="0"/>
              <a:cs typeface="Helvetica" charset="0"/>
            </a:rPr>
            <a:t>Participants will </a:t>
          </a:r>
          <a:r>
            <a:rPr lang="en-US" sz="1200" b="0" i="0" dirty="0" err="1" smtClean="0">
              <a:latin typeface="Helvetica" charset="0"/>
              <a:ea typeface="Helvetica" charset="0"/>
              <a:cs typeface="Helvetica" charset="0"/>
            </a:rPr>
            <a:t>apprecialte</a:t>
          </a:r>
          <a:r>
            <a:rPr lang="en-US" sz="1200" b="0" i="0" dirty="0" smtClean="0">
              <a:latin typeface="Helvetica" charset="0"/>
              <a:ea typeface="Helvetica" charset="0"/>
              <a:cs typeface="Helvetica" charset="0"/>
            </a:rPr>
            <a:t> the value of interacting with diverse cultures and identities.</a:t>
          </a:r>
          <a:endParaRPr lang="en-US" sz="1200" b="0" i="0" dirty="0">
            <a:latin typeface="Helvetica" charset="0"/>
            <a:ea typeface="Helvetica" charset="0"/>
            <a:cs typeface="Helvetica" charset="0"/>
          </a:endParaRPr>
        </a:p>
      </dgm:t>
    </dgm:pt>
    <dgm:pt modelId="{4B5A0ABF-3A03-F441-8E20-E2E8ABE3B14D}">
      <dgm:prSet phldrT="[Text]" custT="1"/>
      <dgm:spPr/>
      <dgm:t>
        <a:bodyPr tIns="182880"/>
        <a:lstStyle/>
        <a:p>
          <a:pPr algn="l"/>
          <a:r>
            <a:rPr lang="en-US" sz="1200" b="0" i="0" dirty="0" smtClean="0">
              <a:latin typeface="Helvetica" charset="0"/>
              <a:ea typeface="Helvetica" charset="0"/>
              <a:cs typeface="Helvetica" charset="0"/>
            </a:rPr>
            <a:t>Global and Cultural Engagement</a:t>
          </a:r>
          <a:endParaRPr lang="en-US" sz="1200" b="0" i="0" dirty="0">
            <a:latin typeface="Helvetica" charset="0"/>
            <a:ea typeface="Helvetica" charset="0"/>
            <a:cs typeface="Helvetica" charset="0"/>
          </a:endParaRPr>
        </a:p>
      </dgm:t>
    </dgm:pt>
    <dgm:pt modelId="{1351870D-AE6C-F949-9618-8F42CE665575}">
      <dgm:prSet phldrT="[Text]" custT="1"/>
      <dgm:spPr/>
      <dgm:t>
        <a:bodyPr tIns="182880"/>
        <a:lstStyle/>
        <a:p>
          <a:pPr algn="l"/>
          <a:r>
            <a:rPr lang="en-US" sz="1200" b="0" i="0" dirty="0" smtClean="0">
              <a:latin typeface="Helvetica" charset="0"/>
              <a:ea typeface="Helvetica" charset="0"/>
              <a:cs typeface="Helvetica" charset="0"/>
            </a:rPr>
            <a:t>Fortune, Mitchell, Major</a:t>
          </a:r>
          <a:endParaRPr lang="en-US" sz="1200" b="0" i="0" dirty="0">
            <a:latin typeface="Helvetica" charset="0"/>
            <a:ea typeface="Helvetica" charset="0"/>
            <a:cs typeface="Helvetica" charset="0"/>
          </a:endParaRPr>
        </a:p>
      </dgm:t>
    </dgm:pt>
    <dgm:pt modelId="{8B242F68-ACB6-4A48-9803-336E60BEA2B1}">
      <dgm:prSet phldrT="[Text]" custT="1"/>
      <dgm:spPr/>
      <dgm:t>
        <a:bodyPr tIns="182880"/>
        <a:lstStyle/>
        <a:p>
          <a:pPr algn="l"/>
          <a:r>
            <a:rPr lang="en-US" sz="1200" b="0" i="0" dirty="0" smtClean="0">
              <a:latin typeface="Helvetica" charset="0"/>
              <a:ea typeface="Helvetica" charset="0"/>
              <a:cs typeface="Helvetica" charset="0"/>
            </a:rPr>
            <a:t>DDPIO</a:t>
          </a:r>
          <a:endParaRPr lang="en-US" sz="1200" b="0" i="0" dirty="0">
            <a:latin typeface="Helvetica" charset="0"/>
            <a:ea typeface="Helvetica" charset="0"/>
            <a:cs typeface="Helvetica" charset="0"/>
          </a:endParaRPr>
        </a:p>
      </dgm:t>
    </dgm:pt>
    <dgm:pt modelId="{A262E7BB-FA63-3948-BA6D-85A144C31B56}">
      <dgm:prSet phldrT="[Text]" custT="1"/>
      <dgm:spPr/>
      <dgm:t>
        <a:bodyPr tIns="182880"/>
        <a:lstStyle/>
        <a:p>
          <a:pPr algn="l"/>
          <a:r>
            <a:rPr lang="en-US" sz="1200" b="0" i="0" dirty="0" smtClean="0">
              <a:latin typeface="Helvetica" charset="0"/>
              <a:ea typeface="Helvetica" charset="0"/>
              <a:cs typeface="Helvetica" charset="0"/>
            </a:rPr>
            <a:t>Provide students with the skills necessary to increase the inclusivity of UNL.</a:t>
          </a:r>
          <a:endParaRPr lang="en-US" sz="1200" b="0" i="0" dirty="0">
            <a:latin typeface="Helvetica" charset="0"/>
            <a:ea typeface="Helvetica" charset="0"/>
            <a:cs typeface="Helvetica" charset="0"/>
          </a:endParaRPr>
        </a:p>
      </dgm:t>
    </dgm:pt>
    <dgm:pt modelId="{A07BDFE8-45A1-9D49-BC72-BCC41ABCDB93}" type="sibTrans" cxnId="{832158C3-E049-6149-9EE5-683A3A19AB5F}">
      <dgm:prSet/>
      <dgm:spPr/>
      <dgm:t>
        <a:bodyPr/>
        <a:lstStyle/>
        <a:p>
          <a:endParaRPr lang="en-US"/>
        </a:p>
      </dgm:t>
    </dgm:pt>
    <dgm:pt modelId="{B656AF4A-FB67-8348-BB35-4D6E7F620688}" type="parTrans" cxnId="{832158C3-E049-6149-9EE5-683A3A19AB5F}">
      <dgm:prSet/>
      <dgm:spPr/>
      <dgm:t>
        <a:bodyPr/>
        <a:lstStyle/>
        <a:p>
          <a:endParaRPr lang="en-US"/>
        </a:p>
      </dgm:t>
    </dgm:pt>
    <dgm:pt modelId="{DCE3A03D-D939-EC41-A60E-56FC008318D6}" type="sibTrans" cxnId="{2DF65BA5-BCA6-6A4E-97C9-3242524FB004}">
      <dgm:prSet/>
      <dgm:spPr/>
      <dgm:t>
        <a:bodyPr/>
        <a:lstStyle/>
        <a:p>
          <a:endParaRPr lang="en-US"/>
        </a:p>
      </dgm:t>
    </dgm:pt>
    <dgm:pt modelId="{1849D413-5198-A54E-8200-D5C3D6E99C5B}" type="parTrans" cxnId="{2DF65BA5-BCA6-6A4E-97C9-3242524FB004}">
      <dgm:prSet/>
      <dgm:spPr/>
      <dgm:t>
        <a:bodyPr/>
        <a:lstStyle/>
        <a:p>
          <a:endParaRPr lang="en-US"/>
        </a:p>
      </dgm:t>
    </dgm:pt>
    <dgm:pt modelId="{0CBA17FE-EA33-D140-8383-A978DB253011}" type="sibTrans" cxnId="{5ABDD6C1-A885-934C-94B6-49BDA8D864DD}">
      <dgm:prSet/>
      <dgm:spPr/>
      <dgm:t>
        <a:bodyPr/>
        <a:lstStyle/>
        <a:p>
          <a:endParaRPr lang="en-US"/>
        </a:p>
      </dgm:t>
    </dgm:pt>
    <dgm:pt modelId="{AB11B5BB-927C-1642-B49C-C11547706DA7}" type="parTrans" cxnId="{5ABDD6C1-A885-934C-94B6-49BDA8D864DD}">
      <dgm:prSet/>
      <dgm:spPr/>
      <dgm:t>
        <a:bodyPr/>
        <a:lstStyle/>
        <a:p>
          <a:endParaRPr lang="en-US"/>
        </a:p>
      </dgm:t>
    </dgm:pt>
    <dgm:pt modelId="{71138A47-55E5-B840-949F-B8C82371CEF0}" type="sibTrans" cxnId="{0B5334C7-1F17-D249-A1A4-F3222BAC2202}">
      <dgm:prSet/>
      <dgm:spPr/>
      <dgm:t>
        <a:bodyPr/>
        <a:lstStyle/>
        <a:p>
          <a:endParaRPr lang="en-US"/>
        </a:p>
      </dgm:t>
    </dgm:pt>
    <dgm:pt modelId="{B94C352D-6579-C940-8BD4-6CA1975E4B6F}" type="parTrans" cxnId="{0B5334C7-1F17-D249-A1A4-F3222BAC2202}">
      <dgm:prSet/>
      <dgm:spPr/>
      <dgm:t>
        <a:bodyPr/>
        <a:lstStyle/>
        <a:p>
          <a:endParaRPr lang="en-US"/>
        </a:p>
      </dgm:t>
    </dgm:pt>
    <dgm:pt modelId="{60E83B92-5E52-D342-9923-8E1BF43937B7}" type="sibTrans" cxnId="{6CA25D60-CD6D-8B48-A18F-6AD4730C699B}">
      <dgm:prSet/>
      <dgm:spPr/>
      <dgm:t>
        <a:bodyPr/>
        <a:lstStyle/>
        <a:p>
          <a:endParaRPr lang="en-US"/>
        </a:p>
      </dgm:t>
    </dgm:pt>
    <dgm:pt modelId="{E61DA034-7009-C64B-9254-5084419E5E9C}" type="parTrans" cxnId="{6CA25D60-CD6D-8B48-A18F-6AD4730C699B}">
      <dgm:prSet/>
      <dgm:spPr/>
      <dgm:t>
        <a:bodyPr/>
        <a:lstStyle/>
        <a:p>
          <a:endParaRPr lang="en-US"/>
        </a:p>
      </dgm:t>
    </dgm:pt>
    <dgm:pt modelId="{FB868959-D45D-6F41-B13C-6E104D3F6D04}">
      <dgm:prSet phldrT="[Text]" custT="1"/>
      <dgm:spPr/>
      <dgm:t>
        <a:bodyPr vert="horz" tIns="45720" rIns="457200"/>
        <a:lstStyle/>
        <a:p>
          <a:pPr algn="r"/>
          <a:r>
            <a:rPr lang="en-US" sz="1400" b="1" i="0" dirty="0" smtClean="0">
              <a:latin typeface="Helvetica" charset="0"/>
              <a:ea typeface="Helvetica" charset="0"/>
              <a:cs typeface="Helvetica" charset="0"/>
            </a:rPr>
            <a:t>Strategy</a:t>
          </a:r>
          <a:endParaRPr lang="en-US" sz="1400" b="1" i="0" dirty="0">
            <a:latin typeface="Helvetica" charset="0"/>
            <a:ea typeface="Helvetica" charset="0"/>
            <a:cs typeface="Helvetica" charset="0"/>
          </a:endParaRPr>
        </a:p>
      </dgm:t>
    </dgm:pt>
    <dgm:pt modelId="{C68CB16B-CD35-8E4F-A4ED-51BBE210CC25}" type="sibTrans" cxnId="{7899EF03-BEA1-B845-97E1-3D41B9CE7575}">
      <dgm:prSet/>
      <dgm:spPr/>
      <dgm:t>
        <a:bodyPr/>
        <a:lstStyle/>
        <a:p>
          <a:endParaRPr lang="en-US"/>
        </a:p>
      </dgm:t>
    </dgm:pt>
    <dgm:pt modelId="{07933399-2BEE-DD49-BA19-138370BD7E8B}" type="parTrans" cxnId="{7899EF03-BEA1-B845-97E1-3D41B9CE7575}">
      <dgm:prSet/>
      <dgm:spPr/>
      <dgm:t>
        <a:bodyPr/>
        <a:lstStyle/>
        <a:p>
          <a:endParaRPr lang="en-US"/>
        </a:p>
      </dgm:t>
    </dgm:pt>
    <dgm:pt modelId="{2D23305B-8D96-5E41-A0A3-17E7B8EC6E25}" type="sibTrans" cxnId="{BF474789-1642-E342-B94B-A3067C762320}">
      <dgm:prSet/>
      <dgm:spPr/>
      <dgm:t>
        <a:bodyPr/>
        <a:lstStyle/>
        <a:p>
          <a:endParaRPr lang="en-US"/>
        </a:p>
      </dgm:t>
    </dgm:pt>
    <dgm:pt modelId="{26CB7E1B-2DEC-A649-B1E2-77FA7D39078A}" type="parTrans" cxnId="{BF474789-1642-E342-B94B-A3067C762320}">
      <dgm:prSet/>
      <dgm:spPr/>
      <dgm:t>
        <a:bodyPr/>
        <a:lstStyle/>
        <a:p>
          <a:endParaRPr lang="en-US"/>
        </a:p>
      </dgm:t>
    </dgm:pt>
    <dgm:pt modelId="{077404C0-8737-CD45-8637-73E5F626DDA9}">
      <dgm:prSet phldrT="[Text]" custT="1"/>
      <dgm:spPr/>
      <dgm:t>
        <a:bodyPr tIns="182880"/>
        <a:lstStyle/>
        <a:p>
          <a:pPr algn="l"/>
          <a:r>
            <a:rPr lang="en-US" sz="1200" b="0" i="0" dirty="0" smtClean="0">
              <a:latin typeface="Helvetica" charset="0"/>
              <a:ea typeface="Helvetica" charset="0"/>
              <a:cs typeface="Helvetica" charset="0"/>
            </a:rPr>
            <a:t>Increase the number of first year students who report having conversations with someone different than themselves from a mean score of 38.2 to 41.3 by 2017 (difference defined as race/ethnicity, socioeconomic background, religion or political views). NSSE 2013 Engagement Indicators</a:t>
          </a:r>
          <a:endParaRPr lang="en-US" sz="1200" b="0" i="0" dirty="0">
            <a:latin typeface="Helvetica" charset="0"/>
            <a:ea typeface="Helvetica" charset="0"/>
            <a:cs typeface="Helvetica" charset="0"/>
          </a:endParaRPr>
        </a:p>
      </dgm:t>
    </dgm:pt>
    <dgm:pt modelId="{33A7DF96-F260-A945-927B-F66F8B1BEEA2}">
      <dgm:prSet phldrT="[Text]" custT="1"/>
      <dgm:spPr/>
      <dgm:t>
        <a:bodyPr rIns="457200"/>
        <a:lstStyle/>
        <a:p>
          <a:pPr algn="r"/>
          <a:r>
            <a:rPr lang="en-US" sz="1400" b="1" i="0" dirty="0" smtClean="0">
              <a:latin typeface="Helvetica" charset="0"/>
              <a:ea typeface="Helvetica" charset="0"/>
              <a:cs typeface="Helvetica" charset="0"/>
            </a:rPr>
            <a:t>  Measurable Objective</a:t>
          </a:r>
          <a:endParaRPr lang="en-US" sz="1400" b="1" i="0" dirty="0">
            <a:latin typeface="Helvetica" charset="0"/>
            <a:ea typeface="Helvetica" charset="0"/>
            <a:cs typeface="Helvetica" charset="0"/>
          </a:endParaRPr>
        </a:p>
      </dgm:t>
    </dgm:pt>
    <dgm:pt modelId="{E498E741-BC04-5D4E-8123-34F4CA339071}" type="sibTrans" cxnId="{A19809BF-B528-5643-B661-2700B05CA07B}">
      <dgm:prSet/>
      <dgm:spPr/>
      <dgm:t>
        <a:bodyPr/>
        <a:lstStyle/>
        <a:p>
          <a:endParaRPr lang="en-US"/>
        </a:p>
      </dgm:t>
    </dgm:pt>
    <dgm:pt modelId="{686D49B5-A5A6-3745-B0B6-50B2523781F9}" type="parTrans" cxnId="{A19809BF-B528-5643-B661-2700B05CA07B}">
      <dgm:prSet/>
      <dgm:spPr/>
      <dgm:t>
        <a:bodyPr/>
        <a:lstStyle/>
        <a:p>
          <a:endParaRPr lang="en-US"/>
        </a:p>
      </dgm:t>
    </dgm:pt>
    <dgm:pt modelId="{5A6CD95F-601B-4640-A8B7-C01192A0743F}" type="sibTrans" cxnId="{B61E68A5-38D2-8444-9FB6-6E98502A557B}">
      <dgm:prSet/>
      <dgm:spPr/>
      <dgm:t>
        <a:bodyPr/>
        <a:lstStyle/>
        <a:p>
          <a:endParaRPr lang="en-US"/>
        </a:p>
      </dgm:t>
    </dgm:pt>
    <dgm:pt modelId="{29B4627E-5A36-0F4A-831E-DA9A55D1F5C6}" type="parTrans" cxnId="{B61E68A5-38D2-8444-9FB6-6E98502A557B}">
      <dgm:prSet/>
      <dgm:spPr/>
      <dgm:t>
        <a:bodyPr/>
        <a:lstStyle/>
        <a:p>
          <a:endParaRPr lang="en-US"/>
        </a:p>
      </dgm:t>
    </dgm:pt>
    <dgm:pt modelId="{6226BE17-93E9-514C-8E71-D7D81C0A5ED8}">
      <dgm:prSet phldrT="[Text]" custT="1"/>
      <dgm:spPr/>
      <dgm:t>
        <a:bodyPr tIns="182880"/>
        <a:lstStyle/>
        <a:p>
          <a:r>
            <a:rPr lang="en-US" sz="1200" b="0" i="0" dirty="0" smtClean="0">
              <a:latin typeface="Helvetica" charset="0"/>
              <a:ea typeface="Helvetica" charset="0"/>
              <a:cs typeface="Helvetica" charset="0"/>
            </a:rPr>
            <a:t>Promote a campus-wide culture grounded in a multi-dimensional model of wellness: physical, environmental, occupational, spiritual, emotional, social and intellectual.</a:t>
          </a:r>
          <a:endParaRPr lang="en-US" sz="1200" b="0" i="0" dirty="0">
            <a:latin typeface="Helvetica" charset="0"/>
            <a:ea typeface="Helvetica" charset="0"/>
            <a:cs typeface="Helvetica" charset="0"/>
          </a:endParaRPr>
        </a:p>
      </dgm:t>
    </dgm:pt>
    <dgm:pt modelId="{57FBFBB5-8F25-BD45-AEE6-CCB8139CED80}">
      <dgm:prSet phldrT="[Text]" custT="1"/>
      <dgm:spPr/>
      <dgm:t>
        <a:bodyPr rIns="457200"/>
        <a:lstStyle/>
        <a:p>
          <a:pPr algn="r"/>
          <a:r>
            <a:rPr lang="en-US" sz="1400" b="1" i="0" dirty="0" smtClean="0">
              <a:latin typeface="Helvetica" charset="0"/>
              <a:ea typeface="Helvetica" charset="0"/>
              <a:cs typeface="Helvetica" charset="0"/>
            </a:rPr>
            <a:t>Goal</a:t>
          </a:r>
          <a:endParaRPr lang="en-US" sz="1400" b="1" i="0" dirty="0">
            <a:latin typeface="Helvetica" charset="0"/>
            <a:ea typeface="Helvetica" charset="0"/>
            <a:cs typeface="Helvetica" charset="0"/>
          </a:endParaRPr>
        </a:p>
      </dgm:t>
    </dgm:pt>
    <dgm:pt modelId="{8DEBCBF2-0DBA-E444-9E65-98F7AED383F1}" type="sibTrans" cxnId="{B967F894-23FC-2741-85BD-F0F08197C094}">
      <dgm:prSet/>
      <dgm:spPr/>
      <dgm:t>
        <a:bodyPr/>
        <a:lstStyle/>
        <a:p>
          <a:endParaRPr lang="en-US"/>
        </a:p>
      </dgm:t>
    </dgm:pt>
    <dgm:pt modelId="{E1FF7464-7C56-2841-823B-B3952165C134}" type="parTrans" cxnId="{B967F894-23FC-2741-85BD-F0F08197C094}">
      <dgm:prSet/>
      <dgm:spPr/>
      <dgm:t>
        <a:bodyPr/>
        <a:lstStyle/>
        <a:p>
          <a:endParaRPr lang="en-US"/>
        </a:p>
      </dgm:t>
    </dgm:pt>
    <dgm:pt modelId="{B7D35466-79C8-5044-A06F-FD4ED62A650F}" type="sibTrans" cxnId="{95FBE700-F402-7C4D-8205-AA1B77ED5AB8}">
      <dgm:prSet/>
      <dgm:spPr/>
      <dgm:t>
        <a:bodyPr/>
        <a:lstStyle/>
        <a:p>
          <a:endParaRPr lang="en-US"/>
        </a:p>
      </dgm:t>
    </dgm:pt>
    <dgm:pt modelId="{72EBD242-4C81-7747-B423-61BBBEDE3AD3}" type="parTrans" cxnId="{95FBE700-F402-7C4D-8205-AA1B77ED5AB8}">
      <dgm:prSet/>
      <dgm:spPr/>
      <dgm:t>
        <a:bodyPr/>
        <a:lstStyle/>
        <a:p>
          <a:endParaRPr lang="en-US"/>
        </a:p>
      </dgm:t>
    </dgm:pt>
    <dgm:pt modelId="{9FBBD77A-F02E-7B40-BAFC-5558B73AB480}" type="pres">
      <dgm:prSet presAssocID="{EDAF86EF-CCC7-FF47-8843-6F8D4D073C93}" presName="Name0" presStyleCnt="0">
        <dgm:presLayoutVars>
          <dgm:dir/>
          <dgm:animLvl val="lvl"/>
          <dgm:resizeHandles val="exact"/>
        </dgm:presLayoutVars>
      </dgm:prSet>
      <dgm:spPr/>
    </dgm:pt>
    <dgm:pt modelId="{FFB5DEBC-0A89-D44F-B876-42BBA9EEA7E1}" type="pres">
      <dgm:prSet presAssocID="{3C5B44BC-B814-154B-B773-534B42A61907}" presName="compositeNode" presStyleCnt="0">
        <dgm:presLayoutVars>
          <dgm:bulletEnabled val="1"/>
        </dgm:presLayoutVars>
      </dgm:prSet>
      <dgm:spPr/>
    </dgm:pt>
    <dgm:pt modelId="{7E31CA22-1073-284D-AD79-E16D9BAAC0F6}" type="pres">
      <dgm:prSet presAssocID="{3C5B44BC-B814-154B-B773-534B42A61907}" presName="bgRect" presStyleLbl="node1" presStyleIdx="0" presStyleCnt="6" custScaleY="76345"/>
      <dgm:spPr/>
      <dgm:t>
        <a:bodyPr/>
        <a:lstStyle/>
        <a:p>
          <a:endParaRPr lang="en-US"/>
        </a:p>
      </dgm:t>
    </dgm:pt>
    <dgm:pt modelId="{941FD98A-6F3D-0640-B55A-795EF0481E32}" type="pres">
      <dgm:prSet presAssocID="{3C5B44BC-B814-154B-B773-534B42A61907}" presName="parentNode" presStyleLbl="node1" presStyleIdx="0" presStyleCnt="6">
        <dgm:presLayoutVars>
          <dgm:chMax val="0"/>
          <dgm:bulletEnabled val="1"/>
        </dgm:presLayoutVars>
      </dgm:prSet>
      <dgm:spPr/>
      <dgm:t>
        <a:bodyPr/>
        <a:lstStyle/>
        <a:p>
          <a:endParaRPr lang="en-US"/>
        </a:p>
      </dgm:t>
    </dgm:pt>
    <dgm:pt modelId="{F490C45D-12D5-254D-BB10-C9536F8309BB}" type="pres">
      <dgm:prSet presAssocID="{3C5B44BC-B814-154B-B773-534B42A61907}" presName="childNode" presStyleLbl="node1" presStyleIdx="0" presStyleCnt="6">
        <dgm:presLayoutVars>
          <dgm:bulletEnabled val="1"/>
        </dgm:presLayoutVars>
      </dgm:prSet>
      <dgm:spPr/>
      <dgm:t>
        <a:bodyPr/>
        <a:lstStyle/>
        <a:p>
          <a:endParaRPr lang="en-US"/>
        </a:p>
      </dgm:t>
    </dgm:pt>
    <dgm:pt modelId="{DEDFAA3B-6E48-6842-89C7-65D76F4925E2}" type="pres">
      <dgm:prSet presAssocID="{B4ACEADD-BBCE-124A-B34B-C6334071C399}" presName="hSp" presStyleCnt="0"/>
      <dgm:spPr/>
    </dgm:pt>
    <dgm:pt modelId="{E22D0312-5C71-ED47-9E20-336CD1CEF3FC}" type="pres">
      <dgm:prSet presAssocID="{B4ACEADD-BBCE-124A-B34B-C6334071C399}" presName="vProcSp" presStyleCnt="0"/>
      <dgm:spPr/>
    </dgm:pt>
    <dgm:pt modelId="{BCCC56B4-275D-6B48-BFD0-22162032131C}" type="pres">
      <dgm:prSet presAssocID="{B4ACEADD-BBCE-124A-B34B-C6334071C399}" presName="vSp1" presStyleCnt="0"/>
      <dgm:spPr/>
    </dgm:pt>
    <dgm:pt modelId="{468C0896-784E-1540-9719-D584615DD274}" type="pres">
      <dgm:prSet presAssocID="{B4ACEADD-BBCE-124A-B34B-C6334071C399}" presName="simulatedConn" presStyleLbl="solidFgAcc1" presStyleIdx="0" presStyleCnt="5" custLinFactY="-300000" custLinFactNeighborX="-3704" custLinFactNeighborY="-362922"/>
      <dgm:spPr/>
    </dgm:pt>
    <dgm:pt modelId="{F42D1FF7-4C54-3441-AE8E-479E76603C2C}" type="pres">
      <dgm:prSet presAssocID="{B4ACEADD-BBCE-124A-B34B-C6334071C399}" presName="vSp2" presStyleCnt="0"/>
      <dgm:spPr/>
    </dgm:pt>
    <dgm:pt modelId="{9F2F587D-DA15-0D41-B634-ED8539707E1C}" type="pres">
      <dgm:prSet presAssocID="{B4ACEADD-BBCE-124A-B34B-C6334071C399}" presName="sibTrans" presStyleCnt="0"/>
      <dgm:spPr/>
    </dgm:pt>
    <dgm:pt modelId="{8E27A564-29FA-9545-BE5B-6968CAEBF58D}" type="pres">
      <dgm:prSet presAssocID="{F722E56B-D614-CE48-B092-917C7C5A8EA1}" presName="compositeNode" presStyleCnt="0">
        <dgm:presLayoutVars>
          <dgm:bulletEnabled val="1"/>
        </dgm:presLayoutVars>
      </dgm:prSet>
      <dgm:spPr/>
    </dgm:pt>
    <dgm:pt modelId="{EB3223A6-FAA5-9A44-B882-3B3A6ADBBCAD}" type="pres">
      <dgm:prSet presAssocID="{F722E56B-D614-CE48-B092-917C7C5A8EA1}" presName="bgRect" presStyleLbl="node1" presStyleIdx="1" presStyleCnt="6" custScaleY="76345"/>
      <dgm:spPr/>
      <dgm:t>
        <a:bodyPr/>
        <a:lstStyle/>
        <a:p>
          <a:endParaRPr lang="en-US"/>
        </a:p>
      </dgm:t>
    </dgm:pt>
    <dgm:pt modelId="{6FE3E350-1CE8-B04F-BD7D-394A2C4696CE}" type="pres">
      <dgm:prSet presAssocID="{F722E56B-D614-CE48-B092-917C7C5A8EA1}" presName="parentNode" presStyleLbl="node1" presStyleIdx="1" presStyleCnt="6">
        <dgm:presLayoutVars>
          <dgm:chMax val="0"/>
          <dgm:bulletEnabled val="1"/>
        </dgm:presLayoutVars>
      </dgm:prSet>
      <dgm:spPr/>
      <dgm:t>
        <a:bodyPr/>
        <a:lstStyle/>
        <a:p>
          <a:endParaRPr lang="en-US"/>
        </a:p>
      </dgm:t>
    </dgm:pt>
    <dgm:pt modelId="{FD786C20-73B5-6B46-B14D-B381BA54342F}" type="pres">
      <dgm:prSet presAssocID="{F722E56B-D614-CE48-B092-917C7C5A8EA1}" presName="childNode" presStyleLbl="node1" presStyleIdx="1" presStyleCnt="6">
        <dgm:presLayoutVars>
          <dgm:bulletEnabled val="1"/>
        </dgm:presLayoutVars>
      </dgm:prSet>
      <dgm:spPr/>
      <dgm:t>
        <a:bodyPr/>
        <a:lstStyle/>
        <a:p>
          <a:endParaRPr lang="en-US"/>
        </a:p>
      </dgm:t>
    </dgm:pt>
    <dgm:pt modelId="{88DD7E43-F0C7-E940-8506-8F06504847A4}" type="pres">
      <dgm:prSet presAssocID="{FE62FCBB-77FD-0041-B9D6-7596AE1544C3}" presName="hSp" presStyleCnt="0"/>
      <dgm:spPr/>
    </dgm:pt>
    <dgm:pt modelId="{D60A02E0-DC20-A145-91A4-84DE518E525B}" type="pres">
      <dgm:prSet presAssocID="{FE62FCBB-77FD-0041-B9D6-7596AE1544C3}" presName="vProcSp" presStyleCnt="0"/>
      <dgm:spPr/>
    </dgm:pt>
    <dgm:pt modelId="{E654D8DF-FF70-5940-AE2B-689A70D1385B}" type="pres">
      <dgm:prSet presAssocID="{FE62FCBB-77FD-0041-B9D6-7596AE1544C3}" presName="vSp1" presStyleCnt="0"/>
      <dgm:spPr/>
    </dgm:pt>
    <dgm:pt modelId="{F43CB110-8A28-8D4F-B13A-72AEF2606174}" type="pres">
      <dgm:prSet presAssocID="{FE62FCBB-77FD-0041-B9D6-7596AE1544C3}" presName="simulatedConn" presStyleLbl="solidFgAcc1" presStyleIdx="1" presStyleCnt="5" custLinFactY="-300000" custLinFactNeighborX="-3704" custLinFactNeighborY="-362922"/>
      <dgm:spPr/>
    </dgm:pt>
    <dgm:pt modelId="{0FE5E8FD-B60E-E34B-B5E7-DA0FDC4936DE}" type="pres">
      <dgm:prSet presAssocID="{FE62FCBB-77FD-0041-B9D6-7596AE1544C3}" presName="vSp2" presStyleCnt="0"/>
      <dgm:spPr/>
    </dgm:pt>
    <dgm:pt modelId="{B78D16E0-BF55-7349-BAB0-15FC26991279}" type="pres">
      <dgm:prSet presAssocID="{FE62FCBB-77FD-0041-B9D6-7596AE1544C3}" presName="sibTrans" presStyleCnt="0"/>
      <dgm:spPr/>
    </dgm:pt>
    <dgm:pt modelId="{A5402F6A-7AC3-054F-A5D8-A1AB2DFDC95C}" type="pres">
      <dgm:prSet presAssocID="{55897AC7-0866-CC4C-9CC8-CF05B1290F9F}" presName="compositeNode" presStyleCnt="0">
        <dgm:presLayoutVars>
          <dgm:bulletEnabled val="1"/>
        </dgm:presLayoutVars>
      </dgm:prSet>
      <dgm:spPr/>
    </dgm:pt>
    <dgm:pt modelId="{48D85415-ECE9-464B-9EB7-B85BD3CA653C}" type="pres">
      <dgm:prSet presAssocID="{55897AC7-0866-CC4C-9CC8-CF05B1290F9F}" presName="bgRect" presStyleLbl="node1" presStyleIdx="2" presStyleCnt="6" custScaleY="125745"/>
      <dgm:spPr/>
      <dgm:t>
        <a:bodyPr/>
        <a:lstStyle/>
        <a:p>
          <a:endParaRPr lang="en-US"/>
        </a:p>
      </dgm:t>
    </dgm:pt>
    <dgm:pt modelId="{6178B7F4-4C31-1A46-80DA-7E80B69216EC}" type="pres">
      <dgm:prSet presAssocID="{55897AC7-0866-CC4C-9CC8-CF05B1290F9F}" presName="parentNode" presStyleLbl="node1" presStyleIdx="2" presStyleCnt="6">
        <dgm:presLayoutVars>
          <dgm:chMax val="0"/>
          <dgm:bulletEnabled val="1"/>
        </dgm:presLayoutVars>
      </dgm:prSet>
      <dgm:spPr/>
      <dgm:t>
        <a:bodyPr/>
        <a:lstStyle/>
        <a:p>
          <a:endParaRPr lang="en-US"/>
        </a:p>
      </dgm:t>
    </dgm:pt>
    <dgm:pt modelId="{39C49538-F925-CA43-AAD6-FDC660A30684}" type="pres">
      <dgm:prSet presAssocID="{55897AC7-0866-CC4C-9CC8-CF05B1290F9F}" presName="childNode" presStyleLbl="node1" presStyleIdx="2" presStyleCnt="6">
        <dgm:presLayoutVars>
          <dgm:bulletEnabled val="1"/>
        </dgm:presLayoutVars>
      </dgm:prSet>
      <dgm:spPr/>
      <dgm:t>
        <a:bodyPr/>
        <a:lstStyle/>
        <a:p>
          <a:endParaRPr lang="en-US"/>
        </a:p>
      </dgm:t>
    </dgm:pt>
    <dgm:pt modelId="{A255975D-9393-9145-92D0-B78E1690FB25}" type="pres">
      <dgm:prSet presAssocID="{7994B2D7-FA1A-7942-ACD8-8F1DF42CC1C5}" presName="hSp" presStyleCnt="0"/>
      <dgm:spPr/>
    </dgm:pt>
    <dgm:pt modelId="{3FF3CF1D-A023-BC44-8BE8-582A15F9E79E}" type="pres">
      <dgm:prSet presAssocID="{7994B2D7-FA1A-7942-ACD8-8F1DF42CC1C5}" presName="vProcSp" presStyleCnt="0"/>
      <dgm:spPr/>
    </dgm:pt>
    <dgm:pt modelId="{90F1A5AB-3F7F-D340-8158-A32281F197DF}" type="pres">
      <dgm:prSet presAssocID="{7994B2D7-FA1A-7942-ACD8-8F1DF42CC1C5}" presName="vSp1" presStyleCnt="0"/>
      <dgm:spPr/>
    </dgm:pt>
    <dgm:pt modelId="{5DA35D83-2F8C-654B-8E79-B88B6A47E95B}" type="pres">
      <dgm:prSet presAssocID="{7994B2D7-FA1A-7942-ACD8-8F1DF42CC1C5}" presName="simulatedConn" presStyleLbl="solidFgAcc1" presStyleIdx="2" presStyleCnt="5" custLinFactY="-300000" custLinFactNeighborX="-3704" custLinFactNeighborY="-362922"/>
      <dgm:spPr/>
    </dgm:pt>
    <dgm:pt modelId="{3462912A-69C1-6C4C-9D49-ED789600AAB2}" type="pres">
      <dgm:prSet presAssocID="{7994B2D7-FA1A-7942-ACD8-8F1DF42CC1C5}" presName="vSp2" presStyleCnt="0"/>
      <dgm:spPr/>
    </dgm:pt>
    <dgm:pt modelId="{2720B364-0F76-7142-8230-D89108ED1A25}" type="pres">
      <dgm:prSet presAssocID="{7994B2D7-FA1A-7942-ACD8-8F1DF42CC1C5}" presName="sibTrans" presStyleCnt="0"/>
      <dgm:spPr/>
    </dgm:pt>
    <dgm:pt modelId="{D9C8CB03-DB45-3747-A3F5-B82E7077796E}" type="pres">
      <dgm:prSet presAssocID="{57FBFBB5-8F25-BD45-AEE6-CCB8139CED80}" presName="compositeNode" presStyleCnt="0">
        <dgm:presLayoutVars>
          <dgm:bulletEnabled val="1"/>
        </dgm:presLayoutVars>
      </dgm:prSet>
      <dgm:spPr/>
    </dgm:pt>
    <dgm:pt modelId="{66C6BF02-C5D1-3A4E-8E9D-FC3A43BD2582}" type="pres">
      <dgm:prSet presAssocID="{57FBFBB5-8F25-BD45-AEE6-CCB8139CED80}" presName="bgRect" presStyleLbl="node1" presStyleIdx="3" presStyleCnt="6" custScaleY="125745"/>
      <dgm:spPr/>
      <dgm:t>
        <a:bodyPr/>
        <a:lstStyle/>
        <a:p>
          <a:endParaRPr lang="en-US"/>
        </a:p>
      </dgm:t>
    </dgm:pt>
    <dgm:pt modelId="{023C879B-866C-5E4B-A5B8-DE4D71A868B0}" type="pres">
      <dgm:prSet presAssocID="{57FBFBB5-8F25-BD45-AEE6-CCB8139CED80}" presName="parentNode" presStyleLbl="node1" presStyleIdx="3" presStyleCnt="6">
        <dgm:presLayoutVars>
          <dgm:chMax val="0"/>
          <dgm:bulletEnabled val="1"/>
        </dgm:presLayoutVars>
      </dgm:prSet>
      <dgm:spPr/>
      <dgm:t>
        <a:bodyPr/>
        <a:lstStyle/>
        <a:p>
          <a:endParaRPr lang="en-US"/>
        </a:p>
      </dgm:t>
    </dgm:pt>
    <dgm:pt modelId="{199F0967-6637-EC4D-83B2-E2684E1C1C16}" type="pres">
      <dgm:prSet presAssocID="{57FBFBB5-8F25-BD45-AEE6-CCB8139CED80}" presName="childNode" presStyleLbl="node1" presStyleIdx="3" presStyleCnt="6">
        <dgm:presLayoutVars>
          <dgm:bulletEnabled val="1"/>
        </dgm:presLayoutVars>
      </dgm:prSet>
      <dgm:spPr/>
      <dgm:t>
        <a:bodyPr/>
        <a:lstStyle/>
        <a:p>
          <a:endParaRPr lang="en-US"/>
        </a:p>
      </dgm:t>
    </dgm:pt>
    <dgm:pt modelId="{7D0B061D-DC10-F543-A489-D4DCA0EC53A7}" type="pres">
      <dgm:prSet presAssocID="{8DEBCBF2-0DBA-E444-9E65-98F7AED383F1}" presName="hSp" presStyleCnt="0"/>
      <dgm:spPr/>
    </dgm:pt>
    <dgm:pt modelId="{33BA1976-9754-5248-AFF0-7852AC589338}" type="pres">
      <dgm:prSet presAssocID="{8DEBCBF2-0DBA-E444-9E65-98F7AED383F1}" presName="vProcSp" presStyleCnt="0"/>
      <dgm:spPr/>
    </dgm:pt>
    <dgm:pt modelId="{8D70157E-D7B5-1F40-A304-993A61FD6238}" type="pres">
      <dgm:prSet presAssocID="{8DEBCBF2-0DBA-E444-9E65-98F7AED383F1}" presName="vSp1" presStyleCnt="0"/>
      <dgm:spPr/>
    </dgm:pt>
    <dgm:pt modelId="{095FE493-705C-284A-9531-C4E6C44A0E7F}" type="pres">
      <dgm:prSet presAssocID="{8DEBCBF2-0DBA-E444-9E65-98F7AED383F1}" presName="simulatedConn" presStyleLbl="solidFgAcc1" presStyleIdx="3" presStyleCnt="5" custLinFactY="-300000" custLinFactNeighborX="-3704" custLinFactNeighborY="-362922"/>
      <dgm:spPr/>
    </dgm:pt>
    <dgm:pt modelId="{290D5ABF-7837-EB4E-AA42-51588C3FBF83}" type="pres">
      <dgm:prSet presAssocID="{8DEBCBF2-0DBA-E444-9E65-98F7AED383F1}" presName="vSp2" presStyleCnt="0"/>
      <dgm:spPr/>
    </dgm:pt>
    <dgm:pt modelId="{CA116D58-1CBE-5941-AC1C-5D6B44FF4577}" type="pres">
      <dgm:prSet presAssocID="{8DEBCBF2-0DBA-E444-9E65-98F7AED383F1}" presName="sibTrans" presStyleCnt="0"/>
      <dgm:spPr/>
    </dgm:pt>
    <dgm:pt modelId="{159D3C70-45D2-6E4B-9E5B-CB2FE68FFCB9}" type="pres">
      <dgm:prSet presAssocID="{33A7DF96-F260-A945-927B-F66F8B1BEEA2}" presName="compositeNode" presStyleCnt="0">
        <dgm:presLayoutVars>
          <dgm:bulletEnabled val="1"/>
        </dgm:presLayoutVars>
      </dgm:prSet>
      <dgm:spPr/>
    </dgm:pt>
    <dgm:pt modelId="{E5EEB135-DD43-9844-B0F1-9769F465C176}" type="pres">
      <dgm:prSet presAssocID="{33A7DF96-F260-A945-927B-F66F8B1BEEA2}" presName="bgRect" presStyleLbl="node1" presStyleIdx="4" presStyleCnt="6" custScaleY="175145"/>
      <dgm:spPr/>
      <dgm:t>
        <a:bodyPr/>
        <a:lstStyle/>
        <a:p>
          <a:endParaRPr lang="en-US"/>
        </a:p>
      </dgm:t>
    </dgm:pt>
    <dgm:pt modelId="{50D21E93-399B-4A45-9B90-A1DEAFD76F7B}" type="pres">
      <dgm:prSet presAssocID="{33A7DF96-F260-A945-927B-F66F8B1BEEA2}" presName="parentNode" presStyleLbl="node1" presStyleIdx="4" presStyleCnt="6">
        <dgm:presLayoutVars>
          <dgm:chMax val="0"/>
          <dgm:bulletEnabled val="1"/>
        </dgm:presLayoutVars>
      </dgm:prSet>
      <dgm:spPr/>
      <dgm:t>
        <a:bodyPr/>
        <a:lstStyle/>
        <a:p>
          <a:endParaRPr lang="en-US"/>
        </a:p>
      </dgm:t>
    </dgm:pt>
    <dgm:pt modelId="{AAA3A7D8-7999-794F-BFC9-9888AC71C47A}" type="pres">
      <dgm:prSet presAssocID="{33A7DF96-F260-A945-927B-F66F8B1BEEA2}" presName="childNode" presStyleLbl="node1" presStyleIdx="4" presStyleCnt="6">
        <dgm:presLayoutVars>
          <dgm:bulletEnabled val="1"/>
        </dgm:presLayoutVars>
      </dgm:prSet>
      <dgm:spPr/>
      <dgm:t>
        <a:bodyPr/>
        <a:lstStyle/>
        <a:p>
          <a:endParaRPr lang="en-US"/>
        </a:p>
      </dgm:t>
    </dgm:pt>
    <dgm:pt modelId="{4FED2BC6-CD48-BF42-85BD-7D3C2F7618A7}" type="pres">
      <dgm:prSet presAssocID="{E498E741-BC04-5D4E-8123-34F4CA339071}" presName="hSp" presStyleCnt="0"/>
      <dgm:spPr/>
    </dgm:pt>
    <dgm:pt modelId="{95F72CB4-6695-BD45-9129-EA36BC0CD2CB}" type="pres">
      <dgm:prSet presAssocID="{E498E741-BC04-5D4E-8123-34F4CA339071}" presName="vProcSp" presStyleCnt="0"/>
      <dgm:spPr/>
    </dgm:pt>
    <dgm:pt modelId="{2362997A-354E-CB48-BE2B-EF3040E83C00}" type="pres">
      <dgm:prSet presAssocID="{E498E741-BC04-5D4E-8123-34F4CA339071}" presName="vSp1" presStyleCnt="0"/>
      <dgm:spPr/>
    </dgm:pt>
    <dgm:pt modelId="{6F8FD6A7-C480-6045-82D3-50324EB52C45}" type="pres">
      <dgm:prSet presAssocID="{E498E741-BC04-5D4E-8123-34F4CA339071}" presName="simulatedConn" presStyleLbl="solidFgAcc1" presStyleIdx="4" presStyleCnt="5" custLinFactY="-300000" custLinFactNeighborX="-3704" custLinFactNeighborY="-362922"/>
      <dgm:spPr/>
    </dgm:pt>
    <dgm:pt modelId="{70CE7C0E-9C22-E142-8E5D-7CF0E46BC4A7}" type="pres">
      <dgm:prSet presAssocID="{E498E741-BC04-5D4E-8123-34F4CA339071}" presName="vSp2" presStyleCnt="0"/>
      <dgm:spPr/>
    </dgm:pt>
    <dgm:pt modelId="{412211DA-9D98-8246-BA66-934BD6C9C2DA}" type="pres">
      <dgm:prSet presAssocID="{E498E741-BC04-5D4E-8123-34F4CA339071}" presName="sibTrans" presStyleCnt="0"/>
      <dgm:spPr/>
    </dgm:pt>
    <dgm:pt modelId="{5A1DD392-E136-2948-BED6-AA76716050CB}" type="pres">
      <dgm:prSet presAssocID="{FB868959-D45D-6F41-B13C-6E104D3F6D04}" presName="compositeNode" presStyleCnt="0">
        <dgm:presLayoutVars>
          <dgm:bulletEnabled val="1"/>
        </dgm:presLayoutVars>
      </dgm:prSet>
      <dgm:spPr/>
    </dgm:pt>
    <dgm:pt modelId="{2283B0AE-41D2-2F4A-9423-395523DA64F8}" type="pres">
      <dgm:prSet presAssocID="{FB868959-D45D-6F41-B13C-6E104D3F6D04}" presName="bgRect" presStyleLbl="node1" presStyleIdx="5" presStyleCnt="6" custScaleY="175145"/>
      <dgm:spPr/>
      <dgm:t>
        <a:bodyPr/>
        <a:lstStyle/>
        <a:p>
          <a:endParaRPr lang="en-US"/>
        </a:p>
      </dgm:t>
    </dgm:pt>
    <dgm:pt modelId="{23068370-8F31-BA4B-920E-CAAE45A2393A}" type="pres">
      <dgm:prSet presAssocID="{FB868959-D45D-6F41-B13C-6E104D3F6D04}" presName="parentNode" presStyleLbl="node1" presStyleIdx="5" presStyleCnt="6">
        <dgm:presLayoutVars>
          <dgm:chMax val="0"/>
          <dgm:bulletEnabled val="1"/>
        </dgm:presLayoutVars>
      </dgm:prSet>
      <dgm:spPr/>
      <dgm:t>
        <a:bodyPr/>
        <a:lstStyle/>
        <a:p>
          <a:endParaRPr lang="en-US"/>
        </a:p>
      </dgm:t>
    </dgm:pt>
    <dgm:pt modelId="{ADBAE13E-5996-E044-89A6-DD52BFB98244}" type="pres">
      <dgm:prSet presAssocID="{FB868959-D45D-6F41-B13C-6E104D3F6D04}" presName="childNode" presStyleLbl="node1" presStyleIdx="5" presStyleCnt="6">
        <dgm:presLayoutVars>
          <dgm:bulletEnabled val="1"/>
        </dgm:presLayoutVars>
      </dgm:prSet>
      <dgm:spPr/>
      <dgm:t>
        <a:bodyPr/>
        <a:lstStyle/>
        <a:p>
          <a:endParaRPr lang="en-US"/>
        </a:p>
      </dgm:t>
    </dgm:pt>
  </dgm:ptLst>
  <dgm:cxnLst>
    <dgm:cxn modelId="{CE186716-09E5-804C-884F-5663847AADF3}" srcId="{3C5B44BC-B814-154B-B773-534B42A61907}" destId="{A8997173-F815-4C4A-9499-167F9153302D}" srcOrd="0" destOrd="0" parTransId="{8CD3FCC5-C5E6-5141-8C7E-5F66912DF0F0}" sibTransId="{14E131A5-C690-834C-BF22-0FCC41EB0CF4}"/>
    <dgm:cxn modelId="{94B0F09E-EA18-EE48-B64F-C7FD696DA03F}" type="presOf" srcId="{F722E56B-D614-CE48-B092-917C7C5A8EA1}" destId="{6FE3E350-1CE8-B04F-BD7D-394A2C4696CE}" srcOrd="1" destOrd="0" presId="urn:microsoft.com/office/officeart/2005/8/layout/hProcess7"/>
    <dgm:cxn modelId="{0B5334C7-1F17-D249-A1A4-F3222BAC2202}" srcId="{A262E7BB-FA63-3948-BA6D-85A144C31B56}" destId="{1351870D-AE6C-F949-9618-8F42CE665575}" srcOrd="1" destOrd="0" parTransId="{B94C352D-6579-C940-8BD4-6CA1975E4B6F}" sibTransId="{71138A47-55E5-B840-949F-B8C82371CEF0}"/>
    <dgm:cxn modelId="{22AB96E9-D096-AC47-9926-0776F5C944C6}" type="presOf" srcId="{E8218081-C2BA-334D-8EC7-47FCB6329A22}" destId="{39C49538-F925-CA43-AAD6-FDC660A30684}" srcOrd="0" destOrd="0" presId="urn:microsoft.com/office/officeart/2005/8/layout/hProcess7"/>
    <dgm:cxn modelId="{BF474789-1642-E342-B94B-A3067C762320}" srcId="{FB868959-D45D-6F41-B13C-6E104D3F6D04}" destId="{A262E7BB-FA63-3948-BA6D-85A144C31B56}" srcOrd="0" destOrd="0" parTransId="{26CB7E1B-2DEC-A649-B1E2-77FA7D39078A}" sibTransId="{2D23305B-8D96-5E41-A0A3-17E7B8EC6E25}"/>
    <dgm:cxn modelId="{B110D0DA-C81C-2243-8BAD-ADF2F0CCDDCB}" type="presOf" srcId="{DE4E539E-344D-2C4C-A618-66490FB33248}" destId="{ADBAE13E-5996-E044-89A6-DD52BFB98244}" srcOrd="0" destOrd="4" presId="urn:microsoft.com/office/officeart/2005/8/layout/hProcess7"/>
    <dgm:cxn modelId="{832158C3-E049-6149-9EE5-683A3A19AB5F}" srcId="{A262E7BB-FA63-3948-BA6D-85A144C31B56}" destId="{7090030E-ED1F-CA4D-BBCA-A679E739D954}" srcOrd="4" destOrd="0" parTransId="{B656AF4A-FB67-8348-BB35-4D6E7F620688}" sibTransId="{A07BDFE8-45A1-9D49-BC72-BCC41ABCDB93}"/>
    <dgm:cxn modelId="{998CB9B6-8005-234B-A9CB-52F85B6E6283}" type="presOf" srcId="{1351870D-AE6C-F949-9618-8F42CE665575}" destId="{ADBAE13E-5996-E044-89A6-DD52BFB98244}" srcOrd="0" destOrd="2" presId="urn:microsoft.com/office/officeart/2005/8/layout/hProcess7"/>
    <dgm:cxn modelId="{59B914CE-1980-5F45-AE94-E197891AB182}" type="presOf" srcId="{33A7DF96-F260-A945-927B-F66F8B1BEEA2}" destId="{50D21E93-399B-4A45-9B90-A1DEAFD76F7B}" srcOrd="1" destOrd="0" presId="urn:microsoft.com/office/officeart/2005/8/layout/hProcess7"/>
    <dgm:cxn modelId="{4189F340-34F0-4945-A73B-DD5546FCF2B2}" srcId="{EDAF86EF-CCC7-FF47-8843-6F8D4D073C93}" destId="{55897AC7-0866-CC4C-9CC8-CF05B1290F9F}" srcOrd="2" destOrd="0" parTransId="{1EA6A85C-9184-5641-B438-74BDFD302812}" sibTransId="{7994B2D7-FA1A-7942-ACD8-8F1DF42CC1C5}"/>
    <dgm:cxn modelId="{84A28CF9-D4D1-2E4D-927E-52F0741764B3}" type="presOf" srcId="{A262E7BB-FA63-3948-BA6D-85A144C31B56}" destId="{ADBAE13E-5996-E044-89A6-DD52BFB98244}" srcOrd="0" destOrd="0" presId="urn:microsoft.com/office/officeart/2005/8/layout/hProcess7"/>
    <dgm:cxn modelId="{181A6C2B-9472-AC48-8C19-EC8363F96CEC}" type="presOf" srcId="{55897AC7-0866-CC4C-9CC8-CF05B1290F9F}" destId="{48D85415-ECE9-464B-9EB7-B85BD3CA653C}" srcOrd="0" destOrd="0" presId="urn:microsoft.com/office/officeart/2005/8/layout/hProcess7"/>
    <dgm:cxn modelId="{2DF65BA5-BCA6-6A4E-97C9-3242524FB004}" srcId="{A262E7BB-FA63-3948-BA6D-85A144C31B56}" destId="{DE4E539E-344D-2C4C-A618-66490FB33248}" srcOrd="3" destOrd="0" parTransId="{1849D413-5198-A54E-8200-D5C3D6E99C5B}" sibTransId="{DCE3A03D-D939-EC41-A60E-56FC008318D6}"/>
    <dgm:cxn modelId="{A4EC95B8-E68C-F949-B362-BCB40C06E7E3}" type="presOf" srcId="{A8997173-F815-4C4A-9499-167F9153302D}" destId="{F490C45D-12D5-254D-BB10-C9536F8309BB}" srcOrd="0" destOrd="0" presId="urn:microsoft.com/office/officeart/2005/8/layout/hProcess7"/>
    <dgm:cxn modelId="{CB3BD7C1-3A1F-1B4B-9EE7-7BFA5D11C745}" type="presOf" srcId="{55897AC7-0866-CC4C-9CC8-CF05B1290F9F}" destId="{6178B7F4-4C31-1A46-80DA-7E80B69216EC}" srcOrd="1" destOrd="0" presId="urn:microsoft.com/office/officeart/2005/8/layout/hProcess7"/>
    <dgm:cxn modelId="{EE5CD291-A805-F74D-8E8C-C497AD3B5FC3}" type="presOf" srcId="{F722E56B-D614-CE48-B092-917C7C5A8EA1}" destId="{EB3223A6-FAA5-9A44-B882-3B3A6ADBBCAD}" srcOrd="0" destOrd="0" presId="urn:microsoft.com/office/officeart/2005/8/layout/hProcess7"/>
    <dgm:cxn modelId="{A19809BF-B528-5643-B661-2700B05CA07B}" srcId="{EDAF86EF-CCC7-FF47-8843-6F8D4D073C93}" destId="{33A7DF96-F260-A945-927B-F66F8B1BEEA2}" srcOrd="4" destOrd="0" parTransId="{686D49B5-A5A6-3745-B0B6-50B2523781F9}" sibTransId="{E498E741-BC04-5D4E-8123-34F4CA339071}"/>
    <dgm:cxn modelId="{34E2BC2F-BD58-1841-9FA5-1452411E0AAC}" type="presOf" srcId="{33A7DF96-F260-A945-927B-F66F8B1BEEA2}" destId="{E5EEB135-DD43-9844-B0F1-9769F465C176}" srcOrd="0" destOrd="0" presId="urn:microsoft.com/office/officeart/2005/8/layout/hProcess7"/>
    <dgm:cxn modelId="{BAC6D796-01A8-564D-8C36-007EB4D182CE}" srcId="{F722E56B-D614-CE48-B092-917C7C5A8EA1}" destId="{EC5AD231-B79B-764B-BF88-3AB715F5D477}" srcOrd="0" destOrd="0" parTransId="{447024F8-7078-8A49-A4D9-AF87629DF98B}" sibTransId="{9B3B47BA-DF37-C34C-A7EC-A5DD76EDAE79}"/>
    <dgm:cxn modelId="{AFF0B634-3E70-EF49-B3A2-20362A50552B}" type="presOf" srcId="{FB868959-D45D-6F41-B13C-6E104D3F6D04}" destId="{2283B0AE-41D2-2F4A-9423-395523DA64F8}" srcOrd="0" destOrd="0" presId="urn:microsoft.com/office/officeart/2005/8/layout/hProcess7"/>
    <dgm:cxn modelId="{C1D630F9-0ECE-114A-BC2D-6F183ED054B7}" srcId="{55897AC7-0866-CC4C-9CC8-CF05B1290F9F}" destId="{E8218081-C2BA-334D-8EC7-47FCB6329A22}" srcOrd="0" destOrd="0" parTransId="{1C15AF23-63EC-544C-8E97-5DCB2D541ECD}" sibTransId="{5BDE3244-B058-9E48-BD09-A68A1EE2BE1E}"/>
    <dgm:cxn modelId="{7899EF03-BEA1-B845-97E1-3D41B9CE7575}" srcId="{EDAF86EF-CCC7-FF47-8843-6F8D4D073C93}" destId="{FB868959-D45D-6F41-B13C-6E104D3F6D04}" srcOrd="5" destOrd="0" parTransId="{07933399-2BEE-DD49-BA19-138370BD7E8B}" sibTransId="{C68CB16B-CD35-8E4F-A4ED-51BBE210CC25}"/>
    <dgm:cxn modelId="{6CA25D60-CD6D-8B48-A18F-6AD4730C699B}" srcId="{A262E7BB-FA63-3948-BA6D-85A144C31B56}" destId="{8B242F68-ACB6-4A48-9803-336E60BEA2B1}" srcOrd="0" destOrd="0" parTransId="{E61DA034-7009-C64B-9254-5084419E5E9C}" sibTransId="{60E83B92-5E52-D342-9923-8E1BF43937B7}"/>
    <dgm:cxn modelId="{08680B96-E96D-3542-A618-0FE71818E509}" type="presOf" srcId="{7090030E-ED1F-CA4D-BBCA-A679E739D954}" destId="{ADBAE13E-5996-E044-89A6-DD52BFB98244}" srcOrd="0" destOrd="5" presId="urn:microsoft.com/office/officeart/2005/8/layout/hProcess7"/>
    <dgm:cxn modelId="{17332D47-BF9C-DF40-88B8-2C1360589E0D}" srcId="{EDAF86EF-CCC7-FF47-8843-6F8D4D073C93}" destId="{F722E56B-D614-CE48-B092-917C7C5A8EA1}" srcOrd="1" destOrd="0" parTransId="{F5CEB20B-A18F-6149-AEE8-5A70D2C58783}" sibTransId="{FE62FCBB-77FD-0041-B9D6-7596AE1544C3}"/>
    <dgm:cxn modelId="{6E05EBB2-0662-A043-930E-78976C03E888}" type="presOf" srcId="{6226BE17-93E9-514C-8E71-D7D81C0A5ED8}" destId="{199F0967-6637-EC4D-83B2-E2684E1C1C16}" srcOrd="0" destOrd="0" presId="urn:microsoft.com/office/officeart/2005/8/layout/hProcess7"/>
    <dgm:cxn modelId="{8D7EDAC0-7E0F-5A4A-B4D7-F3B41921EF8E}" type="presOf" srcId="{EDAF86EF-CCC7-FF47-8843-6F8D4D073C93}" destId="{9FBBD77A-F02E-7B40-BAFC-5558B73AB480}" srcOrd="0" destOrd="0" presId="urn:microsoft.com/office/officeart/2005/8/layout/hProcess7"/>
    <dgm:cxn modelId="{3D347BD1-1A88-A440-A9A4-78440F9300D2}" type="presOf" srcId="{EC5AD231-B79B-764B-BF88-3AB715F5D477}" destId="{FD786C20-73B5-6B46-B14D-B381BA54342F}" srcOrd="0" destOrd="0" presId="urn:microsoft.com/office/officeart/2005/8/layout/hProcess7"/>
    <dgm:cxn modelId="{DA4E8707-2BAB-4849-84B5-44FEC2A35505}" type="presOf" srcId="{8B242F68-ACB6-4A48-9803-336E60BEA2B1}" destId="{ADBAE13E-5996-E044-89A6-DD52BFB98244}" srcOrd="0" destOrd="1" presId="urn:microsoft.com/office/officeart/2005/8/layout/hProcess7"/>
    <dgm:cxn modelId="{187BD3E8-1083-0948-B69C-8A2A1F82E3AD}" type="presOf" srcId="{3C5B44BC-B814-154B-B773-534B42A61907}" destId="{941FD98A-6F3D-0640-B55A-795EF0481E32}" srcOrd="1" destOrd="0" presId="urn:microsoft.com/office/officeart/2005/8/layout/hProcess7"/>
    <dgm:cxn modelId="{5ABDD6C1-A885-934C-94B6-49BDA8D864DD}" srcId="{A262E7BB-FA63-3948-BA6D-85A144C31B56}" destId="{4B5A0ABF-3A03-F441-8E20-E2E8ABE3B14D}" srcOrd="2" destOrd="0" parTransId="{AB11B5BB-927C-1642-B49C-C11547706DA7}" sibTransId="{0CBA17FE-EA33-D140-8383-A978DB253011}"/>
    <dgm:cxn modelId="{9849F466-85D1-BD4B-9CE8-C5B4749A6EB3}" type="presOf" srcId="{FB868959-D45D-6F41-B13C-6E104D3F6D04}" destId="{23068370-8F31-BA4B-920E-CAAE45A2393A}" srcOrd="1" destOrd="0" presId="urn:microsoft.com/office/officeart/2005/8/layout/hProcess7"/>
    <dgm:cxn modelId="{B7CE1510-E504-BA4F-B3DC-A0C5B8B5338C}" type="presOf" srcId="{57FBFBB5-8F25-BD45-AEE6-CCB8139CED80}" destId="{66C6BF02-C5D1-3A4E-8E9D-FC3A43BD2582}" srcOrd="0" destOrd="0" presId="urn:microsoft.com/office/officeart/2005/8/layout/hProcess7"/>
    <dgm:cxn modelId="{B61E68A5-38D2-8444-9FB6-6E98502A557B}" srcId="{33A7DF96-F260-A945-927B-F66F8B1BEEA2}" destId="{077404C0-8737-CD45-8637-73E5F626DDA9}" srcOrd="0" destOrd="0" parTransId="{29B4627E-5A36-0F4A-831E-DA9A55D1F5C6}" sibTransId="{5A6CD95F-601B-4640-A8B7-C01192A0743F}"/>
    <dgm:cxn modelId="{1AFEA0C6-A11E-5148-AD26-6DFC5BA67DE5}" type="presOf" srcId="{4B5A0ABF-3A03-F441-8E20-E2E8ABE3B14D}" destId="{ADBAE13E-5996-E044-89A6-DD52BFB98244}" srcOrd="0" destOrd="3" presId="urn:microsoft.com/office/officeart/2005/8/layout/hProcess7"/>
    <dgm:cxn modelId="{3B3520ED-9926-7D4B-849D-2196619739A3}" type="presOf" srcId="{3C5B44BC-B814-154B-B773-534B42A61907}" destId="{7E31CA22-1073-284D-AD79-E16D9BAAC0F6}" srcOrd="0" destOrd="0" presId="urn:microsoft.com/office/officeart/2005/8/layout/hProcess7"/>
    <dgm:cxn modelId="{B967F894-23FC-2741-85BD-F0F08197C094}" srcId="{EDAF86EF-CCC7-FF47-8843-6F8D4D073C93}" destId="{57FBFBB5-8F25-BD45-AEE6-CCB8139CED80}" srcOrd="3" destOrd="0" parTransId="{E1FF7464-7C56-2841-823B-B3952165C134}" sibTransId="{8DEBCBF2-0DBA-E444-9E65-98F7AED383F1}"/>
    <dgm:cxn modelId="{95FBE700-F402-7C4D-8205-AA1B77ED5AB8}" srcId="{57FBFBB5-8F25-BD45-AEE6-CCB8139CED80}" destId="{6226BE17-93E9-514C-8E71-D7D81C0A5ED8}" srcOrd="0" destOrd="0" parTransId="{72EBD242-4C81-7747-B423-61BBBEDE3AD3}" sibTransId="{B7D35466-79C8-5044-A06F-FD4ED62A650F}"/>
    <dgm:cxn modelId="{7205993E-E043-A246-97E9-242F3A2FF550}" type="presOf" srcId="{57FBFBB5-8F25-BD45-AEE6-CCB8139CED80}" destId="{023C879B-866C-5E4B-A5B8-DE4D71A868B0}" srcOrd="1" destOrd="0" presId="urn:microsoft.com/office/officeart/2005/8/layout/hProcess7"/>
    <dgm:cxn modelId="{F576AD67-5E56-3E4E-A4F2-5B208788BF96}" srcId="{EDAF86EF-CCC7-FF47-8843-6F8D4D073C93}" destId="{3C5B44BC-B814-154B-B773-534B42A61907}" srcOrd="0" destOrd="0" parTransId="{732C1804-B430-0940-85FF-A9F8E5CF4A1B}" sibTransId="{B4ACEADD-BBCE-124A-B34B-C6334071C399}"/>
    <dgm:cxn modelId="{4B8B4460-389A-AB4C-BCC5-DBA9A92D4700}" type="presOf" srcId="{077404C0-8737-CD45-8637-73E5F626DDA9}" destId="{AAA3A7D8-7999-794F-BFC9-9888AC71C47A}" srcOrd="0" destOrd="0" presId="urn:microsoft.com/office/officeart/2005/8/layout/hProcess7"/>
    <dgm:cxn modelId="{85B8B06B-AD43-3241-9C92-7B1BEC384F78}" type="presParOf" srcId="{9FBBD77A-F02E-7B40-BAFC-5558B73AB480}" destId="{FFB5DEBC-0A89-D44F-B876-42BBA9EEA7E1}" srcOrd="0" destOrd="0" presId="urn:microsoft.com/office/officeart/2005/8/layout/hProcess7"/>
    <dgm:cxn modelId="{BBD56C26-B36A-174D-B8F0-429AE1AA5E73}" type="presParOf" srcId="{FFB5DEBC-0A89-D44F-B876-42BBA9EEA7E1}" destId="{7E31CA22-1073-284D-AD79-E16D9BAAC0F6}" srcOrd="0" destOrd="0" presId="urn:microsoft.com/office/officeart/2005/8/layout/hProcess7"/>
    <dgm:cxn modelId="{2D375321-ED40-6445-89D1-096C52AA75A6}" type="presParOf" srcId="{FFB5DEBC-0A89-D44F-B876-42BBA9EEA7E1}" destId="{941FD98A-6F3D-0640-B55A-795EF0481E32}" srcOrd="1" destOrd="0" presId="urn:microsoft.com/office/officeart/2005/8/layout/hProcess7"/>
    <dgm:cxn modelId="{5399A97B-8844-3D4B-BF28-A5E4020AD617}" type="presParOf" srcId="{FFB5DEBC-0A89-D44F-B876-42BBA9EEA7E1}" destId="{F490C45D-12D5-254D-BB10-C9536F8309BB}" srcOrd="2" destOrd="0" presId="urn:microsoft.com/office/officeart/2005/8/layout/hProcess7"/>
    <dgm:cxn modelId="{5BB60843-3468-6047-A4ED-EBDCE81F0C6B}" type="presParOf" srcId="{9FBBD77A-F02E-7B40-BAFC-5558B73AB480}" destId="{DEDFAA3B-6E48-6842-89C7-65D76F4925E2}" srcOrd="1" destOrd="0" presId="urn:microsoft.com/office/officeart/2005/8/layout/hProcess7"/>
    <dgm:cxn modelId="{F25D7F7A-A6F0-C24E-9F96-AFA899804FCD}" type="presParOf" srcId="{9FBBD77A-F02E-7B40-BAFC-5558B73AB480}" destId="{E22D0312-5C71-ED47-9E20-336CD1CEF3FC}" srcOrd="2" destOrd="0" presId="urn:microsoft.com/office/officeart/2005/8/layout/hProcess7"/>
    <dgm:cxn modelId="{6B4900C3-E59E-AC48-B5CE-0976C232A863}" type="presParOf" srcId="{E22D0312-5C71-ED47-9E20-336CD1CEF3FC}" destId="{BCCC56B4-275D-6B48-BFD0-22162032131C}" srcOrd="0" destOrd="0" presId="urn:microsoft.com/office/officeart/2005/8/layout/hProcess7"/>
    <dgm:cxn modelId="{CE687312-C952-5043-A931-A6A66A79D444}" type="presParOf" srcId="{E22D0312-5C71-ED47-9E20-336CD1CEF3FC}" destId="{468C0896-784E-1540-9719-D584615DD274}" srcOrd="1" destOrd="0" presId="urn:microsoft.com/office/officeart/2005/8/layout/hProcess7"/>
    <dgm:cxn modelId="{C9B68A9B-12EA-0F4B-9338-53A77F4CD1BA}" type="presParOf" srcId="{E22D0312-5C71-ED47-9E20-336CD1CEF3FC}" destId="{F42D1FF7-4C54-3441-AE8E-479E76603C2C}" srcOrd="2" destOrd="0" presId="urn:microsoft.com/office/officeart/2005/8/layout/hProcess7"/>
    <dgm:cxn modelId="{D95EB6F3-1270-5B45-920B-77BF91DF5AFF}" type="presParOf" srcId="{9FBBD77A-F02E-7B40-BAFC-5558B73AB480}" destId="{9F2F587D-DA15-0D41-B634-ED8539707E1C}" srcOrd="3" destOrd="0" presId="urn:microsoft.com/office/officeart/2005/8/layout/hProcess7"/>
    <dgm:cxn modelId="{487CF2CB-651B-DC47-8821-B90177679CDD}" type="presParOf" srcId="{9FBBD77A-F02E-7B40-BAFC-5558B73AB480}" destId="{8E27A564-29FA-9545-BE5B-6968CAEBF58D}" srcOrd="4" destOrd="0" presId="urn:microsoft.com/office/officeart/2005/8/layout/hProcess7"/>
    <dgm:cxn modelId="{5951D0D5-65A6-E441-BFE2-16AC4B9AA141}" type="presParOf" srcId="{8E27A564-29FA-9545-BE5B-6968CAEBF58D}" destId="{EB3223A6-FAA5-9A44-B882-3B3A6ADBBCAD}" srcOrd="0" destOrd="0" presId="urn:microsoft.com/office/officeart/2005/8/layout/hProcess7"/>
    <dgm:cxn modelId="{DE0D29BD-EF02-884A-BA4C-B01C0D697484}" type="presParOf" srcId="{8E27A564-29FA-9545-BE5B-6968CAEBF58D}" destId="{6FE3E350-1CE8-B04F-BD7D-394A2C4696CE}" srcOrd="1" destOrd="0" presId="urn:microsoft.com/office/officeart/2005/8/layout/hProcess7"/>
    <dgm:cxn modelId="{118FD3F8-06DA-FD47-BEAF-7447502EFA5B}" type="presParOf" srcId="{8E27A564-29FA-9545-BE5B-6968CAEBF58D}" destId="{FD786C20-73B5-6B46-B14D-B381BA54342F}" srcOrd="2" destOrd="0" presId="urn:microsoft.com/office/officeart/2005/8/layout/hProcess7"/>
    <dgm:cxn modelId="{621A8917-BAD4-5A49-BB03-CEF9F422E857}" type="presParOf" srcId="{9FBBD77A-F02E-7B40-BAFC-5558B73AB480}" destId="{88DD7E43-F0C7-E940-8506-8F06504847A4}" srcOrd="5" destOrd="0" presId="urn:microsoft.com/office/officeart/2005/8/layout/hProcess7"/>
    <dgm:cxn modelId="{7E173F90-F504-334B-81FE-42835D6CA0AF}" type="presParOf" srcId="{9FBBD77A-F02E-7B40-BAFC-5558B73AB480}" destId="{D60A02E0-DC20-A145-91A4-84DE518E525B}" srcOrd="6" destOrd="0" presId="urn:microsoft.com/office/officeart/2005/8/layout/hProcess7"/>
    <dgm:cxn modelId="{610663CD-7C4A-D748-B087-0C7CCAC06BC3}" type="presParOf" srcId="{D60A02E0-DC20-A145-91A4-84DE518E525B}" destId="{E654D8DF-FF70-5940-AE2B-689A70D1385B}" srcOrd="0" destOrd="0" presId="urn:microsoft.com/office/officeart/2005/8/layout/hProcess7"/>
    <dgm:cxn modelId="{664C4553-AF1F-F644-AF98-38FEFC589C53}" type="presParOf" srcId="{D60A02E0-DC20-A145-91A4-84DE518E525B}" destId="{F43CB110-8A28-8D4F-B13A-72AEF2606174}" srcOrd="1" destOrd="0" presId="urn:microsoft.com/office/officeart/2005/8/layout/hProcess7"/>
    <dgm:cxn modelId="{278F9464-EB87-2B43-B66C-5A58EE7755F0}" type="presParOf" srcId="{D60A02E0-DC20-A145-91A4-84DE518E525B}" destId="{0FE5E8FD-B60E-E34B-B5E7-DA0FDC4936DE}" srcOrd="2" destOrd="0" presId="urn:microsoft.com/office/officeart/2005/8/layout/hProcess7"/>
    <dgm:cxn modelId="{342D33F2-D4DB-7440-B088-5AC035A6BA68}" type="presParOf" srcId="{9FBBD77A-F02E-7B40-BAFC-5558B73AB480}" destId="{B78D16E0-BF55-7349-BAB0-15FC26991279}" srcOrd="7" destOrd="0" presId="urn:microsoft.com/office/officeart/2005/8/layout/hProcess7"/>
    <dgm:cxn modelId="{35E3FD4A-4C72-5B4D-82E8-AD7E4D2E3B72}" type="presParOf" srcId="{9FBBD77A-F02E-7B40-BAFC-5558B73AB480}" destId="{A5402F6A-7AC3-054F-A5D8-A1AB2DFDC95C}" srcOrd="8" destOrd="0" presId="urn:microsoft.com/office/officeart/2005/8/layout/hProcess7"/>
    <dgm:cxn modelId="{AE00B31D-BFDA-6A47-B97D-507178425320}" type="presParOf" srcId="{A5402F6A-7AC3-054F-A5D8-A1AB2DFDC95C}" destId="{48D85415-ECE9-464B-9EB7-B85BD3CA653C}" srcOrd="0" destOrd="0" presId="urn:microsoft.com/office/officeart/2005/8/layout/hProcess7"/>
    <dgm:cxn modelId="{9AFD5B0E-FEBC-A24B-9E16-5DE195ED8E8C}" type="presParOf" srcId="{A5402F6A-7AC3-054F-A5D8-A1AB2DFDC95C}" destId="{6178B7F4-4C31-1A46-80DA-7E80B69216EC}" srcOrd="1" destOrd="0" presId="urn:microsoft.com/office/officeart/2005/8/layout/hProcess7"/>
    <dgm:cxn modelId="{445DC242-BACA-4146-B031-BC1D14EF231A}" type="presParOf" srcId="{A5402F6A-7AC3-054F-A5D8-A1AB2DFDC95C}" destId="{39C49538-F925-CA43-AAD6-FDC660A30684}" srcOrd="2" destOrd="0" presId="urn:microsoft.com/office/officeart/2005/8/layout/hProcess7"/>
    <dgm:cxn modelId="{6F9A5795-6FB2-E341-BA76-163D52500AC0}" type="presParOf" srcId="{9FBBD77A-F02E-7B40-BAFC-5558B73AB480}" destId="{A255975D-9393-9145-92D0-B78E1690FB25}" srcOrd="9" destOrd="0" presId="urn:microsoft.com/office/officeart/2005/8/layout/hProcess7"/>
    <dgm:cxn modelId="{757D0EF6-96BF-6447-B6FB-C0164A52D675}" type="presParOf" srcId="{9FBBD77A-F02E-7B40-BAFC-5558B73AB480}" destId="{3FF3CF1D-A023-BC44-8BE8-582A15F9E79E}" srcOrd="10" destOrd="0" presId="urn:microsoft.com/office/officeart/2005/8/layout/hProcess7"/>
    <dgm:cxn modelId="{4787DB3B-A6D1-1940-A03B-B40FBA4B59B3}" type="presParOf" srcId="{3FF3CF1D-A023-BC44-8BE8-582A15F9E79E}" destId="{90F1A5AB-3F7F-D340-8158-A32281F197DF}" srcOrd="0" destOrd="0" presId="urn:microsoft.com/office/officeart/2005/8/layout/hProcess7"/>
    <dgm:cxn modelId="{14E279EF-CEF0-E448-B206-F4193A753873}" type="presParOf" srcId="{3FF3CF1D-A023-BC44-8BE8-582A15F9E79E}" destId="{5DA35D83-2F8C-654B-8E79-B88B6A47E95B}" srcOrd="1" destOrd="0" presId="urn:microsoft.com/office/officeart/2005/8/layout/hProcess7"/>
    <dgm:cxn modelId="{1F58D23A-1C7B-444B-8D95-91376CD66CA1}" type="presParOf" srcId="{3FF3CF1D-A023-BC44-8BE8-582A15F9E79E}" destId="{3462912A-69C1-6C4C-9D49-ED789600AAB2}" srcOrd="2" destOrd="0" presId="urn:microsoft.com/office/officeart/2005/8/layout/hProcess7"/>
    <dgm:cxn modelId="{7673A23D-FCCD-0548-B4FC-9A9179653B6A}" type="presParOf" srcId="{9FBBD77A-F02E-7B40-BAFC-5558B73AB480}" destId="{2720B364-0F76-7142-8230-D89108ED1A25}" srcOrd="11" destOrd="0" presId="urn:microsoft.com/office/officeart/2005/8/layout/hProcess7"/>
    <dgm:cxn modelId="{891C1E67-621C-6E4B-9ABA-33F6CAF98099}" type="presParOf" srcId="{9FBBD77A-F02E-7B40-BAFC-5558B73AB480}" destId="{D9C8CB03-DB45-3747-A3F5-B82E7077796E}" srcOrd="12" destOrd="0" presId="urn:microsoft.com/office/officeart/2005/8/layout/hProcess7"/>
    <dgm:cxn modelId="{875C572E-66A5-6E49-9641-A41E67D24305}" type="presParOf" srcId="{D9C8CB03-DB45-3747-A3F5-B82E7077796E}" destId="{66C6BF02-C5D1-3A4E-8E9D-FC3A43BD2582}" srcOrd="0" destOrd="0" presId="urn:microsoft.com/office/officeart/2005/8/layout/hProcess7"/>
    <dgm:cxn modelId="{177988E8-AA9B-8943-BCC5-657F9202534D}" type="presParOf" srcId="{D9C8CB03-DB45-3747-A3F5-B82E7077796E}" destId="{023C879B-866C-5E4B-A5B8-DE4D71A868B0}" srcOrd="1" destOrd="0" presId="urn:microsoft.com/office/officeart/2005/8/layout/hProcess7"/>
    <dgm:cxn modelId="{6B52C469-2A4A-2F41-BA10-D63DEDAEA3C0}" type="presParOf" srcId="{D9C8CB03-DB45-3747-A3F5-B82E7077796E}" destId="{199F0967-6637-EC4D-83B2-E2684E1C1C16}" srcOrd="2" destOrd="0" presId="urn:microsoft.com/office/officeart/2005/8/layout/hProcess7"/>
    <dgm:cxn modelId="{EC23F08E-F877-064C-9715-4C1D8B0338A1}" type="presParOf" srcId="{9FBBD77A-F02E-7B40-BAFC-5558B73AB480}" destId="{7D0B061D-DC10-F543-A489-D4DCA0EC53A7}" srcOrd="13" destOrd="0" presId="urn:microsoft.com/office/officeart/2005/8/layout/hProcess7"/>
    <dgm:cxn modelId="{39490873-B368-674A-A37A-04827DB71C44}" type="presParOf" srcId="{9FBBD77A-F02E-7B40-BAFC-5558B73AB480}" destId="{33BA1976-9754-5248-AFF0-7852AC589338}" srcOrd="14" destOrd="0" presId="urn:microsoft.com/office/officeart/2005/8/layout/hProcess7"/>
    <dgm:cxn modelId="{3C7FC7BA-2BB9-8246-97AF-A3AC69E48A1A}" type="presParOf" srcId="{33BA1976-9754-5248-AFF0-7852AC589338}" destId="{8D70157E-D7B5-1F40-A304-993A61FD6238}" srcOrd="0" destOrd="0" presId="urn:microsoft.com/office/officeart/2005/8/layout/hProcess7"/>
    <dgm:cxn modelId="{D5BBC0AC-B909-F14E-86DE-F4D70B178EEE}" type="presParOf" srcId="{33BA1976-9754-5248-AFF0-7852AC589338}" destId="{095FE493-705C-284A-9531-C4E6C44A0E7F}" srcOrd="1" destOrd="0" presId="urn:microsoft.com/office/officeart/2005/8/layout/hProcess7"/>
    <dgm:cxn modelId="{AB01C39F-1E30-8748-8DA0-1FF9863A98A8}" type="presParOf" srcId="{33BA1976-9754-5248-AFF0-7852AC589338}" destId="{290D5ABF-7837-EB4E-AA42-51588C3FBF83}" srcOrd="2" destOrd="0" presId="urn:microsoft.com/office/officeart/2005/8/layout/hProcess7"/>
    <dgm:cxn modelId="{B5E85FB0-377E-9C45-859D-644A0B7F4A9F}" type="presParOf" srcId="{9FBBD77A-F02E-7B40-BAFC-5558B73AB480}" destId="{CA116D58-1CBE-5941-AC1C-5D6B44FF4577}" srcOrd="15" destOrd="0" presId="urn:microsoft.com/office/officeart/2005/8/layout/hProcess7"/>
    <dgm:cxn modelId="{48266AC4-0FE6-5740-AED0-EB1F7B90AA10}" type="presParOf" srcId="{9FBBD77A-F02E-7B40-BAFC-5558B73AB480}" destId="{159D3C70-45D2-6E4B-9E5B-CB2FE68FFCB9}" srcOrd="16" destOrd="0" presId="urn:microsoft.com/office/officeart/2005/8/layout/hProcess7"/>
    <dgm:cxn modelId="{091AE199-CC32-E64B-94C9-AEC9E84227B8}" type="presParOf" srcId="{159D3C70-45D2-6E4B-9E5B-CB2FE68FFCB9}" destId="{E5EEB135-DD43-9844-B0F1-9769F465C176}" srcOrd="0" destOrd="0" presId="urn:microsoft.com/office/officeart/2005/8/layout/hProcess7"/>
    <dgm:cxn modelId="{3D25C047-B5D8-3340-A058-29F09B366FDF}" type="presParOf" srcId="{159D3C70-45D2-6E4B-9E5B-CB2FE68FFCB9}" destId="{50D21E93-399B-4A45-9B90-A1DEAFD76F7B}" srcOrd="1" destOrd="0" presId="urn:microsoft.com/office/officeart/2005/8/layout/hProcess7"/>
    <dgm:cxn modelId="{CBF7EA7F-A20C-CA4F-BBB9-E5D71EE65724}" type="presParOf" srcId="{159D3C70-45D2-6E4B-9E5B-CB2FE68FFCB9}" destId="{AAA3A7D8-7999-794F-BFC9-9888AC71C47A}" srcOrd="2" destOrd="0" presId="urn:microsoft.com/office/officeart/2005/8/layout/hProcess7"/>
    <dgm:cxn modelId="{1F38FAB7-CA90-DB43-8173-8D750E0572AF}" type="presParOf" srcId="{9FBBD77A-F02E-7B40-BAFC-5558B73AB480}" destId="{4FED2BC6-CD48-BF42-85BD-7D3C2F7618A7}" srcOrd="17" destOrd="0" presId="urn:microsoft.com/office/officeart/2005/8/layout/hProcess7"/>
    <dgm:cxn modelId="{ACFF2090-7822-BA4C-B3BD-61B4EF1E3DAB}" type="presParOf" srcId="{9FBBD77A-F02E-7B40-BAFC-5558B73AB480}" destId="{95F72CB4-6695-BD45-9129-EA36BC0CD2CB}" srcOrd="18" destOrd="0" presId="urn:microsoft.com/office/officeart/2005/8/layout/hProcess7"/>
    <dgm:cxn modelId="{BCA2D443-ECFD-DB4E-8AD5-BDA276C9A6E9}" type="presParOf" srcId="{95F72CB4-6695-BD45-9129-EA36BC0CD2CB}" destId="{2362997A-354E-CB48-BE2B-EF3040E83C00}" srcOrd="0" destOrd="0" presId="urn:microsoft.com/office/officeart/2005/8/layout/hProcess7"/>
    <dgm:cxn modelId="{45ABC4E8-B473-ED48-8889-0847FBB44CC1}" type="presParOf" srcId="{95F72CB4-6695-BD45-9129-EA36BC0CD2CB}" destId="{6F8FD6A7-C480-6045-82D3-50324EB52C45}" srcOrd="1" destOrd="0" presId="urn:microsoft.com/office/officeart/2005/8/layout/hProcess7"/>
    <dgm:cxn modelId="{A4E028B4-B125-7D4A-AD53-5464B415B6FF}" type="presParOf" srcId="{95F72CB4-6695-BD45-9129-EA36BC0CD2CB}" destId="{70CE7C0E-9C22-E142-8E5D-7CF0E46BC4A7}" srcOrd="2" destOrd="0" presId="urn:microsoft.com/office/officeart/2005/8/layout/hProcess7"/>
    <dgm:cxn modelId="{A893874A-00D9-B848-88A6-0A9D65C7ABE7}" type="presParOf" srcId="{9FBBD77A-F02E-7B40-BAFC-5558B73AB480}" destId="{412211DA-9D98-8246-BA66-934BD6C9C2DA}" srcOrd="19" destOrd="0" presId="urn:microsoft.com/office/officeart/2005/8/layout/hProcess7"/>
    <dgm:cxn modelId="{CA040AD7-C5EE-7B4B-BBC1-F26A99AE5AA9}" type="presParOf" srcId="{9FBBD77A-F02E-7B40-BAFC-5558B73AB480}" destId="{5A1DD392-E136-2948-BED6-AA76716050CB}" srcOrd="20" destOrd="0" presId="urn:microsoft.com/office/officeart/2005/8/layout/hProcess7"/>
    <dgm:cxn modelId="{6DBA5701-39B4-9343-A349-117D1845ADBA}" type="presParOf" srcId="{5A1DD392-E136-2948-BED6-AA76716050CB}" destId="{2283B0AE-41D2-2F4A-9423-395523DA64F8}" srcOrd="0" destOrd="0" presId="urn:microsoft.com/office/officeart/2005/8/layout/hProcess7"/>
    <dgm:cxn modelId="{DD753C92-643F-9043-A298-94EF894453A9}" type="presParOf" srcId="{5A1DD392-E136-2948-BED6-AA76716050CB}" destId="{23068370-8F31-BA4B-920E-CAAE45A2393A}" srcOrd="1" destOrd="0" presId="urn:microsoft.com/office/officeart/2005/8/layout/hProcess7"/>
    <dgm:cxn modelId="{D585FA1E-627C-8349-A420-5814B472E163}" type="presParOf" srcId="{5A1DD392-E136-2948-BED6-AA76716050CB}" destId="{ADBAE13E-5996-E044-89A6-DD52BFB98244}"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8A7E1-A731-0143-B1BF-BF44EEE59D11}">
      <dsp:nvSpPr>
        <dsp:cNvPr id="0" name=""/>
        <dsp:cNvSpPr/>
      </dsp:nvSpPr>
      <dsp:spPr>
        <a:xfrm>
          <a:off x="1016060" y="-23760"/>
          <a:ext cx="4087351" cy="4087351"/>
        </a:xfrm>
        <a:prstGeom prst="circularArrow">
          <a:avLst>
            <a:gd name="adj1" fmla="val 5274"/>
            <a:gd name="adj2" fmla="val 312630"/>
            <a:gd name="adj3" fmla="val 13626270"/>
            <a:gd name="adj4" fmla="val 17488897"/>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0F782BE-B1D2-C849-9468-D278CA85C381}">
      <dsp:nvSpPr>
        <dsp:cNvPr id="0" name=""/>
        <dsp:cNvSpPr/>
      </dsp:nvSpPr>
      <dsp:spPr>
        <a:xfrm>
          <a:off x="2028088" y="-74319"/>
          <a:ext cx="2063293" cy="1031646"/>
        </a:xfrm>
        <a:prstGeom prst="roundRect">
          <a:avLst/>
        </a:prstGeom>
        <a:no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latin typeface="Helvetica" charset="0"/>
            <a:ea typeface="Helvetica" charset="0"/>
            <a:cs typeface="Helvetica" charset="0"/>
          </a:endParaRPr>
        </a:p>
      </dsp:txBody>
      <dsp:txXfrm>
        <a:off x="2078449" y="-23958"/>
        <a:ext cx="1962571" cy="930924"/>
      </dsp:txXfrm>
    </dsp:sp>
    <dsp:sp modelId="{D837CB21-8965-A946-9072-122AB5BC66AB}">
      <dsp:nvSpPr>
        <dsp:cNvPr id="0" name=""/>
        <dsp:cNvSpPr/>
      </dsp:nvSpPr>
      <dsp:spPr>
        <a:xfrm>
          <a:off x="4002776" y="1318322"/>
          <a:ext cx="1572770" cy="78938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Helvetica" charset="0"/>
              <a:ea typeface="Helvetica" charset="0"/>
              <a:cs typeface="Helvetica" charset="0"/>
            </a:rPr>
            <a:t>Clearly identified</a:t>
          </a:r>
          <a:r>
            <a:rPr lang="en-US" sz="1300" kern="1200" baseline="0" dirty="0" smtClean="0">
              <a:latin typeface="Helvetica" charset="0"/>
              <a:ea typeface="Helvetica" charset="0"/>
              <a:cs typeface="Helvetica" charset="0"/>
            </a:rPr>
            <a:t> learning or service outcomes</a:t>
          </a:r>
          <a:endParaRPr lang="en-US" sz="1300" kern="1200" dirty="0"/>
        </a:p>
      </dsp:txBody>
      <dsp:txXfrm>
        <a:off x="4041311" y="1356857"/>
        <a:ext cx="1495700" cy="712316"/>
      </dsp:txXfrm>
    </dsp:sp>
    <dsp:sp modelId="{EA2CB751-7548-F746-9DF8-BADDA77CC073}">
      <dsp:nvSpPr>
        <dsp:cNvPr id="0" name=""/>
        <dsp:cNvSpPr/>
      </dsp:nvSpPr>
      <dsp:spPr>
        <a:xfrm>
          <a:off x="3709366" y="2434248"/>
          <a:ext cx="1572770" cy="79089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Helvetica" charset="0"/>
              <a:ea typeface="Helvetica" charset="0"/>
              <a:cs typeface="Helvetica" charset="0"/>
            </a:rPr>
            <a:t>Determine assessment method</a:t>
          </a:r>
          <a:endParaRPr lang="en-US" sz="1300" kern="1200" dirty="0"/>
        </a:p>
      </dsp:txBody>
      <dsp:txXfrm>
        <a:off x="3747974" y="2472856"/>
        <a:ext cx="1495554" cy="713678"/>
      </dsp:txXfrm>
    </dsp:sp>
    <dsp:sp modelId="{8A58DA0D-411E-414F-A5E9-219936BE4E17}">
      <dsp:nvSpPr>
        <dsp:cNvPr id="0" name=""/>
        <dsp:cNvSpPr/>
      </dsp:nvSpPr>
      <dsp:spPr>
        <a:xfrm>
          <a:off x="2273350" y="3362944"/>
          <a:ext cx="1572770" cy="78973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Helvetica" charset="0"/>
              <a:ea typeface="Helvetica" charset="0"/>
              <a:cs typeface="Helvetica" charset="0"/>
            </a:rPr>
            <a:t>Identify, develop and administer measure(s)</a:t>
          </a:r>
          <a:endParaRPr lang="en-US" sz="1300" kern="1200" dirty="0"/>
        </a:p>
      </dsp:txBody>
      <dsp:txXfrm>
        <a:off x="2311902" y="3401496"/>
        <a:ext cx="1495666" cy="712632"/>
      </dsp:txXfrm>
    </dsp:sp>
    <dsp:sp modelId="{2CB744F0-7ABC-5944-BB1F-4AA5479F3ACF}">
      <dsp:nvSpPr>
        <dsp:cNvPr id="0" name=""/>
        <dsp:cNvSpPr/>
      </dsp:nvSpPr>
      <dsp:spPr>
        <a:xfrm>
          <a:off x="837333" y="2429412"/>
          <a:ext cx="1572770" cy="78638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Helvetica" charset="0"/>
              <a:ea typeface="Helvetica" charset="0"/>
              <a:cs typeface="Helvetica" charset="0"/>
            </a:rPr>
            <a:t>Review assessment</a:t>
          </a:r>
          <a:r>
            <a:rPr lang="en-US" sz="1300" kern="1200" baseline="0" dirty="0" smtClean="0">
              <a:latin typeface="Helvetica" charset="0"/>
              <a:ea typeface="Helvetica" charset="0"/>
              <a:cs typeface="Helvetica" charset="0"/>
            </a:rPr>
            <a:t> results</a:t>
          </a:r>
          <a:endParaRPr lang="en-US" sz="1300" kern="1200" dirty="0"/>
        </a:p>
      </dsp:txBody>
      <dsp:txXfrm>
        <a:off x="875721" y="2467800"/>
        <a:ext cx="1495994" cy="709609"/>
      </dsp:txXfrm>
    </dsp:sp>
    <dsp:sp modelId="{A6050663-5D38-9545-B9C4-4F6062ADA415}">
      <dsp:nvSpPr>
        <dsp:cNvPr id="0" name=""/>
        <dsp:cNvSpPr/>
      </dsp:nvSpPr>
      <dsp:spPr>
        <a:xfrm>
          <a:off x="538893" y="1321201"/>
          <a:ext cx="1576624" cy="78831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Helvetica" charset="0"/>
              <a:ea typeface="Helvetica" charset="0"/>
              <a:cs typeface="Helvetica" charset="0"/>
            </a:rPr>
            <a:t>Share results and use for decisions and practices</a:t>
          </a:r>
          <a:endParaRPr lang="en-US" sz="1300" kern="1200" dirty="0"/>
        </a:p>
      </dsp:txBody>
      <dsp:txXfrm>
        <a:off x="577375" y="1359683"/>
        <a:ext cx="1499660" cy="7113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4AFC2-1ADD-E44E-ACA9-2516E121F1F4}">
      <dsp:nvSpPr>
        <dsp:cNvPr id="0" name=""/>
        <dsp:cNvSpPr/>
      </dsp:nvSpPr>
      <dsp:spPr>
        <a:xfrm>
          <a:off x="7529" y="875472"/>
          <a:ext cx="2250476" cy="141358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Helvetica" charset="0"/>
              <a:ea typeface="Helvetica" charset="0"/>
              <a:cs typeface="Helvetica" charset="0"/>
            </a:rPr>
            <a:t>UNL Institutional Goals</a:t>
          </a:r>
        </a:p>
        <a:p>
          <a:pPr lvl="0" algn="l" defTabSz="622300">
            <a:lnSpc>
              <a:spcPct val="90000"/>
            </a:lnSpc>
            <a:spcBef>
              <a:spcPct val="0"/>
            </a:spcBef>
            <a:spcAft>
              <a:spcPct val="35000"/>
            </a:spcAft>
          </a:pPr>
          <a:r>
            <a:rPr lang="en-US" sz="1400" kern="1200" baseline="0" dirty="0" smtClean="0">
              <a:latin typeface="Helvetica" charset="0"/>
              <a:ea typeface="Helvetica" charset="0"/>
              <a:cs typeface="Helvetica" charset="0"/>
            </a:rPr>
            <a:t>     </a:t>
          </a:r>
          <a:r>
            <a:rPr lang="en-US" sz="1400" kern="1200" dirty="0" smtClean="0">
              <a:latin typeface="Helvetica" charset="0"/>
              <a:ea typeface="Helvetica" charset="0"/>
              <a:cs typeface="Helvetica" charset="0"/>
            </a:rPr>
            <a:t>-</a:t>
          </a:r>
          <a:r>
            <a:rPr lang="en-US" sz="1400" kern="1200" baseline="0" dirty="0" smtClean="0">
              <a:latin typeface="Helvetica" charset="0"/>
              <a:ea typeface="Helvetica" charset="0"/>
              <a:cs typeface="Helvetica" charset="0"/>
            </a:rPr>
            <a:t> Enrollment</a:t>
          </a:r>
        </a:p>
        <a:p>
          <a:pPr lvl="0" algn="l" defTabSz="622300">
            <a:lnSpc>
              <a:spcPct val="90000"/>
            </a:lnSpc>
            <a:spcBef>
              <a:spcPct val="0"/>
            </a:spcBef>
            <a:spcAft>
              <a:spcPct val="35000"/>
            </a:spcAft>
          </a:pPr>
          <a:r>
            <a:rPr lang="en-US" sz="1400" kern="1200" baseline="0" dirty="0" smtClean="0">
              <a:latin typeface="Helvetica" charset="0"/>
              <a:ea typeface="Helvetica" charset="0"/>
              <a:cs typeface="Helvetica" charset="0"/>
            </a:rPr>
            <a:t>     - Graduation</a:t>
          </a:r>
        </a:p>
        <a:p>
          <a:pPr lvl="0" algn="l" defTabSz="622300">
            <a:lnSpc>
              <a:spcPct val="90000"/>
            </a:lnSpc>
            <a:spcBef>
              <a:spcPct val="0"/>
            </a:spcBef>
            <a:spcAft>
              <a:spcPct val="35000"/>
            </a:spcAft>
          </a:pPr>
          <a:r>
            <a:rPr lang="en-US" sz="1400" kern="1200" baseline="0" dirty="0" smtClean="0">
              <a:latin typeface="Helvetica" charset="0"/>
              <a:ea typeface="Helvetica" charset="0"/>
              <a:cs typeface="Helvetica" charset="0"/>
            </a:rPr>
            <a:t>     - Research</a:t>
          </a:r>
          <a:endParaRPr lang="en-US" sz="1400" kern="1200" dirty="0"/>
        </a:p>
      </dsp:txBody>
      <dsp:txXfrm>
        <a:off x="48931" y="916874"/>
        <a:ext cx="2167672" cy="1330776"/>
      </dsp:txXfrm>
    </dsp:sp>
    <dsp:sp modelId="{0A40348E-C4DD-A549-8347-40712FA11096}">
      <dsp:nvSpPr>
        <dsp:cNvPr id="0" name=""/>
        <dsp:cNvSpPr/>
      </dsp:nvSpPr>
      <dsp:spPr>
        <a:xfrm>
          <a:off x="2483053" y="1303203"/>
          <a:ext cx="477101" cy="558118"/>
        </a:xfrm>
        <a:prstGeom prst="rightArrow">
          <a:avLst>
            <a:gd name="adj1" fmla="val 60000"/>
            <a:gd name="adj2" fmla="val 50000"/>
          </a:avLst>
        </a:prstGeom>
        <a:solidFill>
          <a:schemeClr val="accent1">
            <a:tint val="40000"/>
            <a:hueOff val="0"/>
            <a:satOff val="0"/>
            <a:lum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2483053" y="1414827"/>
        <a:ext cx="333971" cy="334870"/>
      </dsp:txXfrm>
    </dsp:sp>
    <dsp:sp modelId="{578C08E3-6F23-A048-A831-248EC40602A3}">
      <dsp:nvSpPr>
        <dsp:cNvPr id="0" name=""/>
        <dsp:cNvSpPr/>
      </dsp:nvSpPr>
      <dsp:spPr>
        <a:xfrm>
          <a:off x="3158196" y="875472"/>
          <a:ext cx="2250476" cy="141358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Helvetica" charset="0"/>
              <a:ea typeface="Helvetica" charset="0"/>
              <a:cs typeface="Helvetica" charset="0"/>
            </a:rPr>
            <a:t>Division</a:t>
          </a:r>
          <a:r>
            <a:rPr lang="en-US" sz="1400" b="1" kern="1200" baseline="0" dirty="0" smtClean="0">
              <a:latin typeface="Helvetica" charset="0"/>
              <a:ea typeface="Helvetica" charset="0"/>
              <a:cs typeface="Helvetica" charset="0"/>
            </a:rPr>
            <a:t> of Student Affairs Strategic Plan</a:t>
          </a:r>
        </a:p>
        <a:p>
          <a:pPr lvl="0" algn="l" defTabSz="622300">
            <a:lnSpc>
              <a:spcPct val="90000"/>
            </a:lnSpc>
            <a:spcBef>
              <a:spcPct val="0"/>
            </a:spcBef>
            <a:spcAft>
              <a:spcPct val="35000"/>
            </a:spcAft>
          </a:pPr>
          <a:r>
            <a:rPr lang="en-US" sz="1400" kern="1200" baseline="0" dirty="0" smtClean="0">
              <a:latin typeface="Helvetica" charset="0"/>
              <a:ea typeface="Helvetica" charset="0"/>
              <a:cs typeface="Helvetica" charset="0"/>
            </a:rPr>
            <a:t>     - Mission</a:t>
          </a:r>
        </a:p>
        <a:p>
          <a:pPr lvl="0" algn="l" defTabSz="622300">
            <a:lnSpc>
              <a:spcPct val="90000"/>
            </a:lnSpc>
            <a:spcBef>
              <a:spcPct val="0"/>
            </a:spcBef>
            <a:spcAft>
              <a:spcPct val="35000"/>
            </a:spcAft>
          </a:pPr>
          <a:r>
            <a:rPr lang="en-US" sz="1400" kern="1200" baseline="0" dirty="0" smtClean="0">
              <a:latin typeface="Helvetica" charset="0"/>
              <a:ea typeface="Helvetica" charset="0"/>
              <a:cs typeface="Helvetica" charset="0"/>
            </a:rPr>
            <a:t>     - Vision</a:t>
          </a:r>
        </a:p>
        <a:p>
          <a:pPr lvl="0" algn="l" defTabSz="622300">
            <a:lnSpc>
              <a:spcPct val="90000"/>
            </a:lnSpc>
            <a:spcBef>
              <a:spcPct val="0"/>
            </a:spcBef>
            <a:spcAft>
              <a:spcPct val="35000"/>
            </a:spcAft>
          </a:pPr>
          <a:r>
            <a:rPr lang="en-US" sz="1400" kern="1200" baseline="0" dirty="0" smtClean="0">
              <a:latin typeface="Helvetica" charset="0"/>
              <a:ea typeface="Helvetica" charset="0"/>
              <a:cs typeface="Helvetica" charset="0"/>
            </a:rPr>
            <a:t>     - Strategic Priorities</a:t>
          </a:r>
          <a:endParaRPr lang="en-US" sz="1400" kern="1200" dirty="0"/>
        </a:p>
      </dsp:txBody>
      <dsp:txXfrm>
        <a:off x="3199598" y="916874"/>
        <a:ext cx="2167672" cy="1330776"/>
      </dsp:txXfrm>
    </dsp:sp>
    <dsp:sp modelId="{EEB6472C-E19E-5A47-995B-8170816657D7}">
      <dsp:nvSpPr>
        <dsp:cNvPr id="0" name=""/>
        <dsp:cNvSpPr/>
      </dsp:nvSpPr>
      <dsp:spPr>
        <a:xfrm>
          <a:off x="5633720" y="1303203"/>
          <a:ext cx="477101" cy="558118"/>
        </a:xfrm>
        <a:prstGeom prst="rightArrow">
          <a:avLst>
            <a:gd name="adj1" fmla="val 60000"/>
            <a:gd name="adj2" fmla="val 50000"/>
          </a:avLst>
        </a:prstGeom>
        <a:solidFill>
          <a:schemeClr val="accent1">
            <a:tint val="40000"/>
            <a:hueOff val="0"/>
            <a:satOff val="0"/>
            <a:lum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5633720" y="1414827"/>
        <a:ext cx="333971" cy="334870"/>
      </dsp:txXfrm>
    </dsp:sp>
    <dsp:sp modelId="{11D333F7-2207-B144-8CE4-ABB45FCCC87B}">
      <dsp:nvSpPr>
        <dsp:cNvPr id="0" name=""/>
        <dsp:cNvSpPr/>
      </dsp:nvSpPr>
      <dsp:spPr>
        <a:xfrm>
          <a:off x="6308863" y="875472"/>
          <a:ext cx="2250476" cy="141358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Helvetica" charset="0"/>
              <a:ea typeface="Helvetica" charset="0"/>
              <a:cs typeface="Helvetica" charset="0"/>
            </a:rPr>
            <a:t>Learning Experiences and Services</a:t>
          </a:r>
          <a:endParaRPr lang="en-US" sz="1400" b="1" kern="1200" dirty="0"/>
        </a:p>
      </dsp:txBody>
      <dsp:txXfrm>
        <a:off x="6350265" y="916874"/>
        <a:ext cx="2167672" cy="13307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1CA22-1073-284D-AD79-E16D9BAAC0F6}">
      <dsp:nvSpPr>
        <dsp:cNvPr id="0" name=""/>
        <dsp:cNvSpPr/>
      </dsp:nvSpPr>
      <dsp:spPr>
        <a:xfrm>
          <a:off x="2527" y="1067805"/>
          <a:ext cx="1696769" cy="1554478"/>
        </a:xfrm>
        <a:prstGeom prst="roundRect">
          <a:avLst>
            <a:gd name="adj" fmla="val 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48006" rIns="457200" bIns="0" numCol="1" spcCol="1270" anchor="t" anchorCtr="0">
          <a:noAutofit/>
        </a:bodyPr>
        <a:lstStyle/>
        <a:p>
          <a:pPr lvl="0" algn="r" defTabSz="622300">
            <a:lnSpc>
              <a:spcPct val="90000"/>
            </a:lnSpc>
            <a:spcBef>
              <a:spcPct val="0"/>
            </a:spcBef>
            <a:spcAft>
              <a:spcPct val="35000"/>
            </a:spcAft>
          </a:pPr>
          <a:r>
            <a:rPr lang="en-US" sz="1400" b="1" i="0" kern="1200" dirty="0" smtClean="0">
              <a:latin typeface="Helvetica" charset="0"/>
              <a:ea typeface="Helvetica" charset="0"/>
              <a:cs typeface="Helvetica" charset="0"/>
            </a:rPr>
            <a:t>Vision</a:t>
          </a:r>
          <a:endParaRPr lang="en-US" sz="1200" b="1" i="0" kern="1200" dirty="0">
            <a:latin typeface="Helvetica" charset="0"/>
            <a:ea typeface="Helvetica" charset="0"/>
            <a:cs typeface="Helvetica" charset="0"/>
          </a:endParaRPr>
        </a:p>
      </dsp:txBody>
      <dsp:txXfrm rot="16200000">
        <a:off x="-465132" y="1535464"/>
        <a:ext cx="1274672" cy="339353"/>
      </dsp:txXfrm>
    </dsp:sp>
    <dsp:sp modelId="{F490C45D-12D5-254D-BB10-C9536F8309BB}">
      <dsp:nvSpPr>
        <dsp:cNvPr id="0" name=""/>
        <dsp:cNvSpPr/>
      </dsp:nvSpPr>
      <dsp:spPr>
        <a:xfrm>
          <a:off x="341881" y="1067805"/>
          <a:ext cx="1264093" cy="1554478"/>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82880" rIns="0" bIns="0" numCol="1" spcCol="1270" anchor="t" anchorCtr="0">
          <a:noAutofit/>
        </a:bodyPr>
        <a:lstStyle/>
        <a:p>
          <a:pPr lvl="0" algn="l" defTabSz="533400">
            <a:lnSpc>
              <a:spcPct val="90000"/>
            </a:lnSpc>
            <a:spcBef>
              <a:spcPct val="0"/>
            </a:spcBef>
            <a:spcAft>
              <a:spcPct val="35000"/>
            </a:spcAft>
          </a:pPr>
          <a:r>
            <a:rPr lang="en-US" sz="1200" b="0" i="0" kern="1200" dirty="0" smtClean="0">
              <a:latin typeface="Helvetica" charset="0"/>
              <a:ea typeface="Helvetica" charset="0"/>
              <a:cs typeface="Helvetica" charset="0"/>
            </a:rPr>
            <a:t>We create an environment where students feel they matter.</a:t>
          </a:r>
          <a:endParaRPr lang="en-US" sz="1200" b="0" i="0" kern="1200" dirty="0">
            <a:latin typeface="Helvetica" charset="0"/>
            <a:ea typeface="Helvetica" charset="0"/>
            <a:cs typeface="Helvetica" charset="0"/>
          </a:endParaRPr>
        </a:p>
      </dsp:txBody>
      <dsp:txXfrm>
        <a:off x="341881" y="1067805"/>
        <a:ext cx="1264093" cy="1554478"/>
      </dsp:txXfrm>
    </dsp:sp>
    <dsp:sp modelId="{EB3223A6-FAA5-9A44-B882-3B3A6ADBBCAD}">
      <dsp:nvSpPr>
        <dsp:cNvPr id="0" name=""/>
        <dsp:cNvSpPr/>
      </dsp:nvSpPr>
      <dsp:spPr>
        <a:xfrm>
          <a:off x="1758683" y="1067805"/>
          <a:ext cx="1696769" cy="1554478"/>
        </a:xfrm>
        <a:prstGeom prst="roundRect">
          <a:avLst>
            <a:gd name="adj" fmla="val 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48006" rIns="457200" bIns="0" numCol="1" spcCol="1270" anchor="t" anchorCtr="0">
          <a:noAutofit/>
        </a:bodyPr>
        <a:lstStyle/>
        <a:p>
          <a:pPr lvl="0" algn="r" defTabSz="622300">
            <a:lnSpc>
              <a:spcPct val="90000"/>
            </a:lnSpc>
            <a:spcBef>
              <a:spcPct val="0"/>
            </a:spcBef>
            <a:spcAft>
              <a:spcPct val="35000"/>
            </a:spcAft>
          </a:pPr>
          <a:r>
            <a:rPr lang="en-US" sz="1400" b="1" i="0" kern="1200" dirty="0" smtClean="0">
              <a:latin typeface="Helvetica" charset="0"/>
              <a:ea typeface="Helvetica" charset="0"/>
              <a:cs typeface="Helvetica" charset="0"/>
            </a:rPr>
            <a:t>Mission</a:t>
          </a:r>
          <a:endParaRPr lang="en-US" sz="1200" b="1" i="0" kern="1200" dirty="0">
            <a:latin typeface="Helvetica" charset="0"/>
            <a:ea typeface="Helvetica" charset="0"/>
            <a:cs typeface="Helvetica" charset="0"/>
          </a:endParaRPr>
        </a:p>
      </dsp:txBody>
      <dsp:txXfrm rot="16200000">
        <a:off x="1291024" y="1535464"/>
        <a:ext cx="1274672" cy="339353"/>
      </dsp:txXfrm>
    </dsp:sp>
    <dsp:sp modelId="{468C0896-784E-1540-9719-D584615DD274}">
      <dsp:nvSpPr>
        <dsp:cNvPr id="0" name=""/>
        <dsp:cNvSpPr/>
      </dsp:nvSpPr>
      <dsp:spPr>
        <a:xfrm rot="5400000">
          <a:off x="1608113" y="1281607"/>
          <a:ext cx="299254" cy="254515"/>
        </a:xfrm>
        <a:prstGeom prst="flowChartExtra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D786C20-73B5-6B46-B14D-B381BA54342F}">
      <dsp:nvSpPr>
        <dsp:cNvPr id="0" name=""/>
        <dsp:cNvSpPr/>
      </dsp:nvSpPr>
      <dsp:spPr>
        <a:xfrm>
          <a:off x="2098037" y="1067805"/>
          <a:ext cx="1264093" cy="1554478"/>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82880" rIns="0" bIns="0" numCol="1" spcCol="1270" anchor="t" anchorCtr="0">
          <a:noAutofit/>
        </a:bodyPr>
        <a:lstStyle/>
        <a:p>
          <a:pPr lvl="0" algn="l" defTabSz="533400">
            <a:lnSpc>
              <a:spcPct val="90000"/>
            </a:lnSpc>
            <a:spcBef>
              <a:spcPct val="0"/>
            </a:spcBef>
            <a:spcAft>
              <a:spcPct val="35000"/>
            </a:spcAft>
          </a:pPr>
          <a:r>
            <a:rPr lang="en-US" sz="1200" b="0" i="0" kern="1200" dirty="0" smtClean="0">
              <a:latin typeface="Helvetica" charset="0"/>
              <a:ea typeface="Helvetica" charset="0"/>
              <a:cs typeface="Helvetica" charset="0"/>
            </a:rPr>
            <a:t>We foster social and learning environment that enhance students' lives, preparing them for lifelong success.</a:t>
          </a:r>
          <a:endParaRPr lang="en-US" sz="1200" b="0" i="0" kern="1200" dirty="0">
            <a:latin typeface="Helvetica" charset="0"/>
            <a:ea typeface="Helvetica" charset="0"/>
            <a:cs typeface="Helvetica" charset="0"/>
          </a:endParaRPr>
        </a:p>
      </dsp:txBody>
      <dsp:txXfrm>
        <a:off x="2098037" y="1067805"/>
        <a:ext cx="1264093" cy="1554478"/>
      </dsp:txXfrm>
    </dsp:sp>
    <dsp:sp modelId="{48D85415-ECE9-464B-9EB7-B85BD3CA653C}">
      <dsp:nvSpPr>
        <dsp:cNvPr id="0" name=""/>
        <dsp:cNvSpPr/>
      </dsp:nvSpPr>
      <dsp:spPr>
        <a:xfrm>
          <a:off x="3514840" y="1067805"/>
          <a:ext cx="1696769" cy="2560323"/>
        </a:xfrm>
        <a:prstGeom prst="roundRect">
          <a:avLst>
            <a:gd name="adj" fmla="val 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48006" rIns="457200" bIns="0" numCol="1" spcCol="1270" anchor="t" anchorCtr="0">
          <a:noAutofit/>
        </a:bodyPr>
        <a:lstStyle/>
        <a:p>
          <a:pPr lvl="0" algn="r" defTabSz="622300">
            <a:lnSpc>
              <a:spcPct val="90000"/>
            </a:lnSpc>
            <a:spcBef>
              <a:spcPct val="0"/>
            </a:spcBef>
            <a:spcAft>
              <a:spcPct val="35000"/>
            </a:spcAft>
          </a:pPr>
          <a:r>
            <a:rPr lang="en-US" sz="1400" b="1" i="0" kern="1200" dirty="0" smtClean="0">
              <a:latin typeface="Helvetica" charset="0"/>
              <a:ea typeface="Helvetica" charset="0"/>
              <a:cs typeface="Helvetica" charset="0"/>
            </a:rPr>
            <a:t>Strategic Initiative</a:t>
          </a:r>
          <a:endParaRPr lang="en-US" sz="1400" b="1" i="0" kern="1200" dirty="0">
            <a:latin typeface="Helvetica" charset="0"/>
            <a:ea typeface="Helvetica" charset="0"/>
            <a:cs typeface="Helvetica" charset="0"/>
          </a:endParaRPr>
        </a:p>
      </dsp:txBody>
      <dsp:txXfrm rot="16200000">
        <a:off x="2634784" y="1947861"/>
        <a:ext cx="2099465" cy="339353"/>
      </dsp:txXfrm>
    </dsp:sp>
    <dsp:sp modelId="{F43CB110-8A28-8D4F-B13A-72AEF2606174}">
      <dsp:nvSpPr>
        <dsp:cNvPr id="0" name=""/>
        <dsp:cNvSpPr/>
      </dsp:nvSpPr>
      <dsp:spPr>
        <a:xfrm rot="5400000">
          <a:off x="3364270" y="1281607"/>
          <a:ext cx="299254" cy="254515"/>
        </a:xfrm>
        <a:prstGeom prst="flowChartExtra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9C49538-F925-CA43-AAD6-FDC660A30684}">
      <dsp:nvSpPr>
        <dsp:cNvPr id="0" name=""/>
        <dsp:cNvSpPr/>
      </dsp:nvSpPr>
      <dsp:spPr>
        <a:xfrm>
          <a:off x="3854194" y="1067805"/>
          <a:ext cx="1264093" cy="2560323"/>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82880" rIns="0" bIns="0" numCol="1" spcCol="1270" anchor="t" anchorCtr="0">
          <a:noAutofit/>
        </a:bodyPr>
        <a:lstStyle/>
        <a:p>
          <a:pPr lvl="0" algn="l" defTabSz="533400">
            <a:lnSpc>
              <a:spcPct val="90000"/>
            </a:lnSpc>
            <a:spcBef>
              <a:spcPct val="0"/>
            </a:spcBef>
            <a:spcAft>
              <a:spcPct val="35000"/>
            </a:spcAft>
          </a:pPr>
          <a:r>
            <a:rPr lang="en-US" sz="1200" b="0" i="0" kern="1200" dirty="0" smtClean="0">
              <a:latin typeface="Helvetica" charset="0"/>
              <a:ea typeface="Helvetica" charset="0"/>
              <a:cs typeface="Helvetica" charset="0"/>
            </a:rPr>
            <a:t>Foster a campus culture that promotes student leadership, wellness and personal and social responsibility.</a:t>
          </a:r>
          <a:endParaRPr lang="en-US" sz="1200" b="0" i="0" kern="1200" dirty="0">
            <a:latin typeface="Helvetica" charset="0"/>
            <a:ea typeface="Helvetica" charset="0"/>
            <a:cs typeface="Helvetica" charset="0"/>
          </a:endParaRPr>
        </a:p>
      </dsp:txBody>
      <dsp:txXfrm>
        <a:off x="3854194" y="1067805"/>
        <a:ext cx="1264093" cy="2560323"/>
      </dsp:txXfrm>
    </dsp:sp>
    <dsp:sp modelId="{66C6BF02-C5D1-3A4E-8E9D-FC3A43BD2582}">
      <dsp:nvSpPr>
        <dsp:cNvPr id="0" name=""/>
        <dsp:cNvSpPr/>
      </dsp:nvSpPr>
      <dsp:spPr>
        <a:xfrm>
          <a:off x="5270997" y="1067805"/>
          <a:ext cx="1696769" cy="2560323"/>
        </a:xfrm>
        <a:prstGeom prst="roundRect">
          <a:avLst>
            <a:gd name="adj" fmla="val 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48006" rIns="457200" bIns="0" numCol="1" spcCol="1270" anchor="t" anchorCtr="0">
          <a:noAutofit/>
        </a:bodyPr>
        <a:lstStyle/>
        <a:p>
          <a:pPr lvl="0" algn="r" defTabSz="622300">
            <a:lnSpc>
              <a:spcPct val="90000"/>
            </a:lnSpc>
            <a:spcBef>
              <a:spcPct val="0"/>
            </a:spcBef>
            <a:spcAft>
              <a:spcPct val="35000"/>
            </a:spcAft>
          </a:pPr>
          <a:r>
            <a:rPr lang="en-US" sz="1400" b="1" i="0" kern="1200" dirty="0" smtClean="0">
              <a:latin typeface="Helvetica" charset="0"/>
              <a:ea typeface="Helvetica" charset="0"/>
              <a:cs typeface="Helvetica" charset="0"/>
            </a:rPr>
            <a:t>Goal</a:t>
          </a:r>
          <a:endParaRPr lang="en-US" sz="1400" b="1" i="0" kern="1200" dirty="0">
            <a:latin typeface="Helvetica" charset="0"/>
            <a:ea typeface="Helvetica" charset="0"/>
            <a:cs typeface="Helvetica" charset="0"/>
          </a:endParaRPr>
        </a:p>
      </dsp:txBody>
      <dsp:txXfrm rot="16200000">
        <a:off x="4390941" y="1947861"/>
        <a:ext cx="2099465" cy="339353"/>
      </dsp:txXfrm>
    </dsp:sp>
    <dsp:sp modelId="{5DA35D83-2F8C-654B-8E79-B88B6A47E95B}">
      <dsp:nvSpPr>
        <dsp:cNvPr id="0" name=""/>
        <dsp:cNvSpPr/>
      </dsp:nvSpPr>
      <dsp:spPr>
        <a:xfrm rot="5400000">
          <a:off x="5120426" y="1281607"/>
          <a:ext cx="299254" cy="254515"/>
        </a:xfrm>
        <a:prstGeom prst="flowChartExtra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199F0967-6637-EC4D-83B2-E2684E1C1C16}">
      <dsp:nvSpPr>
        <dsp:cNvPr id="0" name=""/>
        <dsp:cNvSpPr/>
      </dsp:nvSpPr>
      <dsp:spPr>
        <a:xfrm>
          <a:off x="5610351" y="1067805"/>
          <a:ext cx="1264093" cy="2560323"/>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82880" rIns="0" bIns="0" numCol="1" spcCol="1270" anchor="t" anchorCtr="0">
          <a:noAutofit/>
        </a:bodyPr>
        <a:lstStyle/>
        <a:p>
          <a:pPr lvl="0" algn="l" defTabSz="533400">
            <a:lnSpc>
              <a:spcPct val="90000"/>
            </a:lnSpc>
            <a:spcBef>
              <a:spcPct val="0"/>
            </a:spcBef>
            <a:spcAft>
              <a:spcPct val="35000"/>
            </a:spcAft>
          </a:pPr>
          <a:r>
            <a:rPr lang="en-US" sz="1200" b="0" i="0" kern="1200" dirty="0" smtClean="0">
              <a:latin typeface="Helvetica" charset="0"/>
              <a:ea typeface="Helvetica" charset="0"/>
              <a:cs typeface="Helvetica" charset="0"/>
            </a:rPr>
            <a:t>Promote a campus-wide culture grounded in a multi-dimensional model of wellness: physical, environmental, occupational, spiritual, emotional, social and intellectual.</a:t>
          </a:r>
          <a:endParaRPr lang="en-US" sz="1200" b="0" i="0" kern="1200" dirty="0">
            <a:latin typeface="Helvetica" charset="0"/>
            <a:ea typeface="Helvetica" charset="0"/>
            <a:cs typeface="Helvetica" charset="0"/>
          </a:endParaRPr>
        </a:p>
      </dsp:txBody>
      <dsp:txXfrm>
        <a:off x="5610351" y="1067805"/>
        <a:ext cx="1264093" cy="2560323"/>
      </dsp:txXfrm>
    </dsp:sp>
    <dsp:sp modelId="{E5EEB135-DD43-9844-B0F1-9769F465C176}">
      <dsp:nvSpPr>
        <dsp:cNvPr id="0" name=""/>
        <dsp:cNvSpPr/>
      </dsp:nvSpPr>
      <dsp:spPr>
        <a:xfrm>
          <a:off x="7027154" y="1067805"/>
          <a:ext cx="1696769" cy="3566168"/>
        </a:xfrm>
        <a:prstGeom prst="roundRect">
          <a:avLst>
            <a:gd name="adj" fmla="val 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48006" rIns="457200" bIns="0" numCol="1" spcCol="1270" anchor="t" anchorCtr="0">
          <a:noAutofit/>
        </a:bodyPr>
        <a:lstStyle/>
        <a:p>
          <a:pPr lvl="0" algn="r" defTabSz="622300">
            <a:lnSpc>
              <a:spcPct val="90000"/>
            </a:lnSpc>
            <a:spcBef>
              <a:spcPct val="0"/>
            </a:spcBef>
            <a:spcAft>
              <a:spcPct val="35000"/>
            </a:spcAft>
          </a:pPr>
          <a:r>
            <a:rPr lang="en-US" sz="1400" b="1" i="0" kern="1200" dirty="0" smtClean="0">
              <a:latin typeface="Helvetica" charset="0"/>
              <a:ea typeface="Helvetica" charset="0"/>
              <a:cs typeface="Helvetica" charset="0"/>
            </a:rPr>
            <a:t>  Measurable Objective</a:t>
          </a:r>
          <a:endParaRPr lang="en-US" sz="1400" b="1" i="0" kern="1200" dirty="0">
            <a:latin typeface="Helvetica" charset="0"/>
            <a:ea typeface="Helvetica" charset="0"/>
            <a:cs typeface="Helvetica" charset="0"/>
          </a:endParaRPr>
        </a:p>
      </dsp:txBody>
      <dsp:txXfrm rot="16200000">
        <a:off x="5734701" y="2360257"/>
        <a:ext cx="2924258" cy="339353"/>
      </dsp:txXfrm>
    </dsp:sp>
    <dsp:sp modelId="{095FE493-705C-284A-9531-C4E6C44A0E7F}">
      <dsp:nvSpPr>
        <dsp:cNvPr id="0" name=""/>
        <dsp:cNvSpPr/>
      </dsp:nvSpPr>
      <dsp:spPr>
        <a:xfrm rot="5400000">
          <a:off x="6876583" y="1281607"/>
          <a:ext cx="299254" cy="254515"/>
        </a:xfrm>
        <a:prstGeom prst="flowChartExtra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AAA3A7D8-7999-794F-BFC9-9888AC71C47A}">
      <dsp:nvSpPr>
        <dsp:cNvPr id="0" name=""/>
        <dsp:cNvSpPr/>
      </dsp:nvSpPr>
      <dsp:spPr>
        <a:xfrm>
          <a:off x="7366508" y="1067805"/>
          <a:ext cx="1264093" cy="3566168"/>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82880" rIns="0" bIns="0" numCol="1" spcCol="1270" anchor="t" anchorCtr="0">
          <a:noAutofit/>
        </a:bodyPr>
        <a:lstStyle/>
        <a:p>
          <a:pPr lvl="0" algn="l" defTabSz="533400">
            <a:lnSpc>
              <a:spcPct val="90000"/>
            </a:lnSpc>
            <a:spcBef>
              <a:spcPct val="0"/>
            </a:spcBef>
            <a:spcAft>
              <a:spcPct val="35000"/>
            </a:spcAft>
          </a:pPr>
          <a:r>
            <a:rPr lang="en-US" sz="1200" b="0" i="0" kern="1200" dirty="0" smtClean="0">
              <a:latin typeface="Helvetica" charset="0"/>
              <a:ea typeface="Helvetica" charset="0"/>
              <a:cs typeface="Helvetica" charset="0"/>
            </a:rPr>
            <a:t>Increase the number of first year students who report having conversations with someone different than themselves from a mean score of 38.2 to 41.3 by 2017 (difference defined as race/ethnicity, socioeconomic background, religion or political views). NSSE 2013 Engagement Indicators</a:t>
          </a:r>
          <a:endParaRPr lang="en-US" sz="1200" b="0" i="0" kern="1200" dirty="0">
            <a:latin typeface="Helvetica" charset="0"/>
            <a:ea typeface="Helvetica" charset="0"/>
            <a:cs typeface="Helvetica" charset="0"/>
          </a:endParaRPr>
        </a:p>
      </dsp:txBody>
      <dsp:txXfrm>
        <a:off x="7366508" y="1067805"/>
        <a:ext cx="1264093" cy="3566168"/>
      </dsp:txXfrm>
    </dsp:sp>
    <dsp:sp modelId="{2283B0AE-41D2-2F4A-9423-395523DA64F8}">
      <dsp:nvSpPr>
        <dsp:cNvPr id="0" name=""/>
        <dsp:cNvSpPr/>
      </dsp:nvSpPr>
      <dsp:spPr>
        <a:xfrm>
          <a:off x="8783310" y="1067805"/>
          <a:ext cx="1696769" cy="3566168"/>
        </a:xfrm>
        <a:prstGeom prst="roundRect">
          <a:avLst>
            <a:gd name="adj" fmla="val 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45720" rIns="457200" bIns="0" numCol="1" spcCol="1270" anchor="t" anchorCtr="0">
          <a:noAutofit/>
        </a:bodyPr>
        <a:lstStyle/>
        <a:p>
          <a:pPr lvl="0" algn="r" defTabSz="622300">
            <a:lnSpc>
              <a:spcPct val="90000"/>
            </a:lnSpc>
            <a:spcBef>
              <a:spcPct val="0"/>
            </a:spcBef>
            <a:spcAft>
              <a:spcPct val="35000"/>
            </a:spcAft>
          </a:pPr>
          <a:r>
            <a:rPr lang="en-US" sz="1400" b="1" i="0" kern="1200" dirty="0" smtClean="0">
              <a:latin typeface="Helvetica" charset="0"/>
              <a:ea typeface="Helvetica" charset="0"/>
              <a:cs typeface="Helvetica" charset="0"/>
            </a:rPr>
            <a:t>Strategy</a:t>
          </a:r>
          <a:endParaRPr lang="en-US" sz="1400" b="1" i="0" kern="1200" dirty="0">
            <a:latin typeface="Helvetica" charset="0"/>
            <a:ea typeface="Helvetica" charset="0"/>
            <a:cs typeface="Helvetica" charset="0"/>
          </a:endParaRPr>
        </a:p>
      </dsp:txBody>
      <dsp:txXfrm rot="16200000">
        <a:off x="7490858" y="2360257"/>
        <a:ext cx="2924258" cy="339353"/>
      </dsp:txXfrm>
    </dsp:sp>
    <dsp:sp modelId="{6F8FD6A7-C480-6045-82D3-50324EB52C45}">
      <dsp:nvSpPr>
        <dsp:cNvPr id="0" name=""/>
        <dsp:cNvSpPr/>
      </dsp:nvSpPr>
      <dsp:spPr>
        <a:xfrm rot="5400000">
          <a:off x="8632740" y="1281607"/>
          <a:ext cx="299254" cy="254515"/>
        </a:xfrm>
        <a:prstGeom prst="flowChartExtra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ADBAE13E-5996-E044-89A6-DD52BFB98244}">
      <dsp:nvSpPr>
        <dsp:cNvPr id="0" name=""/>
        <dsp:cNvSpPr/>
      </dsp:nvSpPr>
      <dsp:spPr>
        <a:xfrm>
          <a:off x="9122664" y="1067805"/>
          <a:ext cx="1264093" cy="3566168"/>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82880" rIns="0" bIns="0" numCol="1" spcCol="1270" anchor="t" anchorCtr="0">
          <a:noAutofit/>
        </a:bodyPr>
        <a:lstStyle/>
        <a:p>
          <a:pPr lvl="0" algn="l" defTabSz="533400">
            <a:lnSpc>
              <a:spcPct val="90000"/>
            </a:lnSpc>
            <a:spcBef>
              <a:spcPct val="0"/>
            </a:spcBef>
            <a:spcAft>
              <a:spcPct val="35000"/>
            </a:spcAft>
          </a:pPr>
          <a:r>
            <a:rPr lang="en-US" sz="1200" b="0" i="0" kern="1200" dirty="0" smtClean="0">
              <a:latin typeface="Helvetica" charset="0"/>
              <a:ea typeface="Helvetica" charset="0"/>
              <a:cs typeface="Helvetica" charset="0"/>
            </a:rPr>
            <a:t>Provide students with the skills necessary to increase the inclusivity of UNL.</a:t>
          </a:r>
          <a:endParaRPr lang="en-US" sz="1200" b="0" i="0" kern="1200" dirty="0">
            <a:latin typeface="Helvetica" charset="0"/>
            <a:ea typeface="Helvetica" charset="0"/>
            <a:cs typeface="Helvetica" charset="0"/>
          </a:endParaRPr>
        </a:p>
        <a:p>
          <a:pPr marL="114300" lvl="1" indent="-114300" algn="l" defTabSz="533400">
            <a:lnSpc>
              <a:spcPct val="90000"/>
            </a:lnSpc>
            <a:spcBef>
              <a:spcPct val="0"/>
            </a:spcBef>
            <a:spcAft>
              <a:spcPct val="15000"/>
            </a:spcAft>
            <a:buChar char="••"/>
          </a:pPr>
          <a:r>
            <a:rPr lang="en-US" sz="1200" b="0" i="0" kern="1200" dirty="0" smtClean="0">
              <a:latin typeface="Helvetica" charset="0"/>
              <a:ea typeface="Helvetica" charset="0"/>
              <a:cs typeface="Helvetica" charset="0"/>
            </a:rPr>
            <a:t>DDPIO</a:t>
          </a:r>
          <a:endParaRPr lang="en-US" sz="1200" b="0" i="0" kern="1200" dirty="0">
            <a:latin typeface="Helvetica" charset="0"/>
            <a:ea typeface="Helvetica" charset="0"/>
            <a:cs typeface="Helvetica" charset="0"/>
          </a:endParaRPr>
        </a:p>
        <a:p>
          <a:pPr marL="114300" lvl="1" indent="-114300" algn="l" defTabSz="533400">
            <a:lnSpc>
              <a:spcPct val="90000"/>
            </a:lnSpc>
            <a:spcBef>
              <a:spcPct val="0"/>
            </a:spcBef>
            <a:spcAft>
              <a:spcPct val="15000"/>
            </a:spcAft>
            <a:buChar char="••"/>
          </a:pPr>
          <a:r>
            <a:rPr lang="en-US" sz="1200" b="0" i="0" kern="1200" dirty="0" smtClean="0">
              <a:latin typeface="Helvetica" charset="0"/>
              <a:ea typeface="Helvetica" charset="0"/>
              <a:cs typeface="Helvetica" charset="0"/>
            </a:rPr>
            <a:t>Fortune, Mitchell, Major</a:t>
          </a:r>
          <a:endParaRPr lang="en-US" sz="1200" b="0" i="0" kern="1200" dirty="0">
            <a:latin typeface="Helvetica" charset="0"/>
            <a:ea typeface="Helvetica" charset="0"/>
            <a:cs typeface="Helvetica" charset="0"/>
          </a:endParaRPr>
        </a:p>
        <a:p>
          <a:pPr marL="114300" lvl="1" indent="-114300" algn="l" defTabSz="533400">
            <a:lnSpc>
              <a:spcPct val="90000"/>
            </a:lnSpc>
            <a:spcBef>
              <a:spcPct val="0"/>
            </a:spcBef>
            <a:spcAft>
              <a:spcPct val="15000"/>
            </a:spcAft>
            <a:buChar char="••"/>
          </a:pPr>
          <a:r>
            <a:rPr lang="en-US" sz="1200" b="0" i="0" kern="1200" dirty="0" smtClean="0">
              <a:latin typeface="Helvetica" charset="0"/>
              <a:ea typeface="Helvetica" charset="0"/>
              <a:cs typeface="Helvetica" charset="0"/>
            </a:rPr>
            <a:t>Global and Cultural Engagement</a:t>
          </a:r>
          <a:endParaRPr lang="en-US" sz="1200" b="0" i="0" kern="1200" dirty="0">
            <a:latin typeface="Helvetica" charset="0"/>
            <a:ea typeface="Helvetica" charset="0"/>
            <a:cs typeface="Helvetica" charset="0"/>
          </a:endParaRPr>
        </a:p>
        <a:p>
          <a:pPr marL="114300" lvl="1" indent="-114300" algn="l" defTabSz="533400">
            <a:lnSpc>
              <a:spcPct val="90000"/>
            </a:lnSpc>
            <a:spcBef>
              <a:spcPct val="0"/>
            </a:spcBef>
            <a:spcAft>
              <a:spcPct val="15000"/>
            </a:spcAft>
            <a:buChar char="••"/>
          </a:pPr>
          <a:r>
            <a:rPr lang="en-US" sz="1200" b="0" i="0" kern="1200" dirty="0" smtClean="0">
              <a:latin typeface="Helvetica" charset="0"/>
              <a:ea typeface="Helvetica" charset="0"/>
              <a:cs typeface="Helvetica" charset="0"/>
            </a:rPr>
            <a:t>Participants will </a:t>
          </a:r>
          <a:r>
            <a:rPr lang="en-US" sz="1200" b="0" i="0" kern="1200" dirty="0" err="1" smtClean="0">
              <a:latin typeface="Helvetica" charset="0"/>
              <a:ea typeface="Helvetica" charset="0"/>
              <a:cs typeface="Helvetica" charset="0"/>
            </a:rPr>
            <a:t>apprecialte</a:t>
          </a:r>
          <a:r>
            <a:rPr lang="en-US" sz="1200" b="0" i="0" kern="1200" dirty="0" smtClean="0">
              <a:latin typeface="Helvetica" charset="0"/>
              <a:ea typeface="Helvetica" charset="0"/>
              <a:cs typeface="Helvetica" charset="0"/>
            </a:rPr>
            <a:t> the value of interacting with diverse cultures and identities.</a:t>
          </a:r>
          <a:endParaRPr lang="en-US" sz="1200" b="0" i="0" kern="1200" dirty="0">
            <a:latin typeface="Helvetica" charset="0"/>
            <a:ea typeface="Helvetica" charset="0"/>
            <a:cs typeface="Helvetica" charset="0"/>
          </a:endParaRPr>
        </a:p>
        <a:p>
          <a:pPr marL="114300" lvl="1" indent="-114300" algn="l" defTabSz="533400">
            <a:lnSpc>
              <a:spcPct val="90000"/>
            </a:lnSpc>
            <a:spcBef>
              <a:spcPct val="0"/>
            </a:spcBef>
            <a:spcAft>
              <a:spcPct val="15000"/>
            </a:spcAft>
            <a:buChar char="••"/>
          </a:pPr>
          <a:r>
            <a:rPr lang="en-US" sz="1200" b="0" i="0" kern="1200" dirty="0" smtClean="0">
              <a:latin typeface="Helvetica" charset="0"/>
              <a:ea typeface="Helvetica" charset="0"/>
              <a:cs typeface="Helvetica" charset="0"/>
            </a:rPr>
            <a:t>DDPIO Evaluation</a:t>
          </a:r>
          <a:endParaRPr lang="en-US" sz="1200" b="0" i="0" kern="1200" dirty="0">
            <a:latin typeface="Helvetica" charset="0"/>
            <a:ea typeface="Helvetica" charset="0"/>
            <a:cs typeface="Helvetica" charset="0"/>
          </a:endParaRPr>
        </a:p>
      </dsp:txBody>
      <dsp:txXfrm>
        <a:off x="9122664" y="1067805"/>
        <a:ext cx="1264093" cy="356616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7251F-3302-4522-B1AE-BF183E073044}" type="datetimeFigureOut">
              <a:rPr lang="en-US" smtClean="0"/>
              <a:t>9/9/16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ED41AB-9A56-4DDB-A970-DF49BC9A7847}" type="slidenum">
              <a:rPr lang="en-US" smtClean="0"/>
              <a:t>‹#›</a:t>
            </a:fld>
            <a:endParaRPr lang="en-US"/>
          </a:p>
        </p:txBody>
      </p:sp>
    </p:spTree>
    <p:extLst>
      <p:ext uri="{BB962C8B-B14F-4D97-AF65-F5344CB8AC3E}">
        <p14:creationId xmlns:p14="http://schemas.microsoft.com/office/powerpoint/2010/main" val="1605649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asks question and gets responses from audience.</a:t>
            </a:r>
          </a:p>
        </p:txBody>
      </p:sp>
      <p:sp>
        <p:nvSpPr>
          <p:cNvPr id="4" name="Slide Number Placeholder 3"/>
          <p:cNvSpPr>
            <a:spLocks noGrp="1"/>
          </p:cNvSpPr>
          <p:nvPr>
            <p:ph type="sldNum" sz="quarter" idx="10"/>
          </p:nvPr>
        </p:nvSpPr>
        <p:spPr/>
        <p:txBody>
          <a:bodyPr/>
          <a:lstStyle/>
          <a:p>
            <a:fld id="{E0ED41AB-9A56-4DDB-A970-DF49BC9A7847}" type="slidenum">
              <a:rPr lang="en-US" smtClean="0"/>
              <a:t>4</a:t>
            </a:fld>
            <a:endParaRPr lang="en-US"/>
          </a:p>
        </p:txBody>
      </p:sp>
    </p:spTree>
    <p:extLst>
      <p:ext uri="{BB962C8B-B14F-4D97-AF65-F5344CB8AC3E}">
        <p14:creationId xmlns:p14="http://schemas.microsoft.com/office/powerpoint/2010/main" val="1275181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a:t>
            </a:r>
          </a:p>
          <a:p>
            <a:r>
              <a:rPr lang="en-US" dirty="0" smtClean="0"/>
              <a:t>Example</a:t>
            </a:r>
            <a:r>
              <a:rPr lang="en-US" baseline="0" dirty="0" smtClean="0"/>
              <a:t> of connecting activities to mission, vision, strategic plan </a:t>
            </a:r>
            <a:endParaRPr lang="en-US" dirty="0" smtClean="0"/>
          </a:p>
          <a:p>
            <a:endParaRPr lang="en-US" dirty="0"/>
          </a:p>
        </p:txBody>
      </p:sp>
      <p:sp>
        <p:nvSpPr>
          <p:cNvPr id="4" name="Slide Number Placeholder 3"/>
          <p:cNvSpPr>
            <a:spLocks noGrp="1"/>
          </p:cNvSpPr>
          <p:nvPr>
            <p:ph type="sldNum" sz="quarter" idx="10"/>
          </p:nvPr>
        </p:nvSpPr>
        <p:spPr/>
        <p:txBody>
          <a:bodyPr/>
          <a:lstStyle/>
          <a:p>
            <a:fld id="{E0ED41AB-9A56-4DDB-A970-DF49BC9A7847}" type="slidenum">
              <a:rPr lang="en-US" smtClean="0"/>
              <a:t>22</a:t>
            </a:fld>
            <a:endParaRPr lang="en-US"/>
          </a:p>
        </p:txBody>
      </p:sp>
    </p:spTree>
    <p:extLst>
      <p:ext uri="{BB962C8B-B14F-4D97-AF65-F5344CB8AC3E}">
        <p14:creationId xmlns:p14="http://schemas.microsoft.com/office/powerpoint/2010/main" val="84940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Assessment</a:t>
            </a:r>
            <a:r>
              <a:rPr lang="en-US" baseline="0" dirty="0"/>
              <a:t> is the process of gather information to assist in understanding the learning and development of our students. Some examples include ;</a:t>
            </a:r>
            <a:endParaRPr lang="en-US" dirty="0"/>
          </a:p>
        </p:txBody>
      </p:sp>
      <p:sp>
        <p:nvSpPr>
          <p:cNvPr id="4" name="Slide Number Placeholder 3"/>
          <p:cNvSpPr>
            <a:spLocks noGrp="1"/>
          </p:cNvSpPr>
          <p:nvPr>
            <p:ph type="sldNum" sz="quarter" idx="10"/>
          </p:nvPr>
        </p:nvSpPr>
        <p:spPr/>
        <p:txBody>
          <a:bodyPr/>
          <a:lstStyle/>
          <a:p>
            <a:fld id="{E0ED41AB-9A56-4DDB-A970-DF49BC9A7847}" type="slidenum">
              <a:rPr lang="en-US" smtClean="0"/>
              <a:t>5</a:t>
            </a:fld>
            <a:endParaRPr lang="en-US"/>
          </a:p>
        </p:txBody>
      </p:sp>
    </p:spTree>
    <p:extLst>
      <p:ext uri="{BB962C8B-B14F-4D97-AF65-F5344CB8AC3E}">
        <p14:creationId xmlns:p14="http://schemas.microsoft.com/office/powerpoint/2010/main" val="3165736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Student affairs literature long has emphasized the importance of evaluating the efficacy of its programs and services. In recent years, the field has readily accepted its responsibility to determine not only the quality of its offerings but what students learn as a result of participating in a wide range of out-of-class experiences. Student affairs assessment that can lead to improved student learning asks penetrating questions about the student experience and gathers evidence of students learning and growing through the services provided by student affairs. Armed with such information, student affairs educators can measure as well as demonstrate how their work contributes to student learning.</a:t>
            </a:r>
          </a:p>
          <a:p>
            <a:endParaRPr lang="en-US" dirty="0"/>
          </a:p>
        </p:txBody>
      </p:sp>
      <p:sp>
        <p:nvSpPr>
          <p:cNvPr id="4" name="Slide Number Placeholder 3"/>
          <p:cNvSpPr>
            <a:spLocks noGrp="1"/>
          </p:cNvSpPr>
          <p:nvPr>
            <p:ph type="sldNum" sz="quarter" idx="10"/>
          </p:nvPr>
        </p:nvSpPr>
        <p:spPr/>
        <p:txBody>
          <a:bodyPr/>
          <a:lstStyle/>
          <a:p>
            <a:fld id="{E0ED41AB-9A56-4DDB-A970-DF49BC9A7847}" type="slidenum">
              <a:rPr lang="en-US" smtClean="0"/>
              <a:t>6</a:t>
            </a:fld>
            <a:endParaRPr lang="en-US"/>
          </a:p>
        </p:txBody>
      </p:sp>
    </p:spTree>
    <p:extLst>
      <p:ext uri="{BB962C8B-B14F-4D97-AF65-F5344CB8AC3E}">
        <p14:creationId xmlns:p14="http://schemas.microsoft.com/office/powerpoint/2010/main" val="1583922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Three findings from the college impact research are unequivocal (</a:t>
            </a:r>
            <a:r>
              <a:rPr lang="en-US" sz="1200" kern="1200" dirty="0" err="1">
                <a:solidFill>
                  <a:schemeClr val="tx1"/>
                </a:solidFill>
                <a:effectLst/>
                <a:latin typeface="+mn-lt"/>
                <a:ea typeface="+mn-ea"/>
                <a:cs typeface="+mn-cs"/>
              </a:rPr>
              <a:t>Pascarella</a:t>
            </a:r>
            <a:r>
              <a:rPr lang="en-US" sz="1200" kern="1200" dirty="0">
                <a:solidFill>
                  <a:schemeClr val="tx1"/>
                </a:solidFill>
                <a:effectLst/>
                <a:latin typeface="+mn-lt"/>
                <a:ea typeface="+mn-ea"/>
                <a:cs typeface="+mn-cs"/>
              </a:rPr>
              <a:t> &amp; </a:t>
            </a:r>
            <a:r>
              <a:rPr lang="en-US" sz="1200" kern="1200" dirty="0" err="1">
                <a:solidFill>
                  <a:schemeClr val="tx1"/>
                </a:solidFill>
                <a:effectLst/>
                <a:latin typeface="+mn-lt"/>
                <a:ea typeface="+mn-ea"/>
                <a:cs typeface="+mn-cs"/>
              </a:rPr>
              <a:t>Terenzini</a:t>
            </a:r>
            <a:r>
              <a:rPr lang="en-US" sz="1200" kern="1200" dirty="0">
                <a:solidFill>
                  <a:schemeClr val="tx1"/>
                </a:solidFill>
                <a:effectLst/>
                <a:latin typeface="+mn-lt"/>
                <a:ea typeface="+mn-ea"/>
                <a:cs typeface="+mn-cs"/>
              </a:rPr>
              <a:t>, 2005). First, the impact of college on desired outcomes is cumulative, the result of many experiences inside and outside of class over a substantial period of time. Second, cognitive and affective development are inextricably intertwined, influencing one another in ways that are not immediately obvious or knowable. Finally, certain out-of-class activities have the potential to enrich student learning, especially with regard to practical competence For example, managing the student government budget, writing for the campus newspaper, playing in the concert band or on an intercollegiate athletics team, and working on or off campus provide opportunities for students to practice skills and hone dispositions that employers value, such as teamwork, decision making, and time management. </a:t>
            </a:r>
            <a:r>
              <a:rPr lang="en-US" sz="1200" kern="1200">
                <a:solidFill>
                  <a:schemeClr val="tx1"/>
                </a:solidFill>
                <a:effectLst/>
                <a:latin typeface="+mn-lt"/>
                <a:ea typeface="+mn-ea"/>
                <a:cs typeface="+mn-cs"/>
              </a:rPr>
              <a:t>Thus, it follows that documenting what happens to students during college is a complex, multi-faceted process requiring multiple measures and cooperation by the two groups on campus that spend the most time with students -- faculty members and student affairs professionals.  </a:t>
            </a:r>
          </a:p>
          <a:p>
            <a:endParaRPr lang="en-US"/>
          </a:p>
        </p:txBody>
      </p:sp>
      <p:sp>
        <p:nvSpPr>
          <p:cNvPr id="4" name="Slide Number Placeholder 3"/>
          <p:cNvSpPr>
            <a:spLocks noGrp="1"/>
          </p:cNvSpPr>
          <p:nvPr>
            <p:ph type="sldNum" sz="quarter" idx="10"/>
          </p:nvPr>
        </p:nvSpPr>
        <p:spPr/>
        <p:txBody>
          <a:bodyPr/>
          <a:lstStyle/>
          <a:p>
            <a:fld id="{E0ED41AB-9A56-4DDB-A970-DF49BC9A7847}" type="slidenum">
              <a:rPr lang="en-US" smtClean="0"/>
              <a:t>7</a:t>
            </a:fld>
            <a:endParaRPr lang="en-US"/>
          </a:p>
        </p:txBody>
      </p:sp>
    </p:spTree>
    <p:extLst>
      <p:ext uri="{BB962C8B-B14F-4D97-AF65-F5344CB8AC3E}">
        <p14:creationId xmlns:p14="http://schemas.microsoft.com/office/powerpoint/2010/main" val="3327874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Resources include:</a:t>
            </a:r>
          </a:p>
          <a:p>
            <a:r>
              <a:rPr lang="en-US" dirty="0"/>
              <a:t>Revised</a:t>
            </a:r>
            <a:r>
              <a:rPr lang="en-US" baseline="0" dirty="0"/>
              <a:t> PEARL Handbook</a:t>
            </a:r>
          </a:p>
          <a:p>
            <a:r>
              <a:rPr lang="en-US" baseline="0" dirty="0"/>
              <a:t>Student Affairs Learning Domains</a:t>
            </a:r>
          </a:p>
          <a:p>
            <a:r>
              <a:rPr lang="en-US" baseline="0" dirty="0"/>
              <a:t>Student Affairs Assessment Council Purpose Statement</a:t>
            </a:r>
          </a:p>
          <a:p>
            <a:r>
              <a:rPr lang="en-US" baseline="0" dirty="0"/>
              <a:t>Annual assessment report</a:t>
            </a:r>
          </a:p>
          <a:p>
            <a:endParaRPr lang="en-US" dirty="0"/>
          </a:p>
        </p:txBody>
      </p:sp>
      <p:sp>
        <p:nvSpPr>
          <p:cNvPr id="4" name="Slide Number Placeholder 3"/>
          <p:cNvSpPr>
            <a:spLocks noGrp="1"/>
          </p:cNvSpPr>
          <p:nvPr>
            <p:ph type="sldNum" sz="quarter" idx="10"/>
          </p:nvPr>
        </p:nvSpPr>
        <p:spPr/>
        <p:txBody>
          <a:bodyPr/>
          <a:lstStyle/>
          <a:p>
            <a:fld id="{E0ED41AB-9A56-4DDB-A970-DF49BC9A7847}" type="slidenum">
              <a:rPr lang="en-US" smtClean="0"/>
              <a:t>8</a:t>
            </a:fld>
            <a:endParaRPr lang="en-US"/>
          </a:p>
        </p:txBody>
      </p:sp>
    </p:spTree>
    <p:extLst>
      <p:ext uri="{BB962C8B-B14F-4D97-AF65-F5344CB8AC3E}">
        <p14:creationId xmlns:p14="http://schemas.microsoft.com/office/powerpoint/2010/main" val="3615299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a:t>
            </a:r>
          </a:p>
          <a:p>
            <a:r>
              <a:rPr lang="en-US" dirty="0" smtClean="0"/>
              <a:t>Cycle</a:t>
            </a:r>
            <a:r>
              <a:rPr lang="en-US" baseline="0" dirty="0" smtClean="0"/>
              <a:t> of assessment graphic</a:t>
            </a:r>
            <a:endParaRPr lang="en-US" dirty="0" smtClean="0"/>
          </a:p>
          <a:p>
            <a:endParaRPr lang="en-US" dirty="0"/>
          </a:p>
        </p:txBody>
      </p:sp>
      <p:sp>
        <p:nvSpPr>
          <p:cNvPr id="4" name="Slide Number Placeholder 3"/>
          <p:cNvSpPr>
            <a:spLocks noGrp="1"/>
          </p:cNvSpPr>
          <p:nvPr>
            <p:ph type="sldNum" sz="quarter" idx="10"/>
          </p:nvPr>
        </p:nvSpPr>
        <p:spPr/>
        <p:txBody>
          <a:bodyPr/>
          <a:lstStyle/>
          <a:p>
            <a:fld id="{E0ED41AB-9A56-4DDB-A970-DF49BC9A7847}" type="slidenum">
              <a:rPr lang="en-US" smtClean="0"/>
              <a:t>16</a:t>
            </a:fld>
            <a:endParaRPr lang="en-US"/>
          </a:p>
        </p:txBody>
      </p:sp>
    </p:spTree>
    <p:extLst>
      <p:ext uri="{BB962C8B-B14F-4D97-AF65-F5344CB8AC3E}">
        <p14:creationId xmlns:p14="http://schemas.microsoft.com/office/powerpoint/2010/main" val="346416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ED41AB-9A56-4DDB-A970-DF49BC9A7847}" type="slidenum">
              <a:rPr lang="en-US" smtClean="0"/>
              <a:t>17</a:t>
            </a:fld>
            <a:endParaRPr lang="en-US"/>
          </a:p>
        </p:txBody>
      </p:sp>
    </p:spTree>
    <p:extLst>
      <p:ext uri="{BB962C8B-B14F-4D97-AF65-F5344CB8AC3E}">
        <p14:creationId xmlns:p14="http://schemas.microsoft.com/office/powerpoint/2010/main" val="3127378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D41AB-9A56-4DDB-A970-DF49BC9A7847}" type="slidenum">
              <a:rPr lang="en-US" smtClean="0"/>
              <a:t>18</a:t>
            </a:fld>
            <a:endParaRPr lang="en-US"/>
          </a:p>
        </p:txBody>
      </p:sp>
    </p:spTree>
    <p:extLst>
      <p:ext uri="{BB962C8B-B14F-4D97-AF65-F5344CB8AC3E}">
        <p14:creationId xmlns:p14="http://schemas.microsoft.com/office/powerpoint/2010/main" val="2090644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D41AB-9A56-4DDB-A970-DF49BC9A7847}" type="slidenum">
              <a:rPr lang="en-US" smtClean="0"/>
              <a:t>21</a:t>
            </a:fld>
            <a:endParaRPr lang="en-US"/>
          </a:p>
        </p:txBody>
      </p:sp>
    </p:spTree>
    <p:extLst>
      <p:ext uri="{BB962C8B-B14F-4D97-AF65-F5344CB8AC3E}">
        <p14:creationId xmlns:p14="http://schemas.microsoft.com/office/powerpoint/2010/main" val="50903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838921"/>
            <a:ext cx="12192000" cy="2424198"/>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413262" y="3602038"/>
            <a:ext cx="8254738" cy="1655762"/>
          </a:xfrm>
        </p:spPr>
        <p:txBody>
          <a:bodyPr/>
          <a:lstStyle>
            <a:lvl1pPr marL="0" indent="0" algn="ctr">
              <a:buNone/>
              <a:defRPr sz="2400" b="0" i="0">
                <a:solidFill>
                  <a:schemeClr val="bg1"/>
                </a:solidFill>
                <a:latin typeface="Helvetica Light" charset="0"/>
                <a:ea typeface="Helvetica Light" charset="0"/>
                <a:cs typeface="Helvetica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95" name="Group 94"/>
          <p:cNvGrpSpPr/>
          <p:nvPr userDrawn="1"/>
        </p:nvGrpSpPr>
        <p:grpSpPr>
          <a:xfrm>
            <a:off x="520046" y="-347152"/>
            <a:ext cx="1525571" cy="7544071"/>
            <a:chOff x="520046" y="-347152"/>
            <a:chExt cx="1525571" cy="7544071"/>
          </a:xfrm>
        </p:grpSpPr>
        <p:sp>
          <p:nvSpPr>
            <p:cNvPr id="32" name="Hexagon 31"/>
            <p:cNvSpPr/>
            <p:nvPr userDrawn="1"/>
          </p:nvSpPr>
          <p:spPr>
            <a:xfrm>
              <a:off x="527901" y="46191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Hexagon 32"/>
            <p:cNvSpPr/>
            <p:nvPr userDrawn="1"/>
          </p:nvSpPr>
          <p:spPr>
            <a:xfrm>
              <a:off x="1018095" y="19869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Hexagon 33"/>
            <p:cNvSpPr/>
            <p:nvPr userDrawn="1"/>
          </p:nvSpPr>
          <p:spPr>
            <a:xfrm>
              <a:off x="1018095" y="747967"/>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Hexagon 34"/>
            <p:cNvSpPr/>
            <p:nvPr userDrawn="1"/>
          </p:nvSpPr>
          <p:spPr>
            <a:xfrm>
              <a:off x="527901" y="-89193"/>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Hexagon 35"/>
            <p:cNvSpPr/>
            <p:nvPr userDrawn="1"/>
          </p:nvSpPr>
          <p:spPr>
            <a:xfrm>
              <a:off x="527901" y="1009357"/>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Hexagon 36"/>
            <p:cNvSpPr/>
            <p:nvPr userDrawn="1"/>
          </p:nvSpPr>
          <p:spPr>
            <a:xfrm>
              <a:off x="1018095" y="-34715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xagon 37"/>
            <p:cNvSpPr/>
            <p:nvPr userDrawn="1"/>
          </p:nvSpPr>
          <p:spPr>
            <a:xfrm>
              <a:off x="1508289" y="-6371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Hexagon 38"/>
            <p:cNvSpPr/>
            <p:nvPr userDrawn="1"/>
          </p:nvSpPr>
          <p:spPr>
            <a:xfrm>
              <a:off x="1508289" y="482134"/>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xagon 39"/>
            <p:cNvSpPr/>
            <p:nvPr userDrawn="1"/>
          </p:nvSpPr>
          <p:spPr>
            <a:xfrm>
              <a:off x="1508289" y="102203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p:cNvSpPr/>
            <p:nvPr userDrawn="1"/>
          </p:nvSpPr>
          <p:spPr>
            <a:xfrm>
              <a:off x="527901" y="207488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Hexagon 41"/>
            <p:cNvSpPr/>
            <p:nvPr userDrawn="1"/>
          </p:nvSpPr>
          <p:spPr>
            <a:xfrm>
              <a:off x="1018095" y="1811657"/>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Hexagon 42"/>
            <p:cNvSpPr/>
            <p:nvPr userDrawn="1"/>
          </p:nvSpPr>
          <p:spPr>
            <a:xfrm>
              <a:off x="1018095" y="236093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Hexagon 43"/>
            <p:cNvSpPr/>
            <p:nvPr userDrawn="1"/>
          </p:nvSpPr>
          <p:spPr>
            <a:xfrm>
              <a:off x="527901" y="152377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Hexagon 44"/>
            <p:cNvSpPr/>
            <p:nvPr userDrawn="1"/>
          </p:nvSpPr>
          <p:spPr>
            <a:xfrm>
              <a:off x="527901" y="262232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Hexagon 45"/>
            <p:cNvSpPr/>
            <p:nvPr userDrawn="1"/>
          </p:nvSpPr>
          <p:spPr>
            <a:xfrm>
              <a:off x="1018095" y="1265813"/>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Hexagon 46"/>
            <p:cNvSpPr/>
            <p:nvPr userDrawn="1"/>
          </p:nvSpPr>
          <p:spPr>
            <a:xfrm>
              <a:off x="1508289" y="154925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xagon 47"/>
            <p:cNvSpPr/>
            <p:nvPr userDrawn="1"/>
          </p:nvSpPr>
          <p:spPr>
            <a:xfrm>
              <a:off x="1508289" y="2095099"/>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Hexagon 48"/>
            <p:cNvSpPr/>
            <p:nvPr userDrawn="1"/>
          </p:nvSpPr>
          <p:spPr>
            <a:xfrm>
              <a:off x="1508289" y="2634997"/>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p:cNvSpPr/>
            <p:nvPr userDrawn="1"/>
          </p:nvSpPr>
          <p:spPr>
            <a:xfrm>
              <a:off x="520046" y="3704319"/>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userDrawn="1"/>
          </p:nvSpPr>
          <p:spPr>
            <a:xfrm>
              <a:off x="1010240" y="3441096"/>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userDrawn="1"/>
          </p:nvSpPr>
          <p:spPr>
            <a:xfrm>
              <a:off x="1010240" y="3990371"/>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userDrawn="1"/>
          </p:nvSpPr>
          <p:spPr>
            <a:xfrm>
              <a:off x="520046" y="3153211"/>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userDrawn="1"/>
          </p:nvSpPr>
          <p:spPr>
            <a:xfrm>
              <a:off x="520046" y="4251761"/>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userDrawn="1"/>
          </p:nvSpPr>
          <p:spPr>
            <a:xfrm>
              <a:off x="1010240" y="289525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userDrawn="1"/>
          </p:nvSpPr>
          <p:spPr>
            <a:xfrm>
              <a:off x="1500434" y="3178694"/>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userDrawn="1"/>
          </p:nvSpPr>
          <p:spPr>
            <a:xfrm>
              <a:off x="1500434" y="3724538"/>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userDrawn="1"/>
          </p:nvSpPr>
          <p:spPr>
            <a:xfrm>
              <a:off x="1500434" y="4264436"/>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userDrawn="1"/>
          </p:nvSpPr>
          <p:spPr>
            <a:xfrm>
              <a:off x="520046" y="5347173"/>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userDrawn="1"/>
          </p:nvSpPr>
          <p:spPr>
            <a:xfrm>
              <a:off x="1010240" y="508395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userDrawn="1"/>
          </p:nvSpPr>
          <p:spPr>
            <a:xfrm>
              <a:off x="1010240" y="563322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userDrawn="1"/>
          </p:nvSpPr>
          <p:spPr>
            <a:xfrm>
              <a:off x="520046" y="479606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userDrawn="1"/>
          </p:nvSpPr>
          <p:spPr>
            <a:xfrm>
              <a:off x="520046" y="589461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Hexagon 72"/>
            <p:cNvSpPr/>
            <p:nvPr userDrawn="1"/>
          </p:nvSpPr>
          <p:spPr>
            <a:xfrm>
              <a:off x="1010240" y="4538106"/>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Hexagon 73"/>
            <p:cNvSpPr/>
            <p:nvPr userDrawn="1"/>
          </p:nvSpPr>
          <p:spPr>
            <a:xfrm>
              <a:off x="1500434" y="4821548"/>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Hexagon 74"/>
            <p:cNvSpPr/>
            <p:nvPr userDrawn="1"/>
          </p:nvSpPr>
          <p:spPr>
            <a:xfrm>
              <a:off x="1500434" y="536739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Hexagon 75"/>
            <p:cNvSpPr/>
            <p:nvPr userDrawn="1"/>
          </p:nvSpPr>
          <p:spPr>
            <a:xfrm>
              <a:off x="1500434" y="590729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Hexagon 86"/>
            <p:cNvSpPr/>
            <p:nvPr userDrawn="1"/>
          </p:nvSpPr>
          <p:spPr>
            <a:xfrm>
              <a:off x="1018095" y="673370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Hexagon 88"/>
            <p:cNvSpPr/>
            <p:nvPr userDrawn="1"/>
          </p:nvSpPr>
          <p:spPr>
            <a:xfrm>
              <a:off x="527901" y="644582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Hexagon 90"/>
            <p:cNvSpPr/>
            <p:nvPr userDrawn="1"/>
          </p:nvSpPr>
          <p:spPr>
            <a:xfrm>
              <a:off x="1018095" y="6187861"/>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Hexagon 91"/>
            <p:cNvSpPr/>
            <p:nvPr userDrawn="1"/>
          </p:nvSpPr>
          <p:spPr>
            <a:xfrm>
              <a:off x="1508289" y="6471303"/>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2413262" y="1122363"/>
            <a:ext cx="8254738" cy="2030848"/>
          </a:xfrm>
        </p:spPr>
        <p:txBody>
          <a:bodyPr anchor="b">
            <a:normAutofit/>
          </a:bodyPr>
          <a:lstStyle>
            <a:lvl1pPr algn="ctr">
              <a:defRPr sz="5200" b="0" i="0">
                <a:solidFill>
                  <a:schemeClr val="accent3"/>
                </a:solidFill>
                <a:latin typeface="Helvetica Light" charset="0"/>
                <a:ea typeface="Helvetica Light" charset="0"/>
                <a:cs typeface="Helvetica Light" charset="0"/>
              </a:defRPr>
            </a:lvl1pPr>
          </a:lstStyle>
          <a:p>
            <a:r>
              <a:rPr lang="en-US"/>
              <a:t>Click to edit Master title style</a:t>
            </a:r>
            <a:endParaRPr lang="en-US" dirty="0"/>
          </a:p>
        </p:txBody>
      </p:sp>
    </p:spTree>
    <p:extLst>
      <p:ext uri="{BB962C8B-B14F-4D97-AF65-F5344CB8AC3E}">
        <p14:creationId xmlns:p14="http://schemas.microsoft.com/office/powerpoint/2010/main" val="164242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
        <p:nvSpPr>
          <p:cNvPr id="2" name="Title 1"/>
          <p:cNvSpPr>
            <a:spLocks noGrp="1"/>
          </p:cNvSpPr>
          <p:nvPr>
            <p:ph type="title"/>
          </p:nvPr>
        </p:nvSpPr>
        <p:spPr>
          <a:xfrm>
            <a:off x="1268688" y="1709738"/>
            <a:ext cx="10078761" cy="2852737"/>
          </a:xfrm>
        </p:spPr>
        <p:txBody>
          <a:bodyPr anchor="b">
            <a:normAutofit/>
          </a:bodyPr>
          <a:lstStyle>
            <a:lvl1pPr>
              <a:defRPr sz="5200" b="0" i="0">
                <a:latin typeface="Helvetica Light" charset="0"/>
                <a:ea typeface="Helvetica Light" charset="0"/>
                <a:cs typeface="Helvetica Light" charset="0"/>
              </a:defRPr>
            </a:lvl1pPr>
          </a:lstStyle>
          <a:p>
            <a:r>
              <a:rPr lang="en-US"/>
              <a:t>Click to edit Master title style</a:t>
            </a:r>
            <a:endParaRPr lang="en-US" dirty="0"/>
          </a:p>
        </p:txBody>
      </p:sp>
      <p:sp>
        <p:nvSpPr>
          <p:cNvPr id="3" name="Text Placeholder 2"/>
          <p:cNvSpPr>
            <a:spLocks noGrp="1"/>
          </p:cNvSpPr>
          <p:nvPr>
            <p:ph type="body" idx="1"/>
          </p:nvPr>
        </p:nvSpPr>
        <p:spPr>
          <a:xfrm>
            <a:off x="1268688" y="4589463"/>
            <a:ext cx="10078762" cy="1500187"/>
          </a:xfrm>
        </p:spPr>
        <p:txBody>
          <a:bodyPr/>
          <a:lstStyle>
            <a:lvl1pPr marL="0" indent="0">
              <a:buNone/>
              <a:defRPr sz="2400" b="0" i="0">
                <a:solidFill>
                  <a:schemeClr val="tx1">
                    <a:tint val="75000"/>
                  </a:schemeClr>
                </a:solidFill>
                <a:latin typeface="Helvetica Light" charset="0"/>
                <a:ea typeface="Helvetica Light" charset="0"/>
                <a:cs typeface="Helvetica Light"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9/9/16</a:t>
            </a:fld>
            <a:endParaRPr lang="en-US" dirty="0"/>
          </a:p>
        </p:txBody>
      </p:sp>
      <p:sp>
        <p:nvSpPr>
          <p:cNvPr id="11" name="Footer Placeholder 2"/>
          <p:cNvSpPr>
            <a:spLocks noGrp="1"/>
          </p:cNvSpPr>
          <p:nvPr>
            <p:ph type="ftr" sz="quarter" idx="11"/>
          </p:nvPr>
        </p:nvSpPr>
        <p:spPr>
          <a:xfrm>
            <a:off x="4038600" y="6356350"/>
            <a:ext cx="4114800" cy="365125"/>
          </a:xfrm>
        </p:spPr>
        <p:txBody>
          <a:bodyPr/>
          <a:lstStyle>
            <a:lvl1pPr>
              <a:defRPr b="0" i="0">
                <a:latin typeface="Helvetica Light" charset="0"/>
                <a:ea typeface="Helvetica Light" charset="0"/>
                <a:cs typeface="Helvetica Light" charset="0"/>
              </a:defRPr>
            </a:lvl1pPr>
          </a:lstStyle>
          <a:p>
            <a:endParaRPr lang="en-US" dirty="0"/>
          </a:p>
        </p:txBody>
      </p:sp>
      <p:sp>
        <p:nvSpPr>
          <p:cNvPr id="12"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spTree>
    <p:extLst>
      <p:ext uri="{BB962C8B-B14F-4D97-AF65-F5344CB8AC3E}">
        <p14:creationId xmlns:p14="http://schemas.microsoft.com/office/powerpoint/2010/main" val="12261818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2044" y="365125"/>
            <a:ext cx="10071756" cy="1325563"/>
          </a:xfrm>
        </p:spPr>
        <p:txBody>
          <a:bodyPr/>
          <a:lstStyle>
            <a:lvl1pPr>
              <a:defRPr b="0" i="0">
                <a:solidFill>
                  <a:schemeClr val="tx1"/>
                </a:solidFill>
                <a:latin typeface="Helvetica Light" charset="0"/>
                <a:ea typeface="Helvetica Light" charset="0"/>
                <a:cs typeface="Helvetica Light" charset="0"/>
              </a:defRPr>
            </a:lvl1pPr>
          </a:lstStyle>
          <a:p>
            <a:r>
              <a:rPr lang="en-US"/>
              <a:t>Click to edit Master title style</a:t>
            </a:r>
            <a:endParaRPr lang="en-US" dirty="0"/>
          </a:p>
        </p:txBody>
      </p:sp>
      <p:sp>
        <p:nvSpPr>
          <p:cNvPr id="3" name="Content Placeholder 2"/>
          <p:cNvSpPr>
            <a:spLocks noGrp="1"/>
          </p:cNvSpPr>
          <p:nvPr>
            <p:ph idx="1"/>
          </p:nvPr>
        </p:nvSpPr>
        <p:spPr>
          <a:xfrm>
            <a:off x="1282044" y="1825625"/>
            <a:ext cx="10071756" cy="4351338"/>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9/9/16</a:t>
            </a:fld>
            <a:endParaRPr lang="en-US" dirty="0"/>
          </a:p>
        </p:txBody>
      </p:sp>
      <p:sp>
        <p:nvSpPr>
          <p:cNvPr id="11" name="Footer Placeholder 2"/>
          <p:cNvSpPr>
            <a:spLocks noGrp="1"/>
          </p:cNvSpPr>
          <p:nvPr>
            <p:ph type="ftr" sz="quarter" idx="11"/>
          </p:nvPr>
        </p:nvSpPr>
        <p:spPr>
          <a:xfrm>
            <a:off x="4038600" y="6356350"/>
            <a:ext cx="4114800" cy="365125"/>
          </a:xfrm>
        </p:spPr>
        <p:txBody>
          <a:bodyPr/>
          <a:lstStyle>
            <a:lvl1pPr>
              <a:defRPr b="0" i="0">
                <a:latin typeface="Helvetica Light" charset="0"/>
                <a:ea typeface="Helvetica Light" charset="0"/>
                <a:cs typeface="Helvetica Light" charset="0"/>
              </a:defRPr>
            </a:lvl1pPr>
          </a:lstStyle>
          <a:p>
            <a:endParaRPr lang="en-US" dirty="0"/>
          </a:p>
        </p:txBody>
      </p:sp>
      <p:sp>
        <p:nvSpPr>
          <p:cNvPr id="12"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Tree>
    <p:extLst>
      <p:ext uri="{BB962C8B-B14F-4D97-AF65-F5344CB8AC3E}">
        <p14:creationId xmlns:p14="http://schemas.microsoft.com/office/powerpoint/2010/main" val="647261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1" name="Group 10"/>
          <p:cNvGrpSpPr/>
          <p:nvPr userDrawn="1"/>
        </p:nvGrpSpPr>
        <p:grpSpPr>
          <a:xfrm>
            <a:off x="0" y="0"/>
            <a:ext cx="12192000" cy="6858000"/>
            <a:chOff x="0" y="0"/>
            <a:chExt cx="12192000" cy="6858000"/>
          </a:xfrm>
        </p:grpSpPr>
        <p:sp>
          <p:nvSpPr>
            <p:cNvPr id="8" name="Rectangle 7"/>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268688" y="365125"/>
            <a:ext cx="10085111" cy="1325563"/>
          </a:xfrm>
        </p:spPr>
        <p:txBody>
          <a:bodyPr/>
          <a:lstStyle>
            <a:lvl1pPr>
              <a:defRPr b="0" i="0">
                <a:latin typeface="Helvetica Light" charset="0"/>
                <a:ea typeface="Helvetica Light" charset="0"/>
                <a:cs typeface="Helvetica Light" charset="0"/>
              </a:defRPr>
            </a:lvl1pPr>
          </a:lstStyle>
          <a:p>
            <a:r>
              <a:rPr lang="en-US"/>
              <a:t>Click to edit Master title style</a:t>
            </a:r>
            <a:endParaRPr lang="en-US" dirty="0"/>
          </a:p>
        </p:txBody>
      </p:sp>
      <p:sp>
        <p:nvSpPr>
          <p:cNvPr id="3" name="Content Placeholder 2"/>
          <p:cNvSpPr>
            <a:spLocks noGrp="1"/>
          </p:cNvSpPr>
          <p:nvPr>
            <p:ph sz="half" idx="1"/>
          </p:nvPr>
        </p:nvSpPr>
        <p:spPr>
          <a:xfrm>
            <a:off x="1268688" y="1825625"/>
            <a:ext cx="4751112" cy="4351338"/>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9/9/16</a:t>
            </a:fld>
            <a:endParaRPr lang="en-US" dirty="0"/>
          </a:p>
        </p:txBody>
      </p:sp>
      <p:sp>
        <p:nvSpPr>
          <p:cNvPr id="13" name="Footer Placeholder 2"/>
          <p:cNvSpPr>
            <a:spLocks noGrp="1"/>
          </p:cNvSpPr>
          <p:nvPr>
            <p:ph type="ftr" sz="quarter" idx="11"/>
          </p:nvPr>
        </p:nvSpPr>
        <p:spPr>
          <a:xfrm>
            <a:off x="4038600" y="6356350"/>
            <a:ext cx="4114800" cy="365125"/>
          </a:xfrm>
        </p:spPr>
        <p:txBody>
          <a:bodyPr/>
          <a:lstStyle>
            <a:lvl1pPr>
              <a:defRPr b="0" i="0">
                <a:latin typeface="Helvetica Light" charset="0"/>
                <a:ea typeface="Helvetica Light" charset="0"/>
                <a:cs typeface="Helvetica Light" charset="0"/>
              </a:defRPr>
            </a:lvl1pPr>
          </a:lstStyle>
          <a:p>
            <a:endParaRPr lang="en-US" dirty="0"/>
          </a:p>
        </p:txBody>
      </p:sp>
      <p:sp>
        <p:nvSpPr>
          <p:cNvPr id="14"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Tree>
    <p:extLst>
      <p:ext uri="{BB962C8B-B14F-4D97-AF65-F5344CB8AC3E}">
        <p14:creationId xmlns:p14="http://schemas.microsoft.com/office/powerpoint/2010/main" val="11857469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userDrawn="1"/>
        </p:nvGrpSpPr>
        <p:grpSpPr>
          <a:xfrm>
            <a:off x="0" y="0"/>
            <a:ext cx="12192000" cy="6858000"/>
            <a:chOff x="0" y="0"/>
            <a:chExt cx="12192000" cy="6858000"/>
          </a:xfrm>
        </p:grpSpPr>
        <p:sp>
          <p:nvSpPr>
            <p:cNvPr id="9" name="Rectangle 8"/>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464607" y="457200"/>
            <a:ext cx="3307418" cy="1600200"/>
          </a:xfrm>
        </p:spPr>
        <p:txBody>
          <a:bodyPr anchor="b"/>
          <a:lstStyle>
            <a:lvl1pPr>
              <a:defRPr sz="3200" b="0" i="0">
                <a:latin typeface="Helvetica Light" charset="0"/>
                <a:ea typeface="Helvetica Light" charset="0"/>
                <a:cs typeface="Helvetica Light" charset="0"/>
              </a:defRPr>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b="0" i="0">
                <a:latin typeface="Helvetica Light" charset="0"/>
                <a:ea typeface="Helvetica Light" charset="0"/>
                <a:cs typeface="Helvetica Light" charset="0"/>
              </a:defRPr>
            </a:lvl1pPr>
            <a:lvl2pPr>
              <a:defRPr sz="2800" b="0" i="0">
                <a:latin typeface="Helvetica Light" charset="0"/>
                <a:ea typeface="Helvetica Light" charset="0"/>
                <a:cs typeface="Helvetica Light" charset="0"/>
              </a:defRPr>
            </a:lvl2pPr>
            <a:lvl3pPr>
              <a:defRPr sz="2400" b="0" i="0">
                <a:latin typeface="Helvetica Light" charset="0"/>
                <a:ea typeface="Helvetica Light" charset="0"/>
                <a:cs typeface="Helvetica Light" charset="0"/>
              </a:defRPr>
            </a:lvl3pPr>
            <a:lvl4pPr>
              <a:defRPr sz="2000" b="0" i="0">
                <a:latin typeface="Helvetica Light" charset="0"/>
                <a:ea typeface="Helvetica Light" charset="0"/>
                <a:cs typeface="Helvetica Light" charset="0"/>
              </a:defRPr>
            </a:lvl4pPr>
            <a:lvl5pPr>
              <a:defRPr sz="2000" b="0" i="0">
                <a:latin typeface="Helvetica Light" charset="0"/>
                <a:ea typeface="Helvetica Light" charset="0"/>
                <a:cs typeface="Helvetica Light"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64607" y="2057400"/>
            <a:ext cx="3307418" cy="3811588"/>
          </a:xfrm>
        </p:spPr>
        <p:txBody>
          <a:bodyPr/>
          <a:lstStyle>
            <a:lvl1pPr marL="0" indent="0">
              <a:buNone/>
              <a:defRPr sz="1600" b="0" i="0">
                <a:latin typeface="Helvetica Light" charset="0"/>
                <a:ea typeface="Helvetica Light" charset="0"/>
                <a:cs typeface="Helvetica Light"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9/9/16</a:t>
            </a:fld>
            <a:endParaRPr lang="en-US" dirty="0"/>
          </a:p>
        </p:txBody>
      </p:sp>
      <p:sp>
        <p:nvSpPr>
          <p:cNvPr id="13" name="Footer Placeholder 2"/>
          <p:cNvSpPr>
            <a:spLocks noGrp="1"/>
          </p:cNvSpPr>
          <p:nvPr>
            <p:ph type="ftr" sz="quarter" idx="11"/>
          </p:nvPr>
        </p:nvSpPr>
        <p:spPr>
          <a:xfrm>
            <a:off x="4038600" y="6356350"/>
            <a:ext cx="4114800" cy="365125"/>
          </a:xfrm>
        </p:spPr>
        <p:txBody>
          <a:bodyPr/>
          <a:lstStyle>
            <a:lvl1pPr>
              <a:defRPr b="0" i="0">
                <a:latin typeface="Helvetica Light" charset="0"/>
                <a:ea typeface="Helvetica Light" charset="0"/>
                <a:cs typeface="Helvetica Light" charset="0"/>
              </a:defRPr>
            </a:lvl1pPr>
          </a:lstStyle>
          <a:p>
            <a:endParaRPr lang="en-US" dirty="0"/>
          </a:p>
        </p:txBody>
      </p:sp>
      <p:sp>
        <p:nvSpPr>
          <p:cNvPr id="14"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Tree>
    <p:extLst>
      <p:ext uri="{BB962C8B-B14F-4D97-AF65-F5344CB8AC3E}">
        <p14:creationId xmlns:p14="http://schemas.microsoft.com/office/powerpoint/2010/main" val="15181109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userDrawn="1"/>
        </p:nvGrpSpPr>
        <p:grpSpPr>
          <a:xfrm>
            <a:off x="0" y="0"/>
            <a:ext cx="12192000" cy="6858000"/>
            <a:chOff x="0" y="0"/>
            <a:chExt cx="12192000" cy="6858000"/>
          </a:xfrm>
        </p:grpSpPr>
        <p:sp>
          <p:nvSpPr>
            <p:cNvPr id="6" name="Rectangle 5"/>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9/9/16</a:t>
            </a:fld>
            <a:endParaRPr lang="en-US" dirty="0"/>
          </a:p>
        </p:txBody>
      </p:sp>
      <p:sp>
        <p:nvSpPr>
          <p:cNvPr id="3" name="Footer Placeholder 2"/>
          <p:cNvSpPr>
            <a:spLocks noGrp="1"/>
          </p:cNvSpPr>
          <p:nvPr>
            <p:ph type="ftr" sz="quarter" idx="11"/>
          </p:nvPr>
        </p:nvSpPr>
        <p:spPr/>
        <p:txBody>
          <a:bodyPr/>
          <a:lstStyle>
            <a:lvl1pPr>
              <a:defRPr b="0" i="0">
                <a:latin typeface="Helvetica Light" charset="0"/>
                <a:ea typeface="Helvetica Light" charset="0"/>
                <a:cs typeface="Helvetica Light" charset="0"/>
              </a:defRPr>
            </a:lvl1pPr>
          </a:lstStyle>
          <a:p>
            <a:endParaRPr lang="en-US" dirty="0"/>
          </a:p>
        </p:txBody>
      </p:sp>
      <p:sp>
        <p:nvSpPr>
          <p:cNvPr id="4"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Tree>
    <p:extLst>
      <p:ext uri="{BB962C8B-B14F-4D97-AF65-F5344CB8AC3E}">
        <p14:creationId xmlns:p14="http://schemas.microsoft.com/office/powerpoint/2010/main" val="2294431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625C8-85A8-B346-830D-477EC0ACFAF1}" type="datetimeFigureOut">
              <a:rPr lang="en-US" smtClean="0"/>
              <a:t>9/9/16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7AF8D-22BB-F74F-BF42-1C6ECEC5AAF8}" type="slidenum">
              <a:rPr lang="en-US" smtClean="0"/>
              <a:t>‹#›</a:t>
            </a:fld>
            <a:endParaRPr lang="en-US"/>
          </a:p>
        </p:txBody>
      </p:sp>
    </p:spTree>
    <p:extLst>
      <p:ext uri="{BB962C8B-B14F-4D97-AF65-F5344CB8AC3E}">
        <p14:creationId xmlns:p14="http://schemas.microsoft.com/office/powerpoint/2010/main" val="190532344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6" r:id="rId5"/>
    <p:sldLayoutId id="214748365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go.unl.edu/sa_assessmen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Student Affairs Assessment </a:t>
            </a:r>
            <a:r>
              <a:rPr lang="en-US" sz="4000" dirty="0" smtClean="0"/>
              <a:t>Series</a:t>
            </a:r>
            <a:endParaRPr lang="en-US" sz="4000"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t>Module 1: Assessment Basics </a:t>
            </a:r>
            <a:endParaRPr lang="en-US" dirty="0" smtClean="0"/>
          </a:p>
          <a:p>
            <a:endParaRPr lang="en-US" dirty="0"/>
          </a:p>
          <a:p>
            <a:r>
              <a:rPr lang="en-US" sz="1600" dirty="0" smtClean="0"/>
              <a:t>Written </a:t>
            </a:r>
            <a:r>
              <a:rPr lang="en-US" sz="1600" dirty="0"/>
              <a:t>by Kris </a:t>
            </a:r>
            <a:r>
              <a:rPr lang="en-US" sz="1600" dirty="0" err="1"/>
              <a:t>Baack</a:t>
            </a:r>
            <a:r>
              <a:rPr lang="en-US" sz="1600" dirty="0"/>
              <a:t>, Linda Major and Megan </a:t>
            </a:r>
            <a:r>
              <a:rPr lang="en-US" sz="1600" dirty="0" err="1"/>
              <a:t>Scherling</a:t>
            </a:r>
            <a:r>
              <a:rPr lang="en-US" sz="1600" dirty="0"/>
              <a:t> </a:t>
            </a:r>
          </a:p>
        </p:txBody>
      </p:sp>
    </p:spTree>
    <p:extLst>
      <p:ext uri="{BB962C8B-B14F-4D97-AF65-F5344CB8AC3E}">
        <p14:creationId xmlns:p14="http://schemas.microsoft.com/office/powerpoint/2010/main" val="554060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Lingo</a:t>
            </a:r>
          </a:p>
        </p:txBody>
      </p:sp>
      <p:sp>
        <p:nvSpPr>
          <p:cNvPr id="3" name="Content Placeholder 2"/>
          <p:cNvSpPr>
            <a:spLocks noGrp="1"/>
          </p:cNvSpPr>
          <p:nvPr>
            <p:ph idx="1"/>
          </p:nvPr>
        </p:nvSpPr>
        <p:spPr/>
        <p:txBody>
          <a:bodyPr>
            <a:normAutofit/>
          </a:bodyPr>
          <a:lstStyle/>
          <a:p>
            <a:pPr lvl="0"/>
            <a:r>
              <a:rPr lang="en-US" sz="1800" b="1" dirty="0">
                <a:latin typeface="Helvetica" charset="0"/>
                <a:ea typeface="Helvetica" charset="0"/>
                <a:cs typeface="Helvetica" charset="0"/>
              </a:rPr>
              <a:t>Indirect Assessment Methods- </a:t>
            </a:r>
            <a:r>
              <a:rPr lang="en-US" sz="1800" dirty="0">
                <a:latin typeface="Helvetica" charset="0"/>
                <a:ea typeface="Helvetica" charset="0"/>
                <a:cs typeface="Helvetica" charset="0"/>
              </a:rPr>
              <a:t>Assessment methods that involve perceptions of learning rather than actual demonstrations of outcome achievement (e.g. alumni surveys, employer surveys, exit interviews). (Gallaudet)</a:t>
            </a:r>
          </a:p>
          <a:p>
            <a:pPr lvl="0"/>
            <a:r>
              <a:rPr lang="en-US" sz="1800" b="1" dirty="0">
                <a:latin typeface="Helvetica" charset="0"/>
                <a:ea typeface="Helvetica" charset="0"/>
                <a:cs typeface="Helvetica" charset="0"/>
              </a:rPr>
              <a:t>Learning Outcome</a:t>
            </a:r>
            <a:r>
              <a:rPr lang="en-US" sz="1800" dirty="0">
                <a:latin typeface="Helvetica" charset="0"/>
                <a:ea typeface="Helvetica" charset="0"/>
                <a:cs typeface="Helvetica" charset="0"/>
              </a:rPr>
              <a:t>- A statement of what a student should understand and be able to do as a result of what he or she has learned in a course or program. (Clark)</a:t>
            </a:r>
          </a:p>
          <a:p>
            <a:pPr lvl="0"/>
            <a:r>
              <a:rPr lang="en-US" sz="1800" b="1" dirty="0">
                <a:latin typeface="Helvetica" charset="0"/>
                <a:ea typeface="Helvetica" charset="0"/>
                <a:cs typeface="Helvetica" charset="0"/>
              </a:rPr>
              <a:t>Mean</a:t>
            </a:r>
            <a:r>
              <a:rPr lang="en-US" sz="1800" dirty="0">
                <a:latin typeface="Helvetica" charset="0"/>
                <a:ea typeface="Helvetica" charset="0"/>
                <a:cs typeface="Helvetica" charset="0"/>
              </a:rPr>
              <a:t>- One of several ways of representing a group with a single, typical score. It is figured by adding up all the individual scores in a group and dividing them by the number of people in the group. Can be affected by extremely low or high scores. (Gallaudet) </a:t>
            </a:r>
          </a:p>
          <a:p>
            <a:pPr lvl="0"/>
            <a:r>
              <a:rPr lang="en-US" sz="1800" b="1" dirty="0">
                <a:latin typeface="Helvetica" charset="0"/>
                <a:ea typeface="Helvetica" charset="0"/>
                <a:cs typeface="Helvetica" charset="0"/>
              </a:rPr>
              <a:t>Measurement</a:t>
            </a:r>
            <a:r>
              <a:rPr lang="en-US" sz="1800" dirty="0">
                <a:latin typeface="Helvetica" charset="0"/>
                <a:ea typeface="Helvetica" charset="0"/>
                <a:cs typeface="Helvetica" charset="0"/>
              </a:rPr>
              <a:t>- Quantitative description of student learning and qualitative description of student attitude. (Gallaudet)</a:t>
            </a:r>
          </a:p>
          <a:p>
            <a:pPr lvl="0"/>
            <a:r>
              <a:rPr lang="en-US" sz="1800" b="1" dirty="0">
                <a:latin typeface="Helvetica" charset="0"/>
                <a:ea typeface="Helvetica" charset="0"/>
                <a:cs typeface="Helvetica" charset="0"/>
              </a:rPr>
              <a:t>Median</a:t>
            </a:r>
            <a:r>
              <a:rPr lang="en-US" sz="1800" dirty="0">
                <a:latin typeface="Helvetica" charset="0"/>
                <a:ea typeface="Helvetica" charset="0"/>
                <a:cs typeface="Helvetica" charset="0"/>
              </a:rPr>
              <a:t>- The point on a scale that divides a group into two equal subgroups. Another way to represent a group's scores with a single, typical score. The median is not affected by low or high scores as is the mean. (Gallaudet)</a:t>
            </a:r>
          </a:p>
          <a:p>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650582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Lingo</a:t>
            </a:r>
          </a:p>
        </p:txBody>
      </p:sp>
      <p:sp>
        <p:nvSpPr>
          <p:cNvPr id="3" name="Content Placeholder 2"/>
          <p:cNvSpPr>
            <a:spLocks noGrp="1"/>
          </p:cNvSpPr>
          <p:nvPr>
            <p:ph idx="1"/>
          </p:nvPr>
        </p:nvSpPr>
        <p:spPr>
          <a:xfrm>
            <a:off x="1282044" y="1825624"/>
            <a:ext cx="10071756" cy="4937125"/>
          </a:xfrm>
        </p:spPr>
        <p:txBody>
          <a:bodyPr>
            <a:normAutofit/>
          </a:bodyPr>
          <a:lstStyle/>
          <a:p>
            <a:pPr lvl="0">
              <a:lnSpc>
                <a:spcPct val="110000"/>
              </a:lnSpc>
            </a:pPr>
            <a:r>
              <a:rPr lang="en-US" sz="1800" b="1" dirty="0">
                <a:latin typeface="Helvetica" charset="0"/>
                <a:ea typeface="Helvetica" charset="0"/>
                <a:cs typeface="Helvetica" charset="0"/>
              </a:rPr>
              <a:t>Mission</a:t>
            </a:r>
            <a:r>
              <a:rPr lang="en-US" sz="1800" dirty="0">
                <a:latin typeface="Helvetica" charset="0"/>
                <a:ea typeface="Helvetica" charset="0"/>
                <a:cs typeface="Helvetica" charset="0"/>
              </a:rPr>
              <a:t>- A holistic vision of the values and philosophy of a department, program, unit or institution. General education learning goals are often found in the institution’s mission statement. (Gallaudet)</a:t>
            </a:r>
          </a:p>
          <a:p>
            <a:pPr lvl="0">
              <a:lnSpc>
                <a:spcPct val="110000"/>
              </a:lnSpc>
            </a:pPr>
            <a:r>
              <a:rPr lang="en-US" sz="1800" b="1" dirty="0">
                <a:latin typeface="Helvetica" charset="0"/>
                <a:ea typeface="Helvetica" charset="0"/>
                <a:cs typeface="Helvetica" charset="0"/>
              </a:rPr>
              <a:t>Modifications</a:t>
            </a:r>
            <a:r>
              <a:rPr lang="en-US" sz="1800" dirty="0">
                <a:latin typeface="Helvetica" charset="0"/>
                <a:ea typeface="Helvetica" charset="0"/>
                <a:cs typeface="Helvetica" charset="0"/>
              </a:rPr>
              <a:t>- Recommended actions or changes for improving student learning, service delivery, etc. that respond to the respective measurement evaluation. (Gallaudet)</a:t>
            </a:r>
          </a:p>
          <a:p>
            <a:pPr lvl="0">
              <a:lnSpc>
                <a:spcPct val="110000"/>
              </a:lnSpc>
            </a:pPr>
            <a:r>
              <a:rPr lang="en-US" sz="1800" b="1" dirty="0">
                <a:latin typeface="Helvetica" charset="0"/>
                <a:ea typeface="Helvetica" charset="0"/>
                <a:cs typeface="Helvetica" charset="0"/>
              </a:rPr>
              <a:t>Objectives</a:t>
            </a:r>
            <a:r>
              <a:rPr lang="en-US" sz="1800" dirty="0">
                <a:latin typeface="Helvetica" charset="0"/>
                <a:ea typeface="Helvetica" charset="0"/>
                <a:cs typeface="Helvetica" charset="0"/>
              </a:rPr>
              <a:t>- Synonymous with outcomes. Statements that describe measurable expectations of what students should be able to think, know or do when they’ve completed a given educational program. Each statement should describe one expectation; should not bundle several into one statement. The statements must be clear and easily understood by all faculty in the area/department. (Gallaudet)</a:t>
            </a:r>
          </a:p>
          <a:p>
            <a:pPr>
              <a:lnSpc>
                <a:spcPct val="110000"/>
              </a:lnSpc>
            </a:pPr>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2308983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Lingo</a:t>
            </a:r>
          </a:p>
        </p:txBody>
      </p:sp>
      <p:sp>
        <p:nvSpPr>
          <p:cNvPr id="3" name="Content Placeholder 2"/>
          <p:cNvSpPr>
            <a:spLocks noGrp="1"/>
          </p:cNvSpPr>
          <p:nvPr>
            <p:ph idx="1"/>
          </p:nvPr>
        </p:nvSpPr>
        <p:spPr>
          <a:xfrm>
            <a:off x="1282044" y="1825625"/>
            <a:ext cx="10071756" cy="4641850"/>
          </a:xfrm>
        </p:spPr>
        <p:txBody>
          <a:bodyPr>
            <a:noAutofit/>
          </a:bodyPr>
          <a:lstStyle/>
          <a:p>
            <a:r>
              <a:rPr lang="en-US" sz="1800" b="1" dirty="0">
                <a:latin typeface="Helvetica" charset="0"/>
                <a:ea typeface="Helvetica" charset="0"/>
                <a:cs typeface="Helvetica" charset="0"/>
              </a:rPr>
              <a:t>Outcomes Assessment</a:t>
            </a:r>
            <a:r>
              <a:rPr lang="en-US" sz="1800" dirty="0">
                <a:latin typeface="Helvetica" charset="0"/>
                <a:ea typeface="Helvetica" charset="0"/>
                <a:cs typeface="Helvetica" charset="0"/>
              </a:rPr>
              <a:t>- The measurement of learning outcomes. OA examines student demonstrations of the results of learning. The process includes four cyclical steps: 1) teaching and learning, 2) developing questions and gathering information about student learning, 3) analyzing the information and drawing conclusions, and 4) reflecting and planning. It documents the alignment (or dissonance) between the intended learning (as stated in the outcomes) and the actual learning (as demonstrated by the student). The practice of Outcomes Assessment is collaborative and is intended to inform. Its goal is to continually improve student learning. (Clark)</a:t>
            </a:r>
          </a:p>
          <a:p>
            <a:pPr lvl="0"/>
            <a:r>
              <a:rPr lang="en-US" sz="1800" b="1" dirty="0" smtClean="0">
                <a:latin typeface="Helvetica" charset="0"/>
                <a:ea typeface="Helvetica" charset="0"/>
                <a:cs typeface="Helvetica" charset="0"/>
              </a:rPr>
              <a:t>Process-</a:t>
            </a:r>
            <a:r>
              <a:rPr lang="en-US" sz="1800" dirty="0" smtClean="0">
                <a:latin typeface="Helvetica" charset="0"/>
                <a:ea typeface="Helvetica" charset="0"/>
                <a:cs typeface="Helvetica" charset="0"/>
              </a:rPr>
              <a:t> </a:t>
            </a:r>
            <a:r>
              <a:rPr lang="en-US" sz="1800" dirty="0">
                <a:latin typeface="Helvetica" charset="0"/>
                <a:ea typeface="Helvetica" charset="0"/>
                <a:cs typeface="Helvetica" charset="0"/>
              </a:rPr>
              <a:t>A generalizable method of doing something, generally involving steps or operations which are usually ordered and/or interdependent. Process can be evaluated as part of an assessment, as in the example of evaluating a student's performance during prewriting exercises leading up to the final production of an essay or paper. (Gallaudet</a:t>
            </a:r>
            <a:r>
              <a:rPr lang="en-US" sz="1800" dirty="0" smtClean="0">
                <a:latin typeface="Helvetica" charset="0"/>
                <a:ea typeface="Helvetica" charset="0"/>
                <a:cs typeface="Helvetica" charset="0"/>
              </a:rPr>
              <a:t>)</a:t>
            </a:r>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3026499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Lingo</a:t>
            </a:r>
          </a:p>
        </p:txBody>
      </p:sp>
      <p:sp>
        <p:nvSpPr>
          <p:cNvPr id="3" name="Content Placeholder 2"/>
          <p:cNvSpPr>
            <a:spLocks noGrp="1"/>
          </p:cNvSpPr>
          <p:nvPr>
            <p:ph idx="1"/>
          </p:nvPr>
        </p:nvSpPr>
        <p:spPr/>
        <p:txBody>
          <a:bodyPr>
            <a:noAutofit/>
          </a:bodyPr>
          <a:lstStyle/>
          <a:p>
            <a:pPr lvl="0"/>
            <a:r>
              <a:rPr lang="en-US" sz="1800" b="1" dirty="0">
                <a:latin typeface="Helvetica" charset="0"/>
                <a:ea typeface="Helvetica" charset="0"/>
                <a:cs typeface="Helvetica" charset="0"/>
              </a:rPr>
              <a:t>Program Assessment- </a:t>
            </a:r>
            <a:r>
              <a:rPr lang="en-US" sz="1800" dirty="0">
                <a:latin typeface="Helvetica" charset="0"/>
                <a:ea typeface="Helvetica" charset="0"/>
                <a:cs typeface="Helvetica" charset="0"/>
              </a:rPr>
              <a:t>Uses the department or program as the level of analysis. Can be quantitative or qualitative, formative or summative, standards-based or value added, and used for improvement or for accountability.  Ideally, program goals and objectives would serve as a basis for the assessment. Example: How well can senior engineering students apply engineering concepts and skills to solve an engineering problem?  This might be assessed through a capstone project, by combining performance data from multiple senior level courses, collecting ratings from internship employers, etc.  If a goal is to assess value added, some comparison of the performance to newly declared majors would be included. (Carnegie Mellon)</a:t>
            </a:r>
          </a:p>
          <a:p>
            <a:pPr lvl="0"/>
            <a:r>
              <a:rPr lang="en-US" sz="1800" b="1" dirty="0" smtClean="0">
                <a:latin typeface="Helvetica" charset="0"/>
                <a:ea typeface="Helvetica" charset="0"/>
                <a:cs typeface="Helvetica" charset="0"/>
              </a:rPr>
              <a:t>Quantitative </a:t>
            </a:r>
            <a:r>
              <a:rPr lang="en-US" sz="1800" b="1" dirty="0">
                <a:latin typeface="Helvetica" charset="0"/>
                <a:ea typeface="Helvetica" charset="0"/>
                <a:cs typeface="Helvetica" charset="0"/>
              </a:rPr>
              <a:t>Methods of Assessment</a:t>
            </a:r>
            <a:r>
              <a:rPr lang="en-US" sz="1800" dirty="0">
                <a:latin typeface="Helvetica" charset="0"/>
                <a:ea typeface="Helvetica" charset="0"/>
                <a:cs typeface="Helvetica" charset="0"/>
              </a:rPr>
              <a:t>- Methods that rely on numerical scores or ratings. Examples: Surveys, Inventories, Institutional/departmental data, departmental/course-level exams (locally constructed, standardized, etc.) (Gallaudet)</a:t>
            </a:r>
          </a:p>
          <a:p>
            <a:pPr lvl="0"/>
            <a:r>
              <a:rPr lang="en-US" sz="1800" b="1" dirty="0">
                <a:latin typeface="Helvetica" charset="0"/>
                <a:ea typeface="Helvetica" charset="0"/>
                <a:cs typeface="Helvetica" charset="0"/>
              </a:rPr>
              <a:t>Qualitative Methods of Assessment</a:t>
            </a:r>
            <a:r>
              <a:rPr lang="en-US" sz="1800" dirty="0">
                <a:latin typeface="Helvetica" charset="0"/>
                <a:ea typeface="Helvetica" charset="0"/>
                <a:cs typeface="Helvetica" charset="0"/>
              </a:rPr>
              <a:t>- Methods that rely on descriptions rather than numbers. Examples: Ethnographic field studies, logs, journals, participant observation, and open-ended questions on interviews and surveys. (Gallaudet)</a:t>
            </a:r>
          </a:p>
          <a:p>
            <a:pPr lvl="0"/>
            <a:r>
              <a:rPr lang="en-US" sz="1800" b="1" dirty="0">
                <a:latin typeface="Helvetica" charset="0"/>
                <a:ea typeface="Helvetica" charset="0"/>
                <a:cs typeface="Helvetica" charset="0"/>
              </a:rPr>
              <a:t>Reliability</a:t>
            </a:r>
            <a:r>
              <a:rPr lang="en-US" sz="1800" dirty="0">
                <a:latin typeface="Helvetica" charset="0"/>
                <a:ea typeface="Helvetica" charset="0"/>
                <a:cs typeface="Helvetica" charset="0"/>
              </a:rPr>
              <a:t>- The measure of consistency for an assessment instrument. The instrument </a:t>
            </a:r>
            <a:r>
              <a:rPr lang="en-US" sz="1800" dirty="0">
                <a:latin typeface="Helvetica" charset="0"/>
                <a:ea typeface="Helvetica" charset="0"/>
                <a:cs typeface="Helvetica" charset="0"/>
              </a:rPr>
              <a:t/>
            </a:r>
            <a:br>
              <a:rPr lang="en-US" sz="1800" dirty="0">
                <a:latin typeface="Helvetica" charset="0"/>
                <a:ea typeface="Helvetica" charset="0"/>
                <a:cs typeface="Helvetica" charset="0"/>
              </a:rPr>
            </a:br>
            <a:r>
              <a:rPr lang="en-US" sz="1800" dirty="0" smtClean="0">
                <a:latin typeface="Helvetica" charset="0"/>
                <a:ea typeface="Helvetica" charset="0"/>
                <a:cs typeface="Helvetica" charset="0"/>
              </a:rPr>
              <a:t>should </a:t>
            </a:r>
            <a:r>
              <a:rPr lang="en-US" sz="1800" dirty="0">
                <a:latin typeface="Helvetica" charset="0"/>
                <a:ea typeface="Helvetica" charset="0"/>
                <a:cs typeface="Helvetica" charset="0"/>
              </a:rPr>
              <a:t>yield similar results over time with similar populations in similar circumstances. (Gallaudet</a:t>
            </a:r>
            <a:r>
              <a:rPr lang="en-US" sz="1800" dirty="0" smtClean="0">
                <a:latin typeface="Helvetica" charset="0"/>
                <a:ea typeface="Helvetica" charset="0"/>
                <a:cs typeface="Helvetica" charset="0"/>
              </a:rPr>
              <a:t>)</a:t>
            </a:r>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1009417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Lingo</a:t>
            </a:r>
          </a:p>
        </p:txBody>
      </p:sp>
      <p:sp>
        <p:nvSpPr>
          <p:cNvPr id="3" name="Content Placeholder 2"/>
          <p:cNvSpPr>
            <a:spLocks noGrp="1"/>
          </p:cNvSpPr>
          <p:nvPr>
            <p:ph idx="1"/>
          </p:nvPr>
        </p:nvSpPr>
        <p:spPr/>
        <p:txBody>
          <a:bodyPr>
            <a:noAutofit/>
          </a:bodyPr>
          <a:lstStyle/>
          <a:p>
            <a:pPr lvl="0"/>
            <a:r>
              <a:rPr lang="en-US" sz="1800" b="1" dirty="0" smtClean="0">
                <a:latin typeface="Helvetica" charset="0"/>
                <a:ea typeface="Helvetica" charset="0"/>
                <a:cs typeface="Helvetica" charset="0"/>
              </a:rPr>
              <a:t>Sampling</a:t>
            </a:r>
            <a:r>
              <a:rPr lang="en-US" sz="1800" dirty="0" smtClean="0">
                <a:latin typeface="Helvetica" charset="0"/>
                <a:ea typeface="Helvetica" charset="0"/>
                <a:cs typeface="Helvetica" charset="0"/>
              </a:rPr>
              <a:t>- </a:t>
            </a:r>
            <a:r>
              <a:rPr lang="en-US" sz="1800" dirty="0">
                <a:latin typeface="Helvetica" charset="0"/>
                <a:ea typeface="Helvetica" charset="0"/>
                <a:cs typeface="Helvetica" charset="0"/>
              </a:rPr>
              <a:t>A way to obtain information about a large group by examining a smaller, randomly chosen selection (the sample) of group members. If the sampling is conducted correctly, the results will be representative of the group as a whole. Sampling may also refer to the choice of smaller tasks or processes that will be valid for making inferences about the student's performance in a larger domain. "Matrix sampling" asks different groups to take small segments of a test; the results will reflect the ability of the larger group on a complete range of tasks. (Gallaudet)</a:t>
            </a:r>
          </a:p>
          <a:p>
            <a:pPr lvl="0"/>
            <a:r>
              <a:rPr lang="en-US" sz="1800" b="1" dirty="0" smtClean="0">
                <a:latin typeface="Helvetica" charset="0"/>
                <a:ea typeface="Helvetica" charset="0"/>
                <a:cs typeface="Helvetica" charset="0"/>
              </a:rPr>
              <a:t>Self-Assessment</a:t>
            </a:r>
            <a:r>
              <a:rPr lang="en-US" sz="1800" dirty="0" smtClean="0">
                <a:latin typeface="Helvetica" charset="0"/>
                <a:ea typeface="Helvetica" charset="0"/>
                <a:cs typeface="Helvetica" charset="0"/>
              </a:rPr>
              <a:t>- </a:t>
            </a:r>
            <a:r>
              <a:rPr lang="en-US" sz="1800" dirty="0">
                <a:latin typeface="Helvetica" charset="0"/>
                <a:ea typeface="Helvetica" charset="0"/>
                <a:cs typeface="Helvetica" charset="0"/>
              </a:rPr>
              <a:t>A process in which a student engages in a systematic review of a performance, usually for the purpose of improving future performance. May involve comparison with a standard, established criteria. May involve critiquing one's own work or maybe a simple description of the performance. Reflection, self-evaluation, metacognition, are related terms. (Gallaudet)</a:t>
            </a:r>
          </a:p>
          <a:p>
            <a:pPr lvl="0"/>
            <a:r>
              <a:rPr lang="en-US" sz="1800" b="1" dirty="0">
                <a:latin typeface="Helvetica" charset="0"/>
                <a:ea typeface="Helvetica" charset="0"/>
                <a:cs typeface="Helvetica" charset="0"/>
              </a:rPr>
              <a:t>Standards</a:t>
            </a:r>
            <a:r>
              <a:rPr lang="en-US" sz="1800" dirty="0">
                <a:latin typeface="Helvetica" charset="0"/>
                <a:ea typeface="Helvetica" charset="0"/>
                <a:cs typeface="Helvetica" charset="0"/>
              </a:rPr>
              <a:t>- Agreed upon values used to measure the quality of student performance, instructional methods, curriculum, etc. (Gallaudet)</a:t>
            </a:r>
          </a:p>
          <a:p>
            <a:pPr lvl="0"/>
            <a:r>
              <a:rPr lang="en-US" sz="1800" b="1" dirty="0">
                <a:latin typeface="Helvetica" charset="0"/>
                <a:ea typeface="Helvetica" charset="0"/>
                <a:cs typeface="Helvetica" charset="0"/>
              </a:rPr>
              <a:t>Triangulation</a:t>
            </a:r>
            <a:r>
              <a:rPr lang="en-US" sz="1800" dirty="0">
                <a:latin typeface="Helvetica" charset="0"/>
                <a:ea typeface="Helvetica" charset="0"/>
                <a:cs typeface="Helvetica" charset="0"/>
              </a:rPr>
              <a:t>- Multiple lines of evidence pointing to the same conclusion. (Gallaudet</a:t>
            </a:r>
            <a:r>
              <a:rPr lang="en-US" sz="1800" dirty="0" smtClean="0">
                <a:latin typeface="Helvetica" charset="0"/>
                <a:ea typeface="Helvetica" charset="0"/>
                <a:cs typeface="Helvetica" charset="0"/>
              </a:rPr>
              <a:t>)</a:t>
            </a:r>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3504182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Lingo</a:t>
            </a:r>
          </a:p>
        </p:txBody>
      </p:sp>
      <p:sp>
        <p:nvSpPr>
          <p:cNvPr id="3" name="Content Placeholder 2"/>
          <p:cNvSpPr>
            <a:spLocks noGrp="1"/>
          </p:cNvSpPr>
          <p:nvPr>
            <p:ph idx="1"/>
          </p:nvPr>
        </p:nvSpPr>
        <p:spPr/>
        <p:txBody>
          <a:bodyPr>
            <a:normAutofit/>
          </a:bodyPr>
          <a:lstStyle/>
          <a:p>
            <a:pPr lvl="0"/>
            <a:r>
              <a:rPr lang="en-US" sz="1800" b="1" dirty="0">
                <a:latin typeface="Helvetica" charset="0"/>
                <a:ea typeface="Helvetica" charset="0"/>
                <a:cs typeface="Helvetica" charset="0"/>
              </a:rPr>
              <a:t>Value Added</a:t>
            </a:r>
            <a:r>
              <a:rPr lang="en-US" sz="1800" dirty="0">
                <a:latin typeface="Helvetica" charset="0"/>
                <a:ea typeface="Helvetica" charset="0"/>
                <a:cs typeface="Helvetica" charset="0"/>
              </a:rPr>
              <a:t>- The increase in learning that occurs during a course, program, or undergraduate education. Can either focus on the individual student  (how much better a student can write, for example, at the end than at the beginning) or on a cohort of students (whether senior papers demonstrate more sophisticated writing skills-in the aggregate-than freshmen papers). To measure value-added a baseline measurement is needed for comparison. The baseline measure can be from the same sample of students (longitudinal design) or from a different sample (cross-sectional). (Carnegie Mellon)</a:t>
            </a:r>
          </a:p>
          <a:p>
            <a:endParaRPr lang="en-US" sz="1800" dirty="0"/>
          </a:p>
        </p:txBody>
      </p:sp>
    </p:spTree>
    <p:extLst>
      <p:ext uri="{BB962C8B-B14F-4D97-AF65-F5344CB8AC3E}">
        <p14:creationId xmlns:p14="http://schemas.microsoft.com/office/powerpoint/2010/main" val="2118555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24349566"/>
              </p:ext>
            </p:extLst>
          </p:nvPr>
        </p:nvGraphicFramePr>
        <p:xfrm>
          <a:off x="5645426" y="2243579"/>
          <a:ext cx="6117544" cy="4078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269862606"/>
              </p:ext>
            </p:extLst>
          </p:nvPr>
        </p:nvGraphicFramePr>
        <p:xfrm>
          <a:off x="1367299" y="653330"/>
          <a:ext cx="8566870" cy="316452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10" name="Group 9"/>
          <p:cNvGrpSpPr/>
          <p:nvPr/>
        </p:nvGrpSpPr>
        <p:grpSpPr>
          <a:xfrm rot="16200000">
            <a:off x="6197376" y="3097145"/>
            <a:ext cx="568981" cy="331656"/>
            <a:chOff x="5633720" y="1303203"/>
            <a:chExt cx="477101" cy="558118"/>
          </a:xfrm>
          <a:solidFill>
            <a:schemeClr val="accent1">
              <a:tint val="40000"/>
              <a:hueOff val="0"/>
              <a:satOff val="0"/>
              <a:lumOff val="0"/>
            </a:schemeClr>
          </a:solidFill>
        </p:grpSpPr>
        <p:sp>
          <p:nvSpPr>
            <p:cNvPr id="11" name="Right Arrow 10"/>
            <p:cNvSpPr/>
            <p:nvPr/>
          </p:nvSpPr>
          <p:spPr>
            <a:xfrm>
              <a:off x="5633720" y="1303203"/>
              <a:ext cx="477101" cy="558118"/>
            </a:xfrm>
            <a:prstGeom prst="rightArrow">
              <a:avLst>
                <a:gd name="adj1" fmla="val 60000"/>
                <a:gd name="adj2" fmla="val 50000"/>
              </a:avLst>
            </a:prstGeom>
            <a:grp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2" name="Right Arrow 4"/>
            <p:cNvSpPr/>
            <p:nvPr/>
          </p:nvSpPr>
          <p:spPr>
            <a:xfrm>
              <a:off x="5633720" y="1414827"/>
              <a:ext cx="333971" cy="33487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p:txBody>
        </p:sp>
      </p:grpSp>
      <p:sp>
        <p:nvSpPr>
          <p:cNvPr id="7" name="Title 1"/>
          <p:cNvSpPr>
            <a:spLocks noGrp="1"/>
          </p:cNvSpPr>
          <p:nvPr/>
        </p:nvSpPr>
        <p:spPr>
          <a:xfrm>
            <a:off x="1280160" y="365760"/>
            <a:ext cx="1007175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a:lstStyle>
          <a:p>
            <a:r>
              <a:rPr lang="en-US" dirty="0" smtClean="0"/>
              <a:t>The Cycle </a:t>
            </a:r>
            <a:r>
              <a:rPr lang="en-US" smtClean="0"/>
              <a:t>of Assessment</a:t>
            </a:r>
            <a:endParaRPr lang="en-US" dirty="0"/>
          </a:p>
        </p:txBody>
      </p:sp>
    </p:spTree>
    <p:extLst>
      <p:ext uri="{BB962C8B-B14F-4D97-AF65-F5344CB8AC3E}">
        <p14:creationId xmlns:p14="http://schemas.microsoft.com/office/powerpoint/2010/main" val="1039709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Affairs </a:t>
            </a:r>
            <a:r>
              <a:rPr lang="en-US" dirty="0"/>
              <a:t>Mission and Vision </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2400" dirty="0">
                <a:solidFill>
                  <a:srgbClr val="D00000"/>
                </a:solidFill>
                <a:latin typeface="Helvetica" charset="0"/>
                <a:ea typeface="Helvetica" charset="0"/>
                <a:cs typeface="Helvetica" charset="0"/>
              </a:rPr>
              <a:t>Vision </a:t>
            </a:r>
            <a:r>
              <a:rPr lang="en-US" sz="2400" dirty="0" smtClean="0">
                <a:solidFill>
                  <a:srgbClr val="D00000"/>
                </a:solidFill>
                <a:latin typeface="Helvetica" charset="0"/>
                <a:ea typeface="Helvetica" charset="0"/>
                <a:cs typeface="Helvetica" charset="0"/>
              </a:rPr>
              <a:t>Statement</a:t>
            </a:r>
            <a:r>
              <a:rPr lang="en-US" sz="2400" dirty="0" smtClean="0">
                <a:latin typeface="Helvetica" charset="0"/>
                <a:ea typeface="Helvetica" charset="0"/>
                <a:cs typeface="Helvetica" charset="0"/>
              </a:rPr>
              <a:t/>
            </a:r>
            <a:br>
              <a:rPr lang="en-US" sz="2400" dirty="0" smtClean="0">
                <a:latin typeface="Helvetica" charset="0"/>
                <a:ea typeface="Helvetica" charset="0"/>
                <a:cs typeface="Helvetica" charset="0"/>
              </a:rPr>
            </a:br>
            <a:r>
              <a:rPr lang="en-US" sz="2400" dirty="0" smtClean="0">
                <a:latin typeface="Helvetica" charset="0"/>
                <a:ea typeface="Helvetica" charset="0"/>
                <a:cs typeface="Helvetica" charset="0"/>
              </a:rPr>
              <a:t>We </a:t>
            </a:r>
            <a:r>
              <a:rPr lang="en-US" sz="2400" dirty="0">
                <a:latin typeface="Helvetica" charset="0"/>
                <a:ea typeface="Helvetica" charset="0"/>
                <a:cs typeface="Helvetica" charset="0"/>
              </a:rPr>
              <a:t>create an environment where students feel they matter.</a:t>
            </a:r>
          </a:p>
          <a:p>
            <a:pPr marL="0" indent="0">
              <a:buNone/>
            </a:pPr>
            <a:endParaRPr lang="en-US" sz="2400" dirty="0">
              <a:latin typeface="Helvetica" charset="0"/>
              <a:ea typeface="Helvetica" charset="0"/>
              <a:cs typeface="Helvetica" charset="0"/>
            </a:endParaRPr>
          </a:p>
          <a:p>
            <a:pPr marL="0" indent="0">
              <a:buNone/>
            </a:pPr>
            <a:r>
              <a:rPr lang="en-US" sz="2400" dirty="0">
                <a:solidFill>
                  <a:srgbClr val="D00000"/>
                </a:solidFill>
                <a:latin typeface="Helvetica" charset="0"/>
                <a:ea typeface="Helvetica" charset="0"/>
                <a:cs typeface="Helvetica" charset="0"/>
              </a:rPr>
              <a:t>Mission </a:t>
            </a:r>
            <a:r>
              <a:rPr lang="en-US" sz="2400" dirty="0" smtClean="0">
                <a:solidFill>
                  <a:srgbClr val="D00000"/>
                </a:solidFill>
                <a:latin typeface="Helvetica" charset="0"/>
                <a:ea typeface="Helvetica" charset="0"/>
                <a:cs typeface="Helvetica" charset="0"/>
              </a:rPr>
              <a:t>Statement</a:t>
            </a:r>
            <a:br>
              <a:rPr lang="en-US" sz="2400" dirty="0" smtClean="0">
                <a:solidFill>
                  <a:srgbClr val="D00000"/>
                </a:solidFill>
                <a:latin typeface="Helvetica" charset="0"/>
                <a:ea typeface="Helvetica" charset="0"/>
                <a:cs typeface="Helvetica" charset="0"/>
              </a:rPr>
            </a:br>
            <a:r>
              <a:rPr lang="en-US" sz="2400" dirty="0" smtClean="0">
                <a:latin typeface="Helvetica" charset="0"/>
                <a:ea typeface="Helvetica" charset="0"/>
                <a:cs typeface="Helvetica" charset="0"/>
              </a:rPr>
              <a:t>We </a:t>
            </a:r>
            <a:r>
              <a:rPr lang="en-US" sz="2400" dirty="0">
                <a:latin typeface="Helvetica" charset="0"/>
                <a:ea typeface="Helvetica" charset="0"/>
                <a:cs typeface="Helvetica" charset="0"/>
              </a:rPr>
              <a:t>foster social and learning environments that enhance students' lives, preparing them for lifelong success. </a:t>
            </a:r>
          </a:p>
        </p:txBody>
      </p:sp>
    </p:spTree>
    <p:extLst>
      <p:ext uri="{BB962C8B-B14F-4D97-AF65-F5344CB8AC3E}">
        <p14:creationId xmlns:p14="http://schemas.microsoft.com/office/powerpoint/2010/main" val="2043031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a:t>
            </a:r>
            <a:r>
              <a:rPr lang="en-US" dirty="0"/>
              <a:t>Plan </a:t>
            </a:r>
            <a:r>
              <a:rPr lang="en-US" dirty="0" smtClean="0"/>
              <a:t>| 2014-2019</a:t>
            </a:r>
            <a:endParaRPr lang="en-US" dirty="0"/>
          </a:p>
        </p:txBody>
      </p:sp>
      <p:sp>
        <p:nvSpPr>
          <p:cNvPr id="3" name="Content Placeholder 2"/>
          <p:cNvSpPr>
            <a:spLocks noGrp="1"/>
          </p:cNvSpPr>
          <p:nvPr>
            <p:ph idx="1"/>
          </p:nvPr>
        </p:nvSpPr>
        <p:spPr>
          <a:xfrm>
            <a:off x="1280160" y="1828800"/>
            <a:ext cx="10071756" cy="4351338"/>
          </a:xfrm>
        </p:spPr>
        <p:txBody>
          <a:bodyPr>
            <a:noAutofit/>
          </a:bodyPr>
          <a:lstStyle/>
          <a:p>
            <a:pPr marL="0" indent="0" fontAlgn="base">
              <a:buNone/>
            </a:pPr>
            <a:r>
              <a:rPr lang="en-US" sz="2400" dirty="0">
                <a:solidFill>
                  <a:srgbClr val="D00000"/>
                </a:solidFill>
                <a:latin typeface="Helvetica" charset="0"/>
                <a:ea typeface="Helvetica" charset="0"/>
                <a:cs typeface="Helvetica" charset="0"/>
              </a:rPr>
              <a:t>STRATEGIC </a:t>
            </a:r>
            <a:r>
              <a:rPr lang="en-US" sz="2400" dirty="0" smtClean="0">
                <a:solidFill>
                  <a:srgbClr val="D00000"/>
                </a:solidFill>
                <a:latin typeface="Helvetica" charset="0"/>
                <a:ea typeface="Helvetica" charset="0"/>
                <a:cs typeface="Helvetica" charset="0"/>
              </a:rPr>
              <a:t>INITIATIVE 1: Foster </a:t>
            </a:r>
            <a:r>
              <a:rPr lang="en-US" sz="2400" dirty="0">
                <a:solidFill>
                  <a:srgbClr val="D00000"/>
                </a:solidFill>
                <a:latin typeface="Helvetica" charset="0"/>
                <a:ea typeface="Helvetica" charset="0"/>
                <a:cs typeface="Helvetica" charset="0"/>
              </a:rPr>
              <a:t>a campus culture that promotes student leadership, wellness and personal and social responsibility. </a:t>
            </a:r>
          </a:p>
          <a:p>
            <a:pPr marL="0" indent="0" fontAlgn="base">
              <a:buNone/>
            </a:pPr>
            <a:r>
              <a:rPr lang="en-US" sz="2200" dirty="0">
                <a:latin typeface="Helvetica" charset="0"/>
                <a:ea typeface="Helvetica" charset="0"/>
                <a:cs typeface="Helvetica" charset="0"/>
              </a:rPr>
              <a:t> </a:t>
            </a:r>
          </a:p>
          <a:p>
            <a:pPr marL="804863" indent="-804863" fontAlgn="base">
              <a:buNone/>
            </a:pPr>
            <a:r>
              <a:rPr lang="en-US" sz="1800" dirty="0">
                <a:latin typeface="Helvetica" charset="0"/>
                <a:ea typeface="Helvetica" charset="0"/>
                <a:cs typeface="Helvetica" charset="0"/>
              </a:rPr>
              <a:t>Goal 1. Cultivate a campus climate where social justice and cultural respect are seamlessly integrated in each department within the Division of Student Affairs. </a:t>
            </a:r>
          </a:p>
          <a:p>
            <a:pPr marL="804863" indent="-804863" fontAlgn="base">
              <a:buNone/>
            </a:pPr>
            <a:r>
              <a:rPr lang="en-US" sz="1800" dirty="0">
                <a:latin typeface="Helvetica" charset="0"/>
                <a:ea typeface="Helvetica" charset="0"/>
                <a:cs typeface="Helvetica" charset="0"/>
              </a:rPr>
              <a:t>Goal 2. Promote a campus-wide culture grounded in a multi-dimensional model of wellness: physical, environmental, occupational, spiritual, emotional, social and intellectual.  </a:t>
            </a:r>
          </a:p>
        </p:txBody>
      </p:sp>
    </p:spTree>
    <p:extLst>
      <p:ext uri="{BB962C8B-B14F-4D97-AF65-F5344CB8AC3E}">
        <p14:creationId xmlns:p14="http://schemas.microsoft.com/office/powerpoint/2010/main" val="456118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 | 2014-2019</a:t>
            </a:r>
            <a:endParaRPr lang="en-US" dirty="0"/>
          </a:p>
        </p:txBody>
      </p:sp>
      <p:sp>
        <p:nvSpPr>
          <p:cNvPr id="3" name="Content Placeholder 2"/>
          <p:cNvSpPr>
            <a:spLocks noGrp="1"/>
          </p:cNvSpPr>
          <p:nvPr>
            <p:ph idx="1"/>
          </p:nvPr>
        </p:nvSpPr>
        <p:spPr/>
        <p:txBody>
          <a:bodyPr>
            <a:normAutofit/>
          </a:bodyPr>
          <a:lstStyle/>
          <a:p>
            <a:pPr marL="0" indent="0" fontAlgn="base">
              <a:buNone/>
            </a:pPr>
            <a:r>
              <a:rPr lang="en-US" sz="2400" dirty="0">
                <a:solidFill>
                  <a:srgbClr val="D00000"/>
                </a:solidFill>
                <a:latin typeface="Helvetica" charset="0"/>
                <a:ea typeface="Helvetica" charset="0"/>
                <a:cs typeface="Helvetica" charset="0"/>
              </a:rPr>
              <a:t>STRATEGIC INTIATIVE 2</a:t>
            </a:r>
            <a:r>
              <a:rPr lang="en-US" sz="2400" dirty="0" smtClean="0">
                <a:solidFill>
                  <a:srgbClr val="D00000"/>
                </a:solidFill>
                <a:latin typeface="Helvetica" charset="0"/>
                <a:ea typeface="Helvetica" charset="0"/>
                <a:cs typeface="Helvetica" charset="0"/>
              </a:rPr>
              <a:t>:  Establish </a:t>
            </a:r>
            <a:r>
              <a:rPr lang="en-US" sz="2400" dirty="0">
                <a:solidFill>
                  <a:srgbClr val="D00000"/>
                </a:solidFill>
                <a:latin typeface="Helvetica" charset="0"/>
                <a:ea typeface="Helvetica" charset="0"/>
                <a:cs typeface="Helvetica" charset="0"/>
              </a:rPr>
              <a:t>a transparent system of accountability that advances opportunities for continuous improvement </a:t>
            </a:r>
            <a:r>
              <a:rPr lang="en-US" sz="2200" dirty="0">
                <a:latin typeface="Helvetica" charset="0"/>
                <a:ea typeface="Helvetica" charset="0"/>
                <a:cs typeface="Helvetica" charset="0"/>
              </a:rPr>
              <a:t/>
            </a:r>
            <a:br>
              <a:rPr lang="en-US" sz="2200" dirty="0">
                <a:latin typeface="Helvetica" charset="0"/>
                <a:ea typeface="Helvetica" charset="0"/>
                <a:cs typeface="Helvetica" charset="0"/>
              </a:rPr>
            </a:br>
            <a:endParaRPr lang="en-US" sz="2200" dirty="0">
              <a:latin typeface="Helvetica" charset="0"/>
              <a:ea typeface="Helvetica" charset="0"/>
              <a:cs typeface="Helvetica" charset="0"/>
            </a:endParaRPr>
          </a:p>
          <a:p>
            <a:pPr marL="804863" indent="-804863" fontAlgn="base">
              <a:buNone/>
            </a:pPr>
            <a:r>
              <a:rPr lang="en-US" sz="1800" dirty="0">
                <a:latin typeface="Helvetica" charset="0"/>
                <a:ea typeface="Helvetica" charset="0"/>
                <a:cs typeface="Helvetica" charset="0"/>
              </a:rPr>
              <a:t>Goal 1. Utilize division-wide and departmental assessment data to improve existing programs and services, respond more quickly to student needs, and/or eliminate as necessary. </a:t>
            </a:r>
          </a:p>
          <a:p>
            <a:pPr marL="0" indent="0">
              <a:buNone/>
            </a:pPr>
            <a:endParaRPr lang="en-US" sz="2200" dirty="0">
              <a:latin typeface="Helvetica" charset="0"/>
              <a:ea typeface="Helvetica" charset="0"/>
              <a:cs typeface="Helvetica" charset="0"/>
            </a:endParaRPr>
          </a:p>
        </p:txBody>
      </p:sp>
    </p:spTree>
    <p:extLst>
      <p:ext uri="{BB962C8B-B14F-4D97-AF65-F5344CB8AC3E}">
        <p14:creationId xmlns:p14="http://schemas.microsoft.com/office/powerpoint/2010/main" val="2893083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Assessment Basics</a:t>
            </a:r>
            <a:endParaRPr lang="en-US" dirty="0"/>
          </a:p>
        </p:txBody>
      </p:sp>
      <p:sp>
        <p:nvSpPr>
          <p:cNvPr id="3" name="Text Placeholder 2"/>
          <p:cNvSpPr>
            <a:spLocks noGrp="1"/>
          </p:cNvSpPr>
          <p:nvPr>
            <p:ph type="body" idx="1"/>
          </p:nvPr>
        </p:nvSpPr>
        <p:spPr/>
        <p:txBody>
          <a:bodyPr/>
          <a:lstStyle/>
          <a:p>
            <a:r>
              <a:rPr lang="en-US" dirty="0" smtClean="0"/>
              <a:t>Presented by </a:t>
            </a:r>
            <a:r>
              <a:rPr lang="en-US" dirty="0"/>
              <a:t>Kris </a:t>
            </a:r>
            <a:r>
              <a:rPr lang="en-US" dirty="0" err="1"/>
              <a:t>Baack</a:t>
            </a:r>
            <a:r>
              <a:rPr lang="en-US" dirty="0"/>
              <a:t>, Linda Major and Megan </a:t>
            </a:r>
            <a:r>
              <a:rPr lang="en-US" dirty="0" err="1" smtClean="0"/>
              <a:t>Scherling</a:t>
            </a:r>
            <a:endParaRPr lang="en-US" dirty="0"/>
          </a:p>
        </p:txBody>
      </p:sp>
    </p:spTree>
    <p:extLst>
      <p:ext uri="{BB962C8B-B14F-4D97-AF65-F5344CB8AC3E}">
        <p14:creationId xmlns:p14="http://schemas.microsoft.com/office/powerpoint/2010/main" val="581898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 | 2014-2019</a:t>
            </a:r>
            <a:endParaRPr lang="en-US" dirty="0"/>
          </a:p>
        </p:txBody>
      </p:sp>
      <p:sp>
        <p:nvSpPr>
          <p:cNvPr id="3" name="Content Placeholder 2"/>
          <p:cNvSpPr>
            <a:spLocks noGrp="1"/>
          </p:cNvSpPr>
          <p:nvPr>
            <p:ph idx="1"/>
          </p:nvPr>
        </p:nvSpPr>
        <p:spPr>
          <a:xfrm>
            <a:off x="1280160" y="1828800"/>
            <a:ext cx="10071756" cy="4351338"/>
          </a:xfrm>
        </p:spPr>
        <p:txBody>
          <a:bodyPr>
            <a:noAutofit/>
          </a:bodyPr>
          <a:lstStyle/>
          <a:p>
            <a:pPr marL="0" indent="0" fontAlgn="base">
              <a:buNone/>
            </a:pPr>
            <a:r>
              <a:rPr lang="en-US" sz="2400" dirty="0">
                <a:solidFill>
                  <a:srgbClr val="D00000"/>
                </a:solidFill>
                <a:latin typeface="Helvetica" charset="0"/>
                <a:ea typeface="Helvetica" charset="0"/>
                <a:cs typeface="Helvetica" charset="0"/>
              </a:rPr>
              <a:t>STRATEGIC INITIATIVE 3:  Secure and manage the human, financial and physical resources necessary to support our mission. </a:t>
            </a:r>
          </a:p>
          <a:p>
            <a:pPr marL="0" indent="0" algn="ctr" fontAlgn="base">
              <a:buNone/>
            </a:pPr>
            <a:endParaRPr lang="en-US" sz="2200" dirty="0">
              <a:latin typeface="Helvetica" charset="0"/>
              <a:ea typeface="Helvetica" charset="0"/>
              <a:cs typeface="Helvetica" charset="0"/>
            </a:endParaRPr>
          </a:p>
          <a:p>
            <a:pPr marL="804863" indent="-796925" fontAlgn="base">
              <a:buNone/>
            </a:pPr>
            <a:r>
              <a:rPr lang="en-US" sz="1800" dirty="0">
                <a:latin typeface="Helvetica" charset="0"/>
                <a:ea typeface="Helvetica" charset="0"/>
                <a:cs typeface="Helvetica" charset="0"/>
              </a:rPr>
              <a:t>Goal 1</a:t>
            </a:r>
            <a:r>
              <a:rPr lang="en-US" sz="1800" dirty="0" smtClean="0">
                <a:latin typeface="Helvetica" charset="0"/>
                <a:ea typeface="Helvetica" charset="0"/>
                <a:cs typeface="Helvetica" charset="0"/>
              </a:rPr>
              <a:t>. </a:t>
            </a:r>
            <a:r>
              <a:rPr lang="en-US" sz="1800" dirty="0" smtClean="0">
                <a:latin typeface="Helvetica" charset="0"/>
                <a:ea typeface="Helvetica" charset="0"/>
                <a:cs typeface="Helvetica" charset="0"/>
              </a:rPr>
              <a:t>Continuous </a:t>
            </a:r>
            <a:r>
              <a:rPr lang="en-US" sz="1800" dirty="0">
                <a:latin typeface="Helvetica" charset="0"/>
                <a:ea typeface="Helvetica" charset="0"/>
                <a:cs typeface="Helvetica" charset="0"/>
              </a:rPr>
              <a:t>development and project management of major new </a:t>
            </a:r>
            <a:r>
              <a:rPr lang="en-US" sz="1800" dirty="0" smtClean="0">
                <a:latin typeface="Helvetica" charset="0"/>
                <a:ea typeface="Helvetica" charset="0"/>
                <a:cs typeface="Helvetica" charset="0"/>
              </a:rPr>
              <a:t>and proposed </a:t>
            </a:r>
            <a:r>
              <a:rPr lang="en-US" sz="1800" dirty="0">
                <a:latin typeface="Helvetica" charset="0"/>
                <a:ea typeface="Helvetica" charset="0"/>
                <a:cs typeface="Helvetica" charset="0"/>
              </a:rPr>
              <a:t>construction and renovation projects in such a manner as to ensure successful completion on time and within budget. </a:t>
            </a:r>
          </a:p>
          <a:p>
            <a:pPr marL="804863" indent="-796925" fontAlgn="base">
              <a:buNone/>
            </a:pPr>
            <a:r>
              <a:rPr lang="en-US" sz="1800" dirty="0">
                <a:latin typeface="Helvetica" charset="0"/>
                <a:ea typeface="Helvetica" charset="0"/>
                <a:cs typeface="Helvetica" charset="0"/>
              </a:rPr>
              <a:t>Goal 2. Explore creative new sources of revenue </a:t>
            </a:r>
            <a:r>
              <a:rPr lang="en-US" sz="1800" dirty="0" smtClean="0">
                <a:latin typeface="Helvetica" charset="0"/>
                <a:ea typeface="Helvetica" charset="0"/>
                <a:cs typeface="Helvetica" charset="0"/>
              </a:rPr>
              <a:t>to enhance the quality of programs, services and facilities necessary to retain and graduate current and future students.</a:t>
            </a:r>
            <a:r>
              <a:rPr lang="en-US" sz="1800" dirty="0">
                <a:latin typeface="Helvetica" charset="0"/>
                <a:ea typeface="Helvetica" charset="0"/>
                <a:cs typeface="Helvetica" charset="0"/>
              </a:rPr>
              <a:t> </a:t>
            </a:r>
          </a:p>
          <a:p>
            <a:pPr marL="804863" indent="-796925" fontAlgn="base">
              <a:buNone/>
            </a:pPr>
            <a:r>
              <a:rPr lang="en-US" sz="1800" dirty="0">
                <a:latin typeface="Helvetica" charset="0"/>
                <a:ea typeface="Helvetica" charset="0"/>
                <a:cs typeface="Helvetica" charset="0"/>
              </a:rPr>
              <a:t>Goal 3. Develop, implement and institutionalize a transparent, accountable and educational system that meets the intent of the Campus Sexual Violence Elimination Act. </a:t>
            </a:r>
            <a:r>
              <a:rPr lang="en-US" sz="1800" dirty="0" smtClean="0">
                <a:latin typeface="Helvetica" charset="0"/>
                <a:ea typeface="Helvetica" charset="0"/>
                <a:cs typeface="Helvetica" charset="0"/>
              </a:rPr>
              <a:t> </a:t>
            </a:r>
          </a:p>
          <a:p>
            <a:pPr marL="804863" indent="-796925" fontAlgn="base">
              <a:buNone/>
            </a:pPr>
            <a:r>
              <a:rPr lang="en-US" sz="1800" dirty="0" smtClean="0">
                <a:latin typeface="Helvetica" charset="0"/>
                <a:ea typeface="Helvetica" charset="0"/>
                <a:cs typeface="Helvetica" charset="0"/>
              </a:rPr>
              <a:t>Goal 4. Support a collegial environment that attracts exceptional employees, values holistic wellness, affords personal and professional growth opportunities, and ensures retention of an excellent workforce. </a:t>
            </a:r>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1606787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 | 2014-2019</a:t>
            </a:r>
            <a:endParaRPr lang="en-US" dirty="0"/>
          </a:p>
        </p:txBody>
      </p:sp>
      <p:sp>
        <p:nvSpPr>
          <p:cNvPr id="3" name="Content Placeholder 2"/>
          <p:cNvSpPr>
            <a:spLocks noGrp="1"/>
          </p:cNvSpPr>
          <p:nvPr>
            <p:ph idx="1"/>
          </p:nvPr>
        </p:nvSpPr>
        <p:spPr/>
        <p:txBody>
          <a:bodyPr>
            <a:normAutofit/>
          </a:bodyPr>
          <a:lstStyle/>
          <a:p>
            <a:pPr marL="0" indent="0" fontAlgn="base">
              <a:buNone/>
            </a:pPr>
            <a:r>
              <a:rPr lang="en-US" sz="2400" dirty="0">
                <a:solidFill>
                  <a:srgbClr val="D00000"/>
                </a:solidFill>
                <a:latin typeface="Helvetica" charset="0"/>
                <a:ea typeface="Helvetica" charset="0"/>
                <a:cs typeface="Helvetica" charset="0"/>
              </a:rPr>
              <a:t>STRATEGIC INITIATIVE 4: </a:t>
            </a:r>
            <a:r>
              <a:rPr lang="en-US" sz="2400" dirty="0" smtClean="0">
                <a:solidFill>
                  <a:srgbClr val="D00000"/>
                </a:solidFill>
                <a:latin typeface="Helvetica" charset="0"/>
                <a:ea typeface="Helvetica" charset="0"/>
                <a:cs typeface="Helvetica" charset="0"/>
              </a:rPr>
              <a:t>Communicate </a:t>
            </a:r>
            <a:r>
              <a:rPr lang="en-US" sz="2400" dirty="0">
                <a:solidFill>
                  <a:srgbClr val="D00000"/>
                </a:solidFill>
                <a:latin typeface="Helvetica" charset="0"/>
                <a:ea typeface="Helvetica" charset="0"/>
                <a:cs typeface="Helvetica" charset="0"/>
              </a:rPr>
              <a:t>the educational value of engagement outside the </a:t>
            </a:r>
            <a:r>
              <a:rPr lang="en-US" sz="2400" dirty="0" smtClean="0">
                <a:solidFill>
                  <a:srgbClr val="D00000"/>
                </a:solidFill>
                <a:latin typeface="Helvetica" charset="0"/>
                <a:ea typeface="Helvetica" charset="0"/>
                <a:cs typeface="Helvetica" charset="0"/>
              </a:rPr>
              <a:t>classroom and construct a common Student Affairs identity.</a:t>
            </a:r>
            <a:r>
              <a:rPr lang="en-US" sz="2400" dirty="0">
                <a:latin typeface="Helvetica" charset="0"/>
                <a:ea typeface="Helvetica" charset="0"/>
                <a:cs typeface="Helvetica" charset="0"/>
              </a:rPr>
              <a:t> </a:t>
            </a:r>
          </a:p>
          <a:p>
            <a:pPr marL="0" indent="0" fontAlgn="base">
              <a:buNone/>
            </a:pPr>
            <a:endParaRPr lang="en-US" sz="2200" dirty="0" smtClean="0">
              <a:latin typeface="Helvetica" charset="0"/>
              <a:ea typeface="Helvetica" charset="0"/>
              <a:cs typeface="Helvetica" charset="0"/>
            </a:endParaRPr>
          </a:p>
          <a:p>
            <a:pPr marL="804863" indent="-804863" fontAlgn="base">
              <a:buNone/>
            </a:pPr>
            <a:r>
              <a:rPr lang="en-US" sz="1800" dirty="0" smtClean="0">
                <a:latin typeface="Helvetica" charset="0"/>
                <a:ea typeface="Helvetica" charset="0"/>
                <a:cs typeface="Helvetica" charset="0"/>
              </a:rPr>
              <a:t>Goal 1.	Present unified data to clarify the role of Student Affairs in building the optimal academic environment.</a:t>
            </a:r>
            <a:r>
              <a:rPr lang="en-US" sz="1800" dirty="0">
                <a:latin typeface="Helvetica" charset="0"/>
                <a:ea typeface="Helvetica" charset="0"/>
                <a:cs typeface="Helvetica" charset="0"/>
              </a:rPr>
              <a:t>  </a:t>
            </a:r>
            <a:endParaRPr lang="en-US" sz="1800" dirty="0" smtClean="0">
              <a:latin typeface="Helvetica" charset="0"/>
              <a:ea typeface="Helvetica" charset="0"/>
              <a:cs typeface="Helvetica" charset="0"/>
            </a:endParaRPr>
          </a:p>
          <a:p>
            <a:pPr marL="804863" indent="-804863" fontAlgn="base">
              <a:buNone/>
            </a:pPr>
            <a:r>
              <a:rPr lang="en-US" sz="1800" dirty="0">
                <a:latin typeface="Helvetica" charset="0"/>
                <a:ea typeface="Helvetica" charset="0"/>
                <a:cs typeface="Helvetica" charset="0"/>
              </a:rPr>
              <a:t>Goal </a:t>
            </a:r>
            <a:r>
              <a:rPr lang="en-US" sz="1800" dirty="0" smtClean="0">
                <a:latin typeface="Helvetica" charset="0"/>
                <a:ea typeface="Helvetica" charset="0"/>
                <a:cs typeface="Helvetica" charset="0"/>
              </a:rPr>
              <a:t>2. Achieve 100% brand adoption of the Student Affairs lockup and/or tagline on print and web materials by May 2017.</a:t>
            </a:r>
          </a:p>
          <a:p>
            <a:pPr marL="804863" indent="-804863" fontAlgn="base">
              <a:buNone/>
            </a:pPr>
            <a:r>
              <a:rPr lang="en-US" sz="1800" dirty="0" smtClean="0">
                <a:latin typeface="Helvetica" charset="0"/>
                <a:ea typeface="Helvetica" charset="0"/>
                <a:cs typeface="Helvetica" charset="0"/>
              </a:rPr>
              <a:t>Goal 3. Calculate an open and click rate as baseline for Husker Advocate newsletter during 2016-2017.</a:t>
            </a:r>
            <a:endParaRPr lang="en-US" sz="1800" b="1" dirty="0">
              <a:latin typeface="Helvetica" charset="0"/>
              <a:ea typeface="Helvetica" charset="0"/>
              <a:cs typeface="Helvetica" charset="0"/>
            </a:endParaRPr>
          </a:p>
          <a:p>
            <a:pPr marL="804863" indent="-804863"/>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663717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1280160" y="482204"/>
          <a:ext cx="10482608" cy="57017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a:spLocks noGrp="1"/>
          </p:cNvSpPr>
          <p:nvPr/>
        </p:nvSpPr>
        <p:spPr>
          <a:xfrm>
            <a:off x="1280160" y="365760"/>
            <a:ext cx="1007175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a:lstStyle>
          <a:p>
            <a:r>
              <a:rPr lang="en-US" dirty="0" smtClean="0"/>
              <a:t>Example</a:t>
            </a:r>
            <a:endParaRPr lang="en-US" dirty="0"/>
          </a:p>
        </p:txBody>
      </p:sp>
    </p:spTree>
    <p:extLst>
      <p:ext uri="{BB962C8B-B14F-4D97-AF65-F5344CB8AC3E}">
        <p14:creationId xmlns:p14="http://schemas.microsoft.com/office/powerpoint/2010/main" val="296234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Affairs Assessment </a:t>
            </a:r>
            <a:r>
              <a:rPr lang="en-US" dirty="0" smtClean="0"/>
              <a:t/>
            </a:r>
            <a:br>
              <a:rPr lang="en-US" dirty="0" smtClean="0"/>
            </a:br>
            <a:r>
              <a:rPr lang="en-US" dirty="0" smtClean="0"/>
              <a:t>Report </a:t>
            </a:r>
            <a:r>
              <a:rPr lang="en-US" dirty="0"/>
              <a:t>Form </a:t>
            </a:r>
          </a:p>
        </p:txBody>
      </p:sp>
      <p:sp>
        <p:nvSpPr>
          <p:cNvPr id="3" name="Content Placeholder 2"/>
          <p:cNvSpPr>
            <a:spLocks noGrp="1"/>
          </p:cNvSpPr>
          <p:nvPr>
            <p:ph idx="1"/>
          </p:nvPr>
        </p:nvSpPr>
        <p:spPr/>
        <p:txBody>
          <a:bodyPr/>
          <a:lstStyle/>
          <a:p>
            <a:pPr marL="0" indent="0" algn="ctr">
              <a:buNone/>
            </a:pPr>
            <a:endParaRPr lang="en-US" dirty="0" smtClean="0">
              <a:hlinkClick r:id="rId2"/>
            </a:endParaRPr>
          </a:p>
          <a:p>
            <a:pPr marL="0" indent="0" algn="ctr">
              <a:buNone/>
            </a:pPr>
            <a:endParaRPr lang="en-US" dirty="0" smtClean="0">
              <a:hlinkClick r:id="rId2"/>
            </a:endParaRPr>
          </a:p>
          <a:p>
            <a:pPr marL="0" indent="0" algn="ctr">
              <a:buNone/>
            </a:pPr>
            <a:r>
              <a:rPr lang="en-US" dirty="0" smtClean="0">
                <a:hlinkClick r:id="rId2"/>
              </a:rPr>
              <a:t>http</a:t>
            </a:r>
            <a:r>
              <a:rPr lang="en-US" dirty="0">
                <a:hlinkClick r:id="rId2"/>
              </a:rPr>
              <a:t>://go.unl.edu/sa_assessment</a:t>
            </a:r>
            <a:endParaRPr lang="en-US" dirty="0"/>
          </a:p>
        </p:txBody>
      </p:sp>
    </p:spTree>
    <p:extLst>
      <p:ext uri="{BB962C8B-B14F-4D97-AF65-F5344CB8AC3E}">
        <p14:creationId xmlns:p14="http://schemas.microsoft.com/office/powerpoint/2010/main" val="1276902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80160" y="1828800"/>
            <a:ext cx="10078761" cy="1800225"/>
          </a:xfrm>
        </p:spPr>
        <p:txBody>
          <a:bodyPr>
            <a:normAutofit/>
          </a:bodyPr>
          <a:lstStyle/>
          <a:p>
            <a:pPr algn="ctr"/>
            <a:r>
              <a:rPr lang="en-US" sz="4400" dirty="0"/>
              <a:t>Questions?</a:t>
            </a:r>
          </a:p>
        </p:txBody>
      </p:sp>
    </p:spTree>
    <p:extLst>
      <p:ext uri="{BB962C8B-B14F-4D97-AF65-F5344CB8AC3E}">
        <p14:creationId xmlns:p14="http://schemas.microsoft.com/office/powerpoint/2010/main" val="936771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Outcomes</a:t>
            </a:r>
          </a:p>
        </p:txBody>
      </p:sp>
      <p:sp>
        <p:nvSpPr>
          <p:cNvPr id="5" name="Content Placeholder 4"/>
          <p:cNvSpPr>
            <a:spLocks noGrp="1"/>
          </p:cNvSpPr>
          <p:nvPr>
            <p:ph idx="1"/>
          </p:nvPr>
        </p:nvSpPr>
        <p:spPr>
          <a:xfrm>
            <a:off x="1282044" y="1581151"/>
            <a:ext cx="9681231" cy="4676774"/>
          </a:xfrm>
        </p:spPr>
        <p:txBody>
          <a:bodyPr vert="horz" lIns="91440" tIns="45720" rIns="91440" bIns="45720" rtlCol="0" anchor="t">
            <a:noAutofit/>
          </a:bodyPr>
          <a:lstStyle/>
          <a:p>
            <a:pPr marL="0" indent="0">
              <a:buNone/>
            </a:pPr>
            <a:r>
              <a:rPr lang="en-US" sz="1800" dirty="0">
                <a:latin typeface="Helvetica" charset="0"/>
                <a:ea typeface="Helvetica" charset="0"/>
                <a:cs typeface="Helvetica" charset="0"/>
              </a:rPr>
              <a:t>Upon completion of this session, participants will be able to demonstrate a basic understanding of assessment by:</a:t>
            </a:r>
            <a:br>
              <a:rPr lang="en-US" sz="1800" dirty="0">
                <a:latin typeface="Helvetica" charset="0"/>
                <a:ea typeface="Helvetica" charset="0"/>
                <a:cs typeface="Helvetica" charset="0"/>
              </a:rPr>
            </a:br>
            <a:r>
              <a:rPr lang="en-US" sz="1800" dirty="0">
                <a:latin typeface="Helvetica" charset="0"/>
                <a:ea typeface="Helvetica" charset="0"/>
                <a:cs typeface="Helvetica" charset="0"/>
              </a:rPr>
              <a:t/>
            </a:r>
            <a:br>
              <a:rPr lang="en-US" sz="1800" dirty="0">
                <a:latin typeface="Helvetica" charset="0"/>
                <a:ea typeface="Helvetica" charset="0"/>
                <a:cs typeface="Helvetica" charset="0"/>
              </a:rPr>
            </a:br>
            <a:r>
              <a:rPr lang="en-US" sz="1800" dirty="0">
                <a:latin typeface="Helvetica" charset="0"/>
                <a:ea typeface="Helvetica" charset="0"/>
                <a:cs typeface="Helvetica" charset="0"/>
              </a:rPr>
              <a:t>1. Explaining the value of assessment  </a:t>
            </a:r>
          </a:p>
          <a:p>
            <a:pPr marL="0" indent="0">
              <a:buNone/>
            </a:pPr>
            <a:r>
              <a:rPr lang="en-US" sz="1800" dirty="0">
                <a:latin typeface="Helvetica" charset="0"/>
                <a:ea typeface="Helvetica" charset="0"/>
                <a:cs typeface="Helvetica" charset="0"/>
              </a:rPr>
              <a:t>	-to the individual </a:t>
            </a:r>
          </a:p>
          <a:p>
            <a:pPr marL="0" indent="0">
              <a:buNone/>
            </a:pPr>
            <a:r>
              <a:rPr lang="en-US" sz="1800" dirty="0">
                <a:latin typeface="Helvetica" charset="0"/>
                <a:ea typeface="Helvetica" charset="0"/>
                <a:cs typeface="Helvetica" charset="0"/>
              </a:rPr>
              <a:t>	-to the program </a:t>
            </a:r>
          </a:p>
          <a:p>
            <a:pPr marL="0" indent="0">
              <a:buNone/>
            </a:pPr>
            <a:r>
              <a:rPr lang="en-US" sz="1800" dirty="0">
                <a:latin typeface="Helvetica" charset="0"/>
                <a:ea typeface="Helvetica" charset="0"/>
                <a:cs typeface="Helvetica" charset="0"/>
              </a:rPr>
              <a:t>	-to the department </a:t>
            </a:r>
          </a:p>
          <a:p>
            <a:pPr marL="236538">
              <a:buNone/>
            </a:pPr>
            <a:r>
              <a:rPr lang="en-US" sz="1800" dirty="0" smtClean="0">
                <a:latin typeface="Helvetica" charset="0"/>
                <a:ea typeface="Helvetica" charset="0"/>
                <a:cs typeface="Helvetica" charset="0"/>
              </a:rPr>
              <a:t>	</a:t>
            </a:r>
            <a:r>
              <a:rPr lang="en-US" sz="1800" dirty="0">
                <a:latin typeface="Helvetica" charset="0"/>
                <a:ea typeface="Helvetica" charset="0"/>
                <a:cs typeface="Helvetica" charset="0"/>
              </a:rPr>
              <a:t>	-to the institution </a:t>
            </a:r>
            <a:br>
              <a:rPr lang="en-US" sz="1800" dirty="0">
                <a:latin typeface="Helvetica" charset="0"/>
                <a:ea typeface="Helvetica" charset="0"/>
                <a:cs typeface="Helvetica" charset="0"/>
              </a:rPr>
            </a:br>
            <a:endParaRPr lang="en-US" sz="1800" dirty="0" smtClean="0">
              <a:latin typeface="Helvetica" charset="0"/>
              <a:ea typeface="Helvetica" charset="0"/>
              <a:cs typeface="Helvetica" charset="0"/>
            </a:endParaRPr>
          </a:p>
          <a:p>
            <a:pPr marL="236538">
              <a:buNone/>
            </a:pPr>
            <a:r>
              <a:rPr lang="en-US" sz="1800" dirty="0" smtClean="0">
                <a:latin typeface="Helvetica" charset="0"/>
                <a:ea typeface="Helvetica" charset="0"/>
                <a:cs typeface="Helvetica" charset="0"/>
              </a:rPr>
              <a:t>2</a:t>
            </a:r>
            <a:r>
              <a:rPr lang="en-US" sz="1800" dirty="0">
                <a:latin typeface="Helvetica" charset="0"/>
                <a:ea typeface="Helvetica" charset="0"/>
                <a:cs typeface="Helvetica" charset="0"/>
              </a:rPr>
              <a:t>. Communicating the language of assessment </a:t>
            </a:r>
            <a:br>
              <a:rPr lang="en-US" sz="1800" dirty="0">
                <a:latin typeface="Helvetica" charset="0"/>
                <a:ea typeface="Helvetica" charset="0"/>
                <a:cs typeface="Helvetica" charset="0"/>
              </a:rPr>
            </a:br>
            <a:endParaRPr lang="en-US" sz="1800" dirty="0" smtClean="0">
              <a:latin typeface="Helvetica" charset="0"/>
              <a:ea typeface="Helvetica" charset="0"/>
              <a:cs typeface="Helvetica" charset="0"/>
            </a:endParaRPr>
          </a:p>
          <a:p>
            <a:pPr marL="236538">
              <a:buNone/>
            </a:pPr>
            <a:r>
              <a:rPr lang="en-US" sz="1800" dirty="0" smtClean="0">
                <a:latin typeface="Helvetica" charset="0"/>
                <a:ea typeface="Helvetica" charset="0"/>
                <a:cs typeface="Helvetica" charset="0"/>
              </a:rPr>
              <a:t>3</a:t>
            </a:r>
            <a:r>
              <a:rPr lang="en-US" sz="1800" dirty="0">
                <a:latin typeface="Helvetica" charset="0"/>
                <a:ea typeface="Helvetica" charset="0"/>
                <a:cs typeface="Helvetica" charset="0"/>
              </a:rPr>
              <a:t>. Describing how the cycle of assessment supports the Division of Student Affairs’ mission, vision and strategic </a:t>
            </a:r>
            <a:r>
              <a:rPr lang="en-US" sz="1800" dirty="0" smtClean="0">
                <a:latin typeface="Helvetica" charset="0"/>
                <a:ea typeface="Helvetica" charset="0"/>
                <a:cs typeface="Helvetica" charset="0"/>
              </a:rPr>
              <a:t>plan</a:t>
            </a:r>
            <a:endParaRPr lang="en-US" sz="1800" dirty="0">
              <a:latin typeface="Helvetica" charset="0"/>
              <a:ea typeface="Helvetica" charset="0"/>
              <a:cs typeface="Helvetica" charset="0"/>
            </a:endParaRPr>
          </a:p>
          <a:p>
            <a:pPr marL="236538">
              <a:buNone/>
            </a:pPr>
            <a:r>
              <a:rPr lang="en-US" sz="1800" dirty="0" smtClean="0">
                <a:latin typeface="Helvetica" charset="0"/>
                <a:ea typeface="Helvetica" charset="0"/>
                <a:cs typeface="Helvetica" charset="0"/>
              </a:rPr>
              <a:t>4</a:t>
            </a:r>
            <a:r>
              <a:rPr lang="en-US" sz="1800" dirty="0">
                <a:latin typeface="Helvetica" charset="0"/>
                <a:ea typeface="Helvetica" charset="0"/>
                <a:cs typeface="Helvetica" charset="0"/>
              </a:rPr>
              <a:t>. Showing the connection between specific program objectives, the Division’s strategic plan and the cycle of assessment</a:t>
            </a:r>
          </a:p>
        </p:txBody>
      </p:sp>
    </p:spTree>
    <p:extLst>
      <p:ext uri="{BB962C8B-B14F-4D97-AF65-F5344CB8AC3E}">
        <p14:creationId xmlns:p14="http://schemas.microsoft.com/office/powerpoint/2010/main" val="135496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Is </a:t>
            </a:r>
            <a:r>
              <a:rPr lang="en-US" dirty="0"/>
              <a:t>Assessment?</a:t>
            </a:r>
          </a:p>
        </p:txBody>
      </p:sp>
    </p:spTree>
    <p:extLst>
      <p:ext uri="{BB962C8B-B14F-4D97-AF65-F5344CB8AC3E}">
        <p14:creationId xmlns:p14="http://schemas.microsoft.com/office/powerpoint/2010/main" val="957567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a:t>
            </a:r>
            <a:r>
              <a:rPr lang="en-US" dirty="0" smtClean="0"/>
              <a:t>Is </a:t>
            </a:r>
            <a:r>
              <a:rPr lang="en-US" dirty="0"/>
              <a:t>Assessment?</a:t>
            </a:r>
          </a:p>
        </p:txBody>
      </p:sp>
      <p:sp>
        <p:nvSpPr>
          <p:cNvPr id="5" name="Content Placeholder 4"/>
          <p:cNvSpPr>
            <a:spLocks noGrp="1"/>
          </p:cNvSpPr>
          <p:nvPr>
            <p:ph idx="1"/>
          </p:nvPr>
        </p:nvSpPr>
        <p:spPr/>
        <p:txBody>
          <a:bodyPr>
            <a:normAutofit/>
          </a:bodyPr>
          <a:lstStyle/>
          <a:p>
            <a:r>
              <a:rPr lang="en-US" sz="2400" dirty="0">
                <a:latin typeface="helvetica" charset="0"/>
              </a:rPr>
              <a:t> Identify student needs</a:t>
            </a:r>
          </a:p>
          <a:p>
            <a:r>
              <a:rPr lang="en-US" sz="2400" dirty="0">
                <a:latin typeface="helvetica" charset="0"/>
              </a:rPr>
              <a:t> Measure student satisfaction</a:t>
            </a:r>
          </a:p>
          <a:p>
            <a:r>
              <a:rPr lang="en-US" sz="2400" dirty="0">
                <a:latin typeface="helvetica" charset="0"/>
              </a:rPr>
              <a:t> Plan for student development</a:t>
            </a:r>
          </a:p>
          <a:p>
            <a:r>
              <a:rPr lang="en-US" sz="2400" dirty="0">
                <a:latin typeface="helvetica" charset="0"/>
              </a:rPr>
              <a:t> Assess outcomes</a:t>
            </a:r>
          </a:p>
          <a:p>
            <a:r>
              <a:rPr lang="en-US" sz="2400" dirty="0">
                <a:latin typeface="helvetica" charset="0"/>
              </a:rPr>
              <a:t> Assess student learning outside the classroom</a:t>
            </a:r>
          </a:p>
          <a:p>
            <a:r>
              <a:rPr lang="en-US" sz="2400" dirty="0">
                <a:latin typeface="helvetica" charset="0"/>
              </a:rPr>
              <a:t> Monitor campus </a:t>
            </a:r>
            <a:r>
              <a:rPr lang="en-US" sz="2400" dirty="0" smtClean="0">
                <a:latin typeface="helvetica" charset="0"/>
              </a:rPr>
              <a:t>climate</a:t>
            </a:r>
          </a:p>
          <a:p>
            <a:pPr marL="0" indent="0">
              <a:buNone/>
            </a:pPr>
            <a:r>
              <a:rPr lang="en-US" sz="1800" dirty="0">
                <a:latin typeface="helvetica" charset="0"/>
              </a:rPr>
              <a:t> </a:t>
            </a:r>
          </a:p>
        </p:txBody>
      </p:sp>
    </p:spTree>
    <p:extLst>
      <p:ext uri="{BB962C8B-B14F-4D97-AF65-F5344CB8AC3E}">
        <p14:creationId xmlns:p14="http://schemas.microsoft.com/office/powerpoint/2010/main" val="3805002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a:t>
            </a:r>
            <a:r>
              <a:rPr lang="en-US" dirty="0" smtClean="0"/>
              <a:t>Is </a:t>
            </a:r>
            <a:r>
              <a:rPr lang="en-US" dirty="0"/>
              <a:t>Important</a:t>
            </a:r>
          </a:p>
        </p:txBody>
      </p:sp>
      <p:sp>
        <p:nvSpPr>
          <p:cNvPr id="3" name="Content Placeholder 2"/>
          <p:cNvSpPr>
            <a:spLocks noGrp="1"/>
          </p:cNvSpPr>
          <p:nvPr>
            <p:ph idx="1"/>
          </p:nvPr>
        </p:nvSpPr>
        <p:spPr/>
        <p:txBody>
          <a:bodyPr>
            <a:normAutofit/>
          </a:bodyPr>
          <a:lstStyle/>
          <a:p>
            <a:r>
              <a:rPr lang="en-US" sz="2400" dirty="0">
                <a:latin typeface="Helvetica" charset="0"/>
                <a:ea typeface="Helvetica" charset="0"/>
                <a:cs typeface="Helvetica" charset="0"/>
              </a:rPr>
              <a:t>To evaluate efficacy of programs and services</a:t>
            </a:r>
          </a:p>
          <a:p>
            <a:endParaRPr lang="en-US" sz="2400" dirty="0">
              <a:latin typeface="Helvetica" charset="0"/>
              <a:ea typeface="Helvetica" charset="0"/>
              <a:cs typeface="Helvetica" charset="0"/>
            </a:endParaRPr>
          </a:p>
          <a:p>
            <a:r>
              <a:rPr lang="en-US" sz="2400" dirty="0">
                <a:latin typeface="Helvetica" charset="0"/>
                <a:ea typeface="Helvetica" charset="0"/>
                <a:cs typeface="Helvetica" charset="0"/>
              </a:rPr>
              <a:t>To improve student learning and development</a:t>
            </a:r>
          </a:p>
          <a:p>
            <a:endParaRPr lang="en-US" sz="2400" dirty="0">
              <a:latin typeface="Helvetica" charset="0"/>
              <a:ea typeface="Helvetica" charset="0"/>
              <a:cs typeface="Helvetica" charset="0"/>
            </a:endParaRPr>
          </a:p>
          <a:p>
            <a:r>
              <a:rPr lang="en-US" sz="2400" dirty="0">
                <a:latin typeface="Helvetica" charset="0"/>
                <a:ea typeface="Helvetica" charset="0"/>
                <a:cs typeface="Helvetica" charset="0"/>
              </a:rPr>
              <a:t>To measure and validate our student affairs work</a:t>
            </a:r>
          </a:p>
        </p:txBody>
      </p:sp>
    </p:spTree>
    <p:extLst>
      <p:ext uri="{BB962C8B-B14F-4D97-AF65-F5344CB8AC3E}">
        <p14:creationId xmlns:p14="http://schemas.microsoft.com/office/powerpoint/2010/main" val="1344543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Stakeholders &amp; Audience</a:t>
            </a:r>
          </a:p>
        </p:txBody>
      </p:sp>
      <p:sp>
        <p:nvSpPr>
          <p:cNvPr id="3" name="Content Placeholder 2"/>
          <p:cNvSpPr>
            <a:spLocks noGrp="1"/>
          </p:cNvSpPr>
          <p:nvPr>
            <p:ph idx="1"/>
          </p:nvPr>
        </p:nvSpPr>
        <p:spPr/>
        <p:txBody>
          <a:bodyPr>
            <a:normAutofit/>
          </a:bodyPr>
          <a:lstStyle/>
          <a:p>
            <a:r>
              <a:rPr lang="en-US" sz="2400" dirty="0">
                <a:latin typeface="Helvetica" charset="0"/>
                <a:ea typeface="Helvetica" charset="0"/>
                <a:cs typeface="Helvetica" charset="0"/>
              </a:rPr>
              <a:t>Impact of college is cumulative</a:t>
            </a:r>
          </a:p>
          <a:p>
            <a:endParaRPr lang="en-US" sz="2400" dirty="0">
              <a:latin typeface="Helvetica" charset="0"/>
              <a:ea typeface="Helvetica" charset="0"/>
              <a:cs typeface="Helvetica" charset="0"/>
            </a:endParaRPr>
          </a:p>
          <a:p>
            <a:r>
              <a:rPr lang="en-US" sz="2400" dirty="0">
                <a:latin typeface="Helvetica" charset="0"/>
                <a:ea typeface="Helvetica" charset="0"/>
                <a:cs typeface="Helvetica" charset="0"/>
              </a:rPr>
              <a:t>Cognitive and affective development inextricably intertwined</a:t>
            </a:r>
          </a:p>
          <a:p>
            <a:endParaRPr lang="en-US" sz="2400" dirty="0">
              <a:latin typeface="Helvetica" charset="0"/>
              <a:ea typeface="Helvetica" charset="0"/>
              <a:cs typeface="Helvetica" charset="0"/>
            </a:endParaRPr>
          </a:p>
          <a:p>
            <a:r>
              <a:rPr lang="en-US" sz="2400" dirty="0">
                <a:latin typeface="Helvetica" charset="0"/>
                <a:ea typeface="Helvetica" charset="0"/>
                <a:cs typeface="Helvetica" charset="0"/>
              </a:rPr>
              <a:t>Out of class activities enrich student learning</a:t>
            </a:r>
          </a:p>
          <a:p>
            <a:endParaRPr lang="en-US" sz="1800" dirty="0">
              <a:latin typeface="Helvetica" charset="0"/>
              <a:ea typeface="Helvetica" charset="0"/>
              <a:cs typeface="Helvetica" charset="0"/>
            </a:endParaRPr>
          </a:p>
          <a:p>
            <a:endParaRPr lang="en-US" sz="1800" dirty="0">
              <a:latin typeface="Helvetica" charset="0"/>
              <a:ea typeface="Helvetica" charset="0"/>
              <a:cs typeface="Helvetica" charset="0"/>
            </a:endParaRPr>
          </a:p>
          <a:p>
            <a:pPr marL="0" indent="0">
              <a:buNone/>
            </a:pPr>
            <a:r>
              <a:rPr lang="en-US" sz="1800" i="1" dirty="0" err="1">
                <a:latin typeface="Helvetica" charset="0"/>
                <a:ea typeface="Helvetica" charset="0"/>
                <a:cs typeface="Helvetica" charset="0"/>
              </a:rPr>
              <a:t>Pascarella</a:t>
            </a:r>
            <a:r>
              <a:rPr lang="en-US" sz="1800" i="1" dirty="0">
                <a:latin typeface="Helvetica" charset="0"/>
                <a:ea typeface="Helvetica" charset="0"/>
                <a:cs typeface="Helvetica" charset="0"/>
              </a:rPr>
              <a:t> &amp; </a:t>
            </a:r>
            <a:r>
              <a:rPr lang="en-US" sz="1800" i="1" dirty="0" err="1">
                <a:latin typeface="Helvetica" charset="0"/>
                <a:ea typeface="Helvetica" charset="0"/>
                <a:cs typeface="Helvetica" charset="0"/>
              </a:rPr>
              <a:t>Terenzini</a:t>
            </a:r>
            <a:r>
              <a:rPr lang="en-US" sz="1800" i="1" dirty="0">
                <a:latin typeface="Helvetica" charset="0"/>
                <a:ea typeface="Helvetica" charset="0"/>
                <a:cs typeface="Helvetica" charset="0"/>
              </a:rPr>
              <a:t>, 2005</a:t>
            </a:r>
          </a:p>
          <a:p>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641302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044" y="365125"/>
            <a:ext cx="10071756" cy="1139825"/>
          </a:xfrm>
        </p:spPr>
        <p:txBody>
          <a:bodyPr/>
          <a:lstStyle/>
          <a:p>
            <a:r>
              <a:rPr lang="en-US" dirty="0"/>
              <a:t>History of Student Affairs Assessment</a:t>
            </a:r>
          </a:p>
        </p:txBody>
      </p:sp>
      <p:sp>
        <p:nvSpPr>
          <p:cNvPr id="3" name="Content Placeholder 2"/>
          <p:cNvSpPr>
            <a:spLocks noGrp="1"/>
          </p:cNvSpPr>
          <p:nvPr>
            <p:ph idx="1"/>
          </p:nvPr>
        </p:nvSpPr>
        <p:spPr/>
        <p:txBody>
          <a:bodyPr>
            <a:normAutofit/>
          </a:bodyPr>
          <a:lstStyle/>
          <a:p>
            <a:r>
              <a:rPr lang="en-US" sz="1800" dirty="0">
                <a:latin typeface="Helvetica" charset="0"/>
                <a:ea typeface="Helvetica" charset="0"/>
                <a:cs typeface="Helvetica" charset="0"/>
              </a:rPr>
              <a:t>Sporadic and individual efforts to collect, analyze and use data </a:t>
            </a:r>
          </a:p>
          <a:p>
            <a:pPr lvl="1"/>
            <a:r>
              <a:rPr lang="en-US" sz="1800" dirty="0">
                <a:latin typeface="Helvetica" charset="0"/>
                <a:ea typeface="Helvetica" charset="0"/>
                <a:cs typeface="Helvetica" charset="0"/>
              </a:rPr>
              <a:t>Omnibus Survey</a:t>
            </a:r>
          </a:p>
          <a:p>
            <a:r>
              <a:rPr lang="en-US" sz="1800" dirty="0">
                <a:latin typeface="Helvetica" charset="0"/>
                <a:ea typeface="Helvetica" charset="0"/>
                <a:cs typeface="Helvetica" charset="0"/>
              </a:rPr>
              <a:t>PEARL collaborating partner (2008)</a:t>
            </a:r>
          </a:p>
          <a:p>
            <a:pPr lvl="1"/>
            <a:r>
              <a:rPr lang="en-US" sz="1800" dirty="0">
                <a:latin typeface="Helvetica" charset="0"/>
                <a:ea typeface="Helvetica" charset="0"/>
                <a:cs typeface="Helvetica" charset="0"/>
              </a:rPr>
              <a:t>Loose coalition of those interested in assessment formed</a:t>
            </a:r>
          </a:p>
          <a:p>
            <a:r>
              <a:rPr lang="en-US" sz="1800" dirty="0">
                <a:latin typeface="Helvetica" charset="0"/>
                <a:ea typeface="Helvetica" charset="0"/>
                <a:cs typeface="Helvetica" charset="0"/>
              </a:rPr>
              <a:t>Division enters into Student Voice contract (2011)</a:t>
            </a:r>
          </a:p>
          <a:p>
            <a:pPr lvl="1"/>
            <a:r>
              <a:rPr lang="en-US" sz="1800" dirty="0">
                <a:latin typeface="Helvetica" charset="0"/>
                <a:ea typeface="Helvetica" charset="0"/>
                <a:cs typeface="Helvetica" charset="0"/>
              </a:rPr>
              <a:t>NASPA Consortium</a:t>
            </a:r>
          </a:p>
          <a:p>
            <a:pPr lvl="1"/>
            <a:r>
              <a:rPr lang="en-US" sz="1800" dirty="0">
                <a:latin typeface="Helvetica" charset="0"/>
                <a:ea typeface="Helvetica" charset="0"/>
                <a:cs typeface="Helvetica" charset="0"/>
              </a:rPr>
              <a:t>Student Affairs Learning Domains</a:t>
            </a:r>
          </a:p>
          <a:p>
            <a:r>
              <a:rPr lang="en-US" sz="1800" dirty="0">
                <a:latin typeface="Helvetica" charset="0"/>
                <a:ea typeface="Helvetica" charset="0"/>
                <a:cs typeface="Helvetica" charset="0"/>
              </a:rPr>
              <a:t>Student Affairs Assessment Council (2014)</a:t>
            </a:r>
          </a:p>
          <a:p>
            <a:pPr lvl="1"/>
            <a:r>
              <a:rPr lang="en-US" sz="1800" dirty="0">
                <a:latin typeface="Helvetica" charset="0"/>
                <a:ea typeface="Helvetica" charset="0"/>
                <a:cs typeface="Helvetica" charset="0"/>
              </a:rPr>
              <a:t>Annual assessment report</a:t>
            </a:r>
          </a:p>
          <a:p>
            <a:pPr lvl="1"/>
            <a:r>
              <a:rPr lang="en-US" sz="1800" dirty="0">
                <a:latin typeface="Helvetica" charset="0"/>
                <a:ea typeface="Helvetica" charset="0"/>
                <a:cs typeface="Helvetica" charset="0"/>
              </a:rPr>
              <a:t>SAAC website</a:t>
            </a:r>
          </a:p>
          <a:p>
            <a:pPr lvl="1"/>
            <a:r>
              <a:rPr lang="en-US" sz="1800" dirty="0">
                <a:latin typeface="Helvetica" charset="0"/>
                <a:ea typeface="Helvetica" charset="0"/>
                <a:cs typeface="Helvetica" charset="0"/>
              </a:rPr>
              <a:t>Campus Labs contract continued</a:t>
            </a:r>
          </a:p>
          <a:p>
            <a:pPr lvl="1"/>
            <a:r>
              <a:rPr lang="en-US" sz="1800" dirty="0">
                <a:latin typeface="Helvetica" charset="0"/>
                <a:ea typeface="Helvetica" charset="0"/>
                <a:cs typeface="Helvetica" charset="0"/>
              </a:rPr>
              <a:t>Professional Development Series </a:t>
            </a:r>
          </a:p>
          <a:p>
            <a:pPr lvl="1"/>
            <a:r>
              <a:rPr lang="en-US" sz="1800" dirty="0">
                <a:latin typeface="Helvetica" charset="0"/>
                <a:ea typeface="Helvetica" charset="0"/>
                <a:cs typeface="Helvetica" charset="0"/>
              </a:rPr>
              <a:t>Collaboration with Academic Affairs to track cohort retention/graduation </a:t>
            </a:r>
          </a:p>
          <a:p>
            <a:pPr lvl="1"/>
            <a:endParaRPr lang="en-US" sz="1800" dirty="0">
              <a:latin typeface="Helvetica" charset="0"/>
              <a:ea typeface="Helvetica" charset="0"/>
              <a:cs typeface="Helvetica" charset="0"/>
            </a:endParaRPr>
          </a:p>
          <a:p>
            <a:pPr marL="457200" lvl="1" indent="0">
              <a:buNone/>
            </a:pPr>
            <a:endParaRPr lang="en-US" sz="1800" dirty="0">
              <a:latin typeface="Helvetica" charset="0"/>
              <a:ea typeface="Helvetica" charset="0"/>
              <a:cs typeface="Helvetica" charset="0"/>
            </a:endParaRPr>
          </a:p>
          <a:p>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3227835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Lingo</a:t>
            </a:r>
          </a:p>
        </p:txBody>
      </p:sp>
      <p:sp>
        <p:nvSpPr>
          <p:cNvPr id="3" name="Content Placeholder 2"/>
          <p:cNvSpPr>
            <a:spLocks noGrp="1"/>
          </p:cNvSpPr>
          <p:nvPr>
            <p:ph idx="1"/>
          </p:nvPr>
        </p:nvSpPr>
        <p:spPr/>
        <p:txBody>
          <a:bodyPr>
            <a:noAutofit/>
          </a:bodyPr>
          <a:lstStyle/>
          <a:p>
            <a:pPr lvl="0"/>
            <a:r>
              <a:rPr lang="en-US" sz="1800" b="1" dirty="0">
                <a:latin typeface="Helvetica" charset="0"/>
                <a:ea typeface="Helvetica" charset="0"/>
                <a:cs typeface="Helvetica" charset="0"/>
              </a:rPr>
              <a:t>Benchmark</a:t>
            </a:r>
            <a:r>
              <a:rPr lang="en-US" sz="1800" dirty="0">
                <a:latin typeface="Helvetica" charset="0"/>
                <a:ea typeface="Helvetica" charset="0"/>
                <a:cs typeface="Helvetica" charset="0"/>
              </a:rPr>
              <a:t>- Student performance standards (the level(s) of student competence in a content area.) An actual measurement of group performance against an established standard at defined points along the path toward the standard. Subsequent measurements of group performance use the benchmarks to measure progress toward achievement. (Gallaudet) </a:t>
            </a:r>
          </a:p>
          <a:p>
            <a:pPr lvl="0"/>
            <a:r>
              <a:rPr lang="en-US" sz="1800" b="1" dirty="0">
                <a:latin typeface="Helvetica" charset="0"/>
                <a:ea typeface="Helvetica" charset="0"/>
                <a:cs typeface="Helvetica" charset="0"/>
              </a:rPr>
              <a:t>Cohort</a:t>
            </a:r>
            <a:r>
              <a:rPr lang="en-US" sz="1800" dirty="0">
                <a:latin typeface="Helvetica" charset="0"/>
                <a:ea typeface="Helvetica" charset="0"/>
                <a:cs typeface="Helvetica" charset="0"/>
              </a:rPr>
              <a:t>- A group whose progress is followed by means of measurements at different points in time. (Gallaudet)</a:t>
            </a:r>
          </a:p>
          <a:p>
            <a:pPr lvl="0"/>
            <a:r>
              <a:rPr lang="en-US" sz="1800" b="1" dirty="0">
                <a:latin typeface="Helvetica" charset="0"/>
                <a:ea typeface="Helvetica" charset="0"/>
                <a:cs typeface="Helvetica" charset="0"/>
              </a:rPr>
              <a:t>Criteria/Standards</a:t>
            </a:r>
            <a:r>
              <a:rPr lang="en-US" sz="1800" dirty="0">
                <a:latin typeface="Helvetica" charset="0"/>
                <a:ea typeface="Helvetica" charset="0"/>
                <a:cs typeface="Helvetica" charset="0"/>
              </a:rPr>
              <a:t>- Performance descriptors that indicate how well students will meet expectations of what they should be able to think, know or do. They are descriptive benchmarks against which performance is judged. These criteria or standards may be described in varying gradients of success as in rubrics or in grades. Often they are stated in terms of percentages, percentiles or other quantitative measure (Gallaudet)</a:t>
            </a:r>
          </a:p>
          <a:p>
            <a:pPr lvl="0"/>
            <a:r>
              <a:rPr lang="en-US" sz="1800" b="1" dirty="0">
                <a:latin typeface="Helvetica" charset="0"/>
                <a:ea typeface="Helvetica" charset="0"/>
                <a:cs typeface="Helvetica" charset="0"/>
              </a:rPr>
              <a:t>Evaluation</a:t>
            </a:r>
            <a:r>
              <a:rPr lang="en-US" sz="1800" dirty="0">
                <a:latin typeface="Helvetica" charset="0"/>
                <a:ea typeface="Helvetica" charset="0"/>
                <a:cs typeface="Helvetica" charset="0"/>
              </a:rPr>
              <a:t>- Both qualitative and quantitative descriptions of student behavior plus value judgments concerning the desirability of that behavior. Using collected information (assessments) to make informed decisions about continued instruction, programs, activities. Decisions made about assessment findings; deciding about the value of programs/program outcomes; may involve recommendations for changes. (Gallaudet)</a:t>
            </a:r>
          </a:p>
          <a:p>
            <a:endParaRPr lang="en-US" sz="1800" dirty="0">
              <a:latin typeface="Helvetica" charset="0"/>
              <a:ea typeface="Helvetica" charset="0"/>
              <a:cs typeface="Helvetica" charset="0"/>
            </a:endParaRPr>
          </a:p>
        </p:txBody>
      </p:sp>
    </p:spTree>
    <p:extLst>
      <p:ext uri="{BB962C8B-B14F-4D97-AF65-F5344CB8AC3E}">
        <p14:creationId xmlns:p14="http://schemas.microsoft.com/office/powerpoint/2010/main" val="2917626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NL Traditional">
      <a:dk1>
        <a:srgbClr val="000000"/>
      </a:dk1>
      <a:lt1>
        <a:srgbClr val="FFFFFF"/>
      </a:lt1>
      <a:dk2>
        <a:srgbClr val="626362"/>
      </a:dk2>
      <a:lt2>
        <a:srgbClr val="F5F1E7"/>
      </a:lt2>
      <a:accent1>
        <a:srgbClr val="D00000"/>
      </a:accent1>
      <a:accent2>
        <a:srgbClr val="BFC0BE"/>
      </a:accent2>
      <a:accent3>
        <a:srgbClr val="626362"/>
      </a:accent3>
      <a:accent4>
        <a:srgbClr val="1A1918"/>
      </a:accent4>
      <a:accent5>
        <a:srgbClr val="FFFEFE"/>
      </a:accent5>
      <a:accent6>
        <a:srgbClr val="F5F1E7"/>
      </a:accent6>
      <a:hlink>
        <a:srgbClr val="D00000"/>
      </a:hlink>
      <a:folHlink>
        <a:srgbClr val="9F00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_AssessmentTemplate" id="{7743DCBC-FF34-614E-B344-C1D9F4144D4F}" vid="{BF612B4B-90C0-174A-88FD-6FE8D85F8A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SA_AssessmentTemplate</Template>
  <TotalTime>298</TotalTime>
  <Words>1889</Words>
  <Application>Microsoft Macintosh PowerPoint</Application>
  <PresentationFormat>Widescreen</PresentationFormat>
  <Paragraphs>170</Paragraphs>
  <Slides>24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Calibri</vt:lpstr>
      <vt:lpstr>Calibri Light</vt:lpstr>
      <vt:lpstr>Helvetica</vt:lpstr>
      <vt:lpstr>Helvetica</vt:lpstr>
      <vt:lpstr>Helvetica Light</vt:lpstr>
      <vt:lpstr>Arial</vt:lpstr>
      <vt:lpstr>Office Theme</vt:lpstr>
      <vt:lpstr>Student Affairs Assessment Series</vt:lpstr>
      <vt:lpstr>Module 1: Assessment Basics</vt:lpstr>
      <vt:lpstr>Learning Outcomes</vt:lpstr>
      <vt:lpstr>What Is Assessment?</vt:lpstr>
      <vt:lpstr>What Is Assessment?</vt:lpstr>
      <vt:lpstr>Assessment Is Important</vt:lpstr>
      <vt:lpstr>Stakeholders &amp; Audience</vt:lpstr>
      <vt:lpstr>History of Student Affairs Assessment</vt:lpstr>
      <vt:lpstr>Assessment Lingo</vt:lpstr>
      <vt:lpstr>Assessment Lingo</vt:lpstr>
      <vt:lpstr>Assessment Lingo</vt:lpstr>
      <vt:lpstr>Assessment Lingo</vt:lpstr>
      <vt:lpstr>Assessment Lingo</vt:lpstr>
      <vt:lpstr>Assessment Lingo</vt:lpstr>
      <vt:lpstr>Assessment Lingo</vt:lpstr>
      <vt:lpstr>PowerPoint Presentation</vt:lpstr>
      <vt:lpstr>Student Affairs Mission and Vision </vt:lpstr>
      <vt:lpstr>Strategic Plan | 2014-2019</vt:lpstr>
      <vt:lpstr>Strategic Plan | 2014-2019</vt:lpstr>
      <vt:lpstr>Strategic Plan | 2014-2019</vt:lpstr>
      <vt:lpstr>Strategic Plan | 2014-2019</vt:lpstr>
      <vt:lpstr>PowerPoint Presentation</vt:lpstr>
      <vt:lpstr>Student Affairs Assessment  Report Form </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dc:title>
  <dc:creator>Lauren Gayer</dc:creator>
  <cp:lastModifiedBy>Lauren Gayer</cp:lastModifiedBy>
  <cp:revision>44</cp:revision>
  <dcterms:created xsi:type="dcterms:W3CDTF">2016-03-29T20:15:44Z</dcterms:created>
  <dcterms:modified xsi:type="dcterms:W3CDTF">2016-09-09T16:13:07Z</dcterms:modified>
</cp:coreProperties>
</file>