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7" r:id="rId3"/>
    <p:sldId id="257" r:id="rId4"/>
    <p:sldId id="258" r:id="rId5"/>
    <p:sldId id="286" r:id="rId6"/>
    <p:sldId id="260" r:id="rId7"/>
    <p:sldId id="261" r:id="rId8"/>
    <p:sldId id="262" r:id="rId9"/>
    <p:sldId id="264" r:id="rId10"/>
    <p:sldId id="265" r:id="rId11"/>
    <p:sldId id="266" r:id="rId12"/>
    <p:sldId id="267" r:id="rId13"/>
    <p:sldId id="285" r:id="rId14"/>
    <p:sldId id="268" r:id="rId15"/>
    <p:sldId id="259" r:id="rId16"/>
    <p:sldId id="263" r:id="rId17"/>
    <p:sldId id="269" r:id="rId18"/>
    <p:sldId id="270" r:id="rId19"/>
    <p:sldId id="271" r:id="rId20"/>
    <p:sldId id="272" r:id="rId21"/>
    <p:sldId id="274" r:id="rId22"/>
    <p:sldId id="275" r:id="rId23"/>
    <p:sldId id="273" r:id="rId24"/>
    <p:sldId id="276" r:id="rId25"/>
    <p:sldId id="279" r:id="rId26"/>
    <p:sldId id="277"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F8F8F8"/>
    <a:srgbClr val="F5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86177" autoAdjust="0"/>
  </p:normalViewPr>
  <p:slideViewPr>
    <p:cSldViewPr snapToGrid="0" snapToObjects="1">
      <p:cViewPr varScale="1">
        <p:scale>
          <a:sx n="122" d="100"/>
          <a:sy n="122" d="100"/>
        </p:scale>
        <p:origin x="232" y="12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2BD08-7487-47A5-BA7A-A74F9CC4F89C}" type="datetimeFigureOut">
              <a:rPr lang="en-US" smtClean="0"/>
              <a:t>10/14/16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92715-ADF4-4305-B16C-22EC7B5C4695}" type="slidenum">
              <a:rPr lang="en-US" smtClean="0"/>
              <a:t>‹#›</a:t>
            </a:fld>
            <a:endParaRPr lang="en-US"/>
          </a:p>
        </p:txBody>
      </p:sp>
    </p:spTree>
    <p:extLst>
      <p:ext uri="{BB962C8B-B14F-4D97-AF65-F5344CB8AC3E}">
        <p14:creationId xmlns:p14="http://schemas.microsoft.com/office/powerpoint/2010/main" val="296170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C92715-ADF4-4305-B16C-22EC7B5C4695}" type="slidenum">
              <a:rPr lang="en-US" smtClean="0"/>
              <a:t>3</a:t>
            </a:fld>
            <a:endParaRPr lang="en-US"/>
          </a:p>
        </p:txBody>
      </p:sp>
    </p:spTree>
    <p:extLst>
      <p:ext uri="{BB962C8B-B14F-4D97-AF65-F5344CB8AC3E}">
        <p14:creationId xmlns:p14="http://schemas.microsoft.com/office/powerpoint/2010/main" val="111084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sample size calculators out there, this particular one is one</a:t>
            </a:r>
            <a:r>
              <a:rPr lang="en-US" baseline="0" dirty="0" smtClean="0"/>
              <a:t> of the features through Campus Labs.  </a:t>
            </a:r>
            <a:r>
              <a:rPr lang="en-US" dirty="0" smtClean="0"/>
              <a:t>Example:</a:t>
            </a:r>
            <a:r>
              <a:rPr lang="en-US" baseline="0" dirty="0" smtClean="0"/>
              <a:t> If my party at the union attendance was 3,000 students, and I want my data to be 95% confident with a 5% confidence interval, I would need responses from a sample of 341 attendees.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18</a:t>
            </a:fld>
            <a:endParaRPr lang="en-US"/>
          </a:p>
        </p:txBody>
      </p:sp>
    </p:spTree>
    <p:extLst>
      <p:ext uri="{BB962C8B-B14F-4D97-AF65-F5344CB8AC3E}">
        <p14:creationId xmlns:p14="http://schemas.microsoft.com/office/powerpoint/2010/main" val="280304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Since I have estimated a response rate of only 20%, and I still want to try and hit my sample size target of 341, it would be best to send out the survey to about 1700 students who attended the event.  QUESTIONS??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19</a:t>
            </a:fld>
            <a:endParaRPr lang="en-US"/>
          </a:p>
        </p:txBody>
      </p:sp>
    </p:spTree>
    <p:extLst>
      <p:ext uri="{BB962C8B-B14F-4D97-AF65-F5344CB8AC3E}">
        <p14:creationId xmlns:p14="http://schemas.microsoft.com/office/powerpoint/2010/main" val="205842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We are using a Likert scale for this particular question, where Strongly agree =5 and Strongly disagree = 1.  Another great feature of Campus Labs, is that you can run additional statistical analysis for each question, and it will populate these numbers for you!</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22</a:t>
            </a:fld>
            <a:endParaRPr lang="en-US"/>
          </a:p>
        </p:txBody>
      </p:sp>
    </p:spTree>
    <p:extLst>
      <p:ext uri="{BB962C8B-B14F-4D97-AF65-F5344CB8AC3E}">
        <p14:creationId xmlns:p14="http://schemas.microsoft.com/office/powerpoint/2010/main" val="282610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If we wanted to look at the</a:t>
            </a:r>
            <a:r>
              <a:rPr lang="en-US" baseline="0" dirty="0" smtClean="0"/>
              <a:t> amount of time spent at Party at the Union based on gender, we could cross tab our question related to time spent at the event with the demographics data related to gender.  </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23</a:t>
            </a:fld>
            <a:endParaRPr lang="en-US"/>
          </a:p>
        </p:txBody>
      </p:sp>
    </p:spTree>
    <p:extLst>
      <p:ext uri="{BB962C8B-B14F-4D97-AF65-F5344CB8AC3E}">
        <p14:creationId xmlns:p14="http://schemas.microsoft.com/office/powerpoint/2010/main" val="428323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we might see a strong correlation between attendees who agreed that attending Party at the Union eased their transition into college, and their cumulative </a:t>
            </a:r>
            <a:r>
              <a:rPr lang="en-US" baseline="0" dirty="0" err="1" smtClean="0"/>
              <a:t>gpa</a:t>
            </a:r>
            <a:r>
              <a:rPr lang="en-US" baseline="0" dirty="0" smtClean="0"/>
              <a:t> that following semester, however this does not mean party at the union is the reason the students grades are higher.</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24</a:t>
            </a:fld>
            <a:endParaRPr lang="en-US"/>
          </a:p>
        </p:txBody>
      </p:sp>
    </p:spTree>
    <p:extLst>
      <p:ext uri="{BB962C8B-B14F-4D97-AF65-F5344CB8AC3E}">
        <p14:creationId xmlns:p14="http://schemas.microsoft.com/office/powerpoint/2010/main" val="880536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understanding the difference between the two is very important. Let’s say that a small auto dealership sells on average 2 cars per day. One day the dealership sells 6 cars. This is an increase of 4 cars, or 200%. The larger dealership across the street sells on average 10 cars per day and sold 14 cars that same day. Here the larger dealership had the same increase in cars sold as the small dealership but it only increased its car sales by 40%. So even though the larger dealership sold more in total it didn’t increase its sales by more than the small dealership. </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25</a:t>
            </a:fld>
            <a:endParaRPr lang="en-US"/>
          </a:p>
        </p:txBody>
      </p:sp>
    </p:spTree>
    <p:extLst>
      <p:ext uri="{BB962C8B-B14F-4D97-AF65-F5344CB8AC3E}">
        <p14:creationId xmlns:p14="http://schemas.microsoft.com/office/powerpoint/2010/main" val="227366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methods to evaluate changes in data over time are very helpful. But you have to be careful which one that you use, and how you are sharing</a:t>
            </a:r>
            <a:r>
              <a:rPr lang="en-US" baseline="0" dirty="0" smtClean="0"/>
              <a:t> the data</a:t>
            </a:r>
            <a:r>
              <a:rPr lang="en-US" dirty="0" smtClean="0"/>
              <a:t>. As seen in the car example you can easily overstate what happened within the certain time period. If you said that we sold 4 more cars than usual today, for an increase of 40%, which was a good day. But if you were the other dealership and sold 4 more than usual and increased sales for that day by 200%, this was a great day.  QUESTIONS??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29</a:t>
            </a:fld>
            <a:endParaRPr lang="en-US"/>
          </a:p>
        </p:txBody>
      </p:sp>
    </p:spTree>
    <p:extLst>
      <p:ext uri="{BB962C8B-B14F-4D97-AF65-F5344CB8AC3E}">
        <p14:creationId xmlns:p14="http://schemas.microsoft.com/office/powerpoint/2010/main" val="209935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ok! This is one of the main reasons we assess things.  So that we can determine if what we are doing is working and producing the outcomes we want.  If they are not, then we have evidence to make sound decisions for change.  We should not shy away from our WHOLE data story, even the not so great results.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30</a:t>
            </a:fld>
            <a:endParaRPr lang="en-US"/>
          </a:p>
        </p:txBody>
      </p:sp>
    </p:spTree>
    <p:extLst>
      <p:ext uri="{BB962C8B-B14F-4D97-AF65-F5344CB8AC3E}">
        <p14:creationId xmlns:p14="http://schemas.microsoft.com/office/powerpoint/2010/main" val="328935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31</a:t>
            </a:fld>
            <a:endParaRPr lang="en-US"/>
          </a:p>
        </p:txBody>
      </p:sp>
    </p:spTree>
    <p:extLst>
      <p:ext uri="{BB962C8B-B14F-4D97-AF65-F5344CB8AC3E}">
        <p14:creationId xmlns:p14="http://schemas.microsoft.com/office/powerpoint/2010/main" val="201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our assessment cycle,</a:t>
            </a:r>
            <a:r>
              <a:rPr lang="en-US" baseline="0" dirty="0" smtClean="0"/>
              <a:t> today we will be lingering in these 3 steps:  determining your assessment method; administering those assessments; and then looking at the results you get.</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5</a:t>
            </a:fld>
            <a:endParaRPr lang="en-US"/>
          </a:p>
        </p:txBody>
      </p:sp>
    </p:spTree>
    <p:extLst>
      <p:ext uri="{BB962C8B-B14F-4D97-AF65-F5344CB8AC3E}">
        <p14:creationId xmlns:p14="http://schemas.microsoft.com/office/powerpoint/2010/main" val="81612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look at 3 main types</a:t>
            </a:r>
            <a:r>
              <a:rPr lang="en-US" baseline="0" dirty="0" smtClean="0"/>
              <a:t> of quantitative data collection techniques.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8</a:t>
            </a:fld>
            <a:endParaRPr lang="en-US"/>
          </a:p>
        </p:txBody>
      </p:sp>
    </p:spTree>
    <p:extLst>
      <p:ext uri="{BB962C8B-B14F-4D97-AF65-F5344CB8AC3E}">
        <p14:creationId xmlns:p14="http://schemas.microsoft.com/office/powerpoint/2010/main" val="223447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 1, 2, 3 – how many people attended an</a:t>
            </a:r>
            <a:r>
              <a:rPr lang="en-US" baseline="0" dirty="0" smtClean="0"/>
              <a:t> event, have visited an office, asked for a specific resource?</a:t>
            </a:r>
          </a:p>
          <a:p>
            <a:r>
              <a:rPr lang="en-US" baseline="0" dirty="0" smtClean="0"/>
              <a:t>Pic 4 – how many people have visited your website, FB page, or tweeted at you?</a:t>
            </a:r>
          </a:p>
          <a:p>
            <a:r>
              <a:rPr lang="en-US" baseline="0" dirty="0" smtClean="0"/>
              <a:t>Pic 5 – don’t forget about the fun numbers! How many flights of stairs have been climbed on the stair masters?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9</a:t>
            </a:fld>
            <a:endParaRPr lang="en-US"/>
          </a:p>
        </p:txBody>
      </p:sp>
    </p:spTree>
    <p:extLst>
      <p:ext uri="{BB962C8B-B14F-4D97-AF65-F5344CB8AC3E}">
        <p14:creationId xmlns:p14="http://schemas.microsoft.com/office/powerpoint/2010/main" val="322212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11</a:t>
            </a:fld>
            <a:endParaRPr lang="en-US"/>
          </a:p>
        </p:txBody>
      </p:sp>
    </p:spTree>
    <p:extLst>
      <p:ext uri="{BB962C8B-B14F-4D97-AF65-F5344CB8AC3E}">
        <p14:creationId xmlns:p14="http://schemas.microsoft.com/office/powerpoint/2010/main" val="8599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Likert scale measures attitudes and behaviors using answer choices that range from one extreme to another. Unlike a simple “yes / no” question, a Likert scale allows you to uncover degrees of opinion.</a:t>
            </a:r>
          </a:p>
        </p:txBody>
      </p:sp>
      <p:sp>
        <p:nvSpPr>
          <p:cNvPr id="4" name="Slide Number Placeholder 3"/>
          <p:cNvSpPr>
            <a:spLocks noGrp="1"/>
          </p:cNvSpPr>
          <p:nvPr>
            <p:ph type="sldNum" sz="quarter" idx="10"/>
          </p:nvPr>
        </p:nvSpPr>
        <p:spPr/>
        <p:txBody>
          <a:bodyPr/>
          <a:lstStyle/>
          <a:p>
            <a:fld id="{C9C92715-ADF4-4305-B16C-22EC7B5C4695}" type="slidenum">
              <a:rPr lang="en-US" smtClean="0"/>
              <a:t>13</a:t>
            </a:fld>
            <a:endParaRPr lang="en-US"/>
          </a:p>
        </p:txBody>
      </p:sp>
    </p:spTree>
    <p:extLst>
      <p:ext uri="{BB962C8B-B14F-4D97-AF65-F5344CB8AC3E}">
        <p14:creationId xmlns:p14="http://schemas.microsoft.com/office/powerpoint/2010/main" val="70834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Get Rec’d is an event that is costly both in time of staff and money</a:t>
            </a:r>
            <a:r>
              <a:rPr lang="en-US" baseline="0" dirty="0" smtClean="0"/>
              <a:t> for Campus Recreation and Community Vendors they bring in.  To see if this event is really worth putting on, they would need to see if they are getting the interest from the students following the event.  Are more students coming the rec?  Are more students visiting the vendors who were in attendance?  If the answer is no, it might be worth reevaluating the event.  </a:t>
            </a:r>
            <a:r>
              <a:rPr lang="en-US" dirty="0" smtClean="0"/>
              <a:t>QUESTIONS??</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14</a:t>
            </a:fld>
            <a:endParaRPr lang="en-US"/>
          </a:p>
        </p:txBody>
      </p:sp>
    </p:spTree>
    <p:extLst>
      <p:ext uri="{BB962C8B-B14F-4D97-AF65-F5344CB8AC3E}">
        <p14:creationId xmlns:p14="http://schemas.microsoft.com/office/powerpoint/2010/main" val="114453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creative!  Think of specific questions</a:t>
            </a:r>
            <a:r>
              <a:rPr lang="en-US" baseline="0" dirty="0" smtClean="0"/>
              <a:t> if you are going the survey route.  What might be some ways you could assess “in the moment”?</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16</a:t>
            </a:fld>
            <a:endParaRPr lang="en-US"/>
          </a:p>
        </p:txBody>
      </p:sp>
    </p:spTree>
    <p:extLst>
      <p:ext uri="{BB962C8B-B14F-4D97-AF65-F5344CB8AC3E}">
        <p14:creationId xmlns:p14="http://schemas.microsoft.com/office/powerpoint/2010/main" val="24554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know which to use?  Best practice for programmers and event evaluators</a:t>
            </a:r>
            <a:r>
              <a:rPr lang="en-US" baseline="0" dirty="0" smtClean="0"/>
              <a:t> is 95% Confidence Level, with a 5% Confidence Interval.  </a:t>
            </a:r>
            <a:endParaRPr lang="en-US" dirty="0"/>
          </a:p>
        </p:txBody>
      </p:sp>
      <p:sp>
        <p:nvSpPr>
          <p:cNvPr id="4" name="Slide Number Placeholder 3"/>
          <p:cNvSpPr>
            <a:spLocks noGrp="1"/>
          </p:cNvSpPr>
          <p:nvPr>
            <p:ph type="sldNum" sz="quarter" idx="10"/>
          </p:nvPr>
        </p:nvSpPr>
        <p:spPr/>
        <p:txBody>
          <a:bodyPr/>
          <a:lstStyle/>
          <a:p>
            <a:fld id="{C9C92715-ADF4-4305-B16C-22EC7B5C4695}" type="slidenum">
              <a:rPr lang="en-US" smtClean="0"/>
              <a:t>17</a:t>
            </a:fld>
            <a:endParaRPr lang="en-US"/>
          </a:p>
        </p:txBody>
      </p:sp>
    </p:spTree>
    <p:extLst>
      <p:ext uri="{BB962C8B-B14F-4D97-AF65-F5344CB8AC3E}">
        <p14:creationId xmlns:p14="http://schemas.microsoft.com/office/powerpoint/2010/main" val="420284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838921"/>
            <a:ext cx="12192000" cy="2424198"/>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13262" y="3602038"/>
            <a:ext cx="8254738" cy="1655762"/>
          </a:xfrm>
        </p:spPr>
        <p:txBody>
          <a:bodyPr/>
          <a:lstStyle>
            <a:lvl1pPr marL="0" indent="0" algn="ctr">
              <a:buNone/>
              <a:defRPr sz="2400" b="0" i="0">
                <a:solidFill>
                  <a:schemeClr val="bg1"/>
                </a:solidFill>
                <a:latin typeface="Helvetica Light" charset="0"/>
                <a:ea typeface="Helvetica Light" charset="0"/>
                <a:cs typeface="Helvetic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95" name="Group 94"/>
          <p:cNvGrpSpPr/>
          <p:nvPr userDrawn="1"/>
        </p:nvGrpSpPr>
        <p:grpSpPr>
          <a:xfrm>
            <a:off x="520046" y="-347152"/>
            <a:ext cx="1525571" cy="7544071"/>
            <a:chOff x="520046" y="-347152"/>
            <a:chExt cx="1525571" cy="7544071"/>
          </a:xfrm>
        </p:grpSpPr>
        <p:sp>
          <p:nvSpPr>
            <p:cNvPr id="32" name="Hexagon 31"/>
            <p:cNvSpPr/>
            <p:nvPr userDrawn="1"/>
          </p:nvSpPr>
          <p:spPr>
            <a:xfrm>
              <a:off x="527901" y="4619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userDrawn="1"/>
          </p:nvSpPr>
          <p:spPr>
            <a:xfrm>
              <a:off x="1018095" y="1986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userDrawn="1"/>
          </p:nvSpPr>
          <p:spPr>
            <a:xfrm>
              <a:off x="1018095" y="74796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userDrawn="1"/>
          </p:nvSpPr>
          <p:spPr>
            <a:xfrm>
              <a:off x="527901" y="-8919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p:cNvSpPr/>
            <p:nvPr userDrawn="1"/>
          </p:nvSpPr>
          <p:spPr>
            <a:xfrm>
              <a:off x="527901" y="10093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userDrawn="1"/>
          </p:nvSpPr>
          <p:spPr>
            <a:xfrm>
              <a:off x="1018095" y="-3471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userDrawn="1"/>
          </p:nvSpPr>
          <p:spPr>
            <a:xfrm>
              <a:off x="1508289" y="-6371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userDrawn="1"/>
          </p:nvSpPr>
          <p:spPr>
            <a:xfrm>
              <a:off x="1508289" y="48213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userDrawn="1"/>
          </p:nvSpPr>
          <p:spPr>
            <a:xfrm>
              <a:off x="1508289" y="10220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userDrawn="1"/>
          </p:nvSpPr>
          <p:spPr>
            <a:xfrm>
              <a:off x="527901" y="207488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userDrawn="1"/>
          </p:nvSpPr>
          <p:spPr>
            <a:xfrm>
              <a:off x="1018095" y="181165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userDrawn="1"/>
          </p:nvSpPr>
          <p:spPr>
            <a:xfrm>
              <a:off x="1018095" y="236093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userDrawn="1"/>
          </p:nvSpPr>
          <p:spPr>
            <a:xfrm>
              <a:off x="527901" y="152377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userDrawn="1"/>
          </p:nvSpPr>
          <p:spPr>
            <a:xfrm>
              <a:off x="527901" y="262232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userDrawn="1"/>
          </p:nvSpPr>
          <p:spPr>
            <a:xfrm>
              <a:off x="1018095" y="126581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userDrawn="1"/>
          </p:nvSpPr>
          <p:spPr>
            <a:xfrm>
              <a:off x="1508289" y="154925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p:cNvSpPr/>
            <p:nvPr userDrawn="1"/>
          </p:nvSpPr>
          <p:spPr>
            <a:xfrm>
              <a:off x="1508289" y="209509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userDrawn="1"/>
          </p:nvSpPr>
          <p:spPr>
            <a:xfrm>
              <a:off x="1508289" y="2634997"/>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userDrawn="1"/>
          </p:nvSpPr>
          <p:spPr>
            <a:xfrm>
              <a:off x="520046" y="3704319"/>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userDrawn="1"/>
          </p:nvSpPr>
          <p:spPr>
            <a:xfrm>
              <a:off x="1010240" y="344109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userDrawn="1"/>
          </p:nvSpPr>
          <p:spPr>
            <a:xfrm>
              <a:off x="1010240" y="399037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userDrawn="1"/>
          </p:nvSpPr>
          <p:spPr>
            <a:xfrm>
              <a:off x="520046" y="315321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userDrawn="1"/>
          </p:nvSpPr>
          <p:spPr>
            <a:xfrm>
              <a:off x="520046" y="42517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userDrawn="1"/>
          </p:nvSpPr>
          <p:spPr>
            <a:xfrm>
              <a:off x="1010240" y="289525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userDrawn="1"/>
          </p:nvSpPr>
          <p:spPr>
            <a:xfrm>
              <a:off x="1500434" y="3178694"/>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userDrawn="1"/>
          </p:nvSpPr>
          <p:spPr>
            <a:xfrm>
              <a:off x="1500434" y="372453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userDrawn="1"/>
          </p:nvSpPr>
          <p:spPr>
            <a:xfrm>
              <a:off x="1500434" y="426443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userDrawn="1"/>
          </p:nvSpPr>
          <p:spPr>
            <a:xfrm>
              <a:off x="520046" y="534717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userDrawn="1"/>
          </p:nvSpPr>
          <p:spPr>
            <a:xfrm>
              <a:off x="1010240" y="508395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userDrawn="1"/>
          </p:nvSpPr>
          <p:spPr>
            <a:xfrm>
              <a:off x="1010240" y="563322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userDrawn="1"/>
          </p:nvSpPr>
          <p:spPr>
            <a:xfrm>
              <a:off x="520046" y="479606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userDrawn="1"/>
          </p:nvSpPr>
          <p:spPr>
            <a:xfrm>
              <a:off x="520046" y="589461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userDrawn="1"/>
          </p:nvSpPr>
          <p:spPr>
            <a:xfrm>
              <a:off x="1010240" y="4538106"/>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userDrawn="1"/>
          </p:nvSpPr>
          <p:spPr>
            <a:xfrm>
              <a:off x="1500434" y="4821548"/>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userDrawn="1"/>
          </p:nvSpPr>
          <p:spPr>
            <a:xfrm>
              <a:off x="1500434" y="5367392"/>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Hexagon 75"/>
            <p:cNvSpPr/>
            <p:nvPr userDrawn="1"/>
          </p:nvSpPr>
          <p:spPr>
            <a:xfrm>
              <a:off x="1500434" y="590729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userDrawn="1"/>
          </p:nvSpPr>
          <p:spPr>
            <a:xfrm>
              <a:off x="1018095" y="6733705"/>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userDrawn="1"/>
          </p:nvSpPr>
          <p:spPr>
            <a:xfrm>
              <a:off x="527901" y="6445820"/>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p:cNvSpPr/>
            <p:nvPr userDrawn="1"/>
          </p:nvSpPr>
          <p:spPr>
            <a:xfrm>
              <a:off x="1018095" y="6187861"/>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userDrawn="1"/>
          </p:nvSpPr>
          <p:spPr>
            <a:xfrm>
              <a:off x="1508289" y="6471303"/>
              <a:ext cx="537328" cy="463214"/>
            </a:xfrm>
            <a:prstGeom prst="hexag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2413262" y="1122363"/>
            <a:ext cx="8254738" cy="2030848"/>
          </a:xfrm>
        </p:spPr>
        <p:txBody>
          <a:bodyPr anchor="b">
            <a:normAutofit/>
          </a:bodyPr>
          <a:lstStyle>
            <a:lvl1pPr algn="ctr">
              <a:defRPr sz="5200" b="0" i="0">
                <a:solidFill>
                  <a:schemeClr val="accent3"/>
                </a:solidFill>
                <a:latin typeface="Helvetica Light" charset="0"/>
                <a:ea typeface="Helvetica Light" charset="0"/>
                <a:cs typeface="Helvetica Light"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4242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8688" y="1709738"/>
            <a:ext cx="10078761" cy="2852737"/>
          </a:xfrm>
        </p:spPr>
        <p:txBody>
          <a:bodyPr anchor="b">
            <a:normAutofit/>
          </a:bodyPr>
          <a:lstStyle>
            <a:lvl1pPr>
              <a:defRPr sz="5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268688" y="4589463"/>
            <a:ext cx="10078762" cy="1500187"/>
          </a:xfrm>
        </p:spPr>
        <p:txBody>
          <a:bodyPr/>
          <a:lstStyle>
            <a:lvl1pPr marL="0" indent="0">
              <a:buNone/>
              <a:defRPr sz="2400" b="0" i="0">
                <a:solidFill>
                  <a:schemeClr val="tx1">
                    <a:tint val="75000"/>
                  </a:schemeClr>
                </a:solidFill>
                <a:latin typeface="Helvetica Light" charset="0"/>
                <a:ea typeface="Helvetica Light" charset="0"/>
                <a:cs typeface="Helvetica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10/14/16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22618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2044" y="365125"/>
            <a:ext cx="10071756" cy="1325563"/>
          </a:xfrm>
        </p:spPr>
        <p:txBody>
          <a:bodyPr/>
          <a:lstStyle>
            <a:lvl1pPr>
              <a:defRPr b="0" i="0">
                <a:solidFill>
                  <a:schemeClr val="tx1"/>
                </a:solidFill>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82044" y="1825625"/>
            <a:ext cx="10071756"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10/14/16</a:t>
            </a:fld>
            <a:endParaRPr lang="en-US" dirty="0"/>
          </a:p>
        </p:txBody>
      </p:sp>
      <p:sp>
        <p:nvSpPr>
          <p:cNvPr id="11"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2"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6472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0"/>
            <a:ext cx="12192000" cy="6858000"/>
            <a:chOff x="0" y="0"/>
            <a:chExt cx="12192000" cy="6858000"/>
          </a:xfrm>
        </p:grpSpPr>
        <p:sp>
          <p:nvSpPr>
            <p:cNvPr id="8" name="Rectangle 7"/>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68688" y="365125"/>
            <a:ext cx="10085111" cy="1325563"/>
          </a:xfrm>
        </p:spPr>
        <p:txBody>
          <a:bodyPr/>
          <a:lstStyle>
            <a:lvl1pPr>
              <a:defRPr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8688" y="1825625"/>
            <a:ext cx="4751112"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10/14/16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18574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464607" y="457200"/>
            <a:ext cx="3307418" cy="1600200"/>
          </a:xfrm>
        </p:spPr>
        <p:txBody>
          <a:bodyPr anchor="b"/>
          <a:lstStyle>
            <a:lvl1pPr>
              <a:defRPr sz="3200" b="0" i="0">
                <a:latin typeface="Helvetica Light" charset="0"/>
                <a:ea typeface="Helvetica Light" charset="0"/>
                <a:cs typeface="Helvetica Light"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0" i="0">
                <a:latin typeface="Helvetica Light" charset="0"/>
                <a:ea typeface="Helvetica Light" charset="0"/>
                <a:cs typeface="Helvetica Light" charset="0"/>
              </a:defRPr>
            </a:lvl1pPr>
            <a:lvl2pPr>
              <a:defRPr sz="2800" b="0" i="0">
                <a:latin typeface="Helvetica Light" charset="0"/>
                <a:ea typeface="Helvetica Light" charset="0"/>
                <a:cs typeface="Helvetica Light" charset="0"/>
              </a:defRPr>
            </a:lvl2pPr>
            <a:lvl3pPr>
              <a:defRPr sz="2400" b="0" i="0">
                <a:latin typeface="Helvetica Light" charset="0"/>
                <a:ea typeface="Helvetica Light" charset="0"/>
                <a:cs typeface="Helvetica Light" charset="0"/>
              </a:defRPr>
            </a:lvl3pPr>
            <a:lvl4pPr>
              <a:defRPr sz="2000" b="0" i="0">
                <a:latin typeface="Helvetica Light" charset="0"/>
                <a:ea typeface="Helvetica Light" charset="0"/>
                <a:cs typeface="Helvetica Light" charset="0"/>
              </a:defRPr>
            </a:lvl4pPr>
            <a:lvl5pPr>
              <a:defRPr sz="2000" b="0" i="0">
                <a:latin typeface="Helvetica Light" charset="0"/>
                <a:ea typeface="Helvetica Light" charset="0"/>
                <a:cs typeface="Helvetica Light"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64607" y="2057400"/>
            <a:ext cx="3307418" cy="3811588"/>
          </a:xfrm>
        </p:spPr>
        <p:txBody>
          <a:bodyPr/>
          <a:lstStyle>
            <a:lvl1pPr marL="0" indent="0">
              <a:buNone/>
              <a:defRPr sz="1600" b="0" i="0">
                <a:latin typeface="Helvetica Light" charset="0"/>
                <a:ea typeface="Helvetica Light" charset="0"/>
                <a:cs typeface="Helvetica Light"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10/14/16</a:t>
            </a:fld>
            <a:endParaRPr lang="en-US" dirty="0"/>
          </a:p>
        </p:txBody>
      </p:sp>
      <p:sp>
        <p:nvSpPr>
          <p:cNvPr id="13" name="Footer Placeholder 2"/>
          <p:cNvSpPr>
            <a:spLocks noGrp="1"/>
          </p:cNvSpPr>
          <p:nvPr>
            <p:ph type="ftr" sz="quarter" idx="11"/>
          </p:nvPr>
        </p:nvSpPr>
        <p:spPr>
          <a:xfrm>
            <a:off x="4038600" y="6356350"/>
            <a:ext cx="4114800" cy="365125"/>
          </a:xfrm>
        </p:spPr>
        <p:txBody>
          <a:bodyPr/>
          <a:lstStyle>
            <a:lvl1pPr>
              <a:defRPr b="0" i="0">
                <a:latin typeface="Helvetica Light" charset="0"/>
                <a:ea typeface="Helvetica Light" charset="0"/>
                <a:cs typeface="Helvetica Light" charset="0"/>
              </a:defRPr>
            </a:lvl1pPr>
          </a:lstStyle>
          <a:p>
            <a:endParaRPr lang="en-US" dirty="0"/>
          </a:p>
        </p:txBody>
      </p:sp>
      <p:sp>
        <p:nvSpPr>
          <p:cNvPr id="1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151811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12192000" cy="6858000"/>
          </a:xfrm>
        </p:grpSpPr>
        <p:sp>
          <p:nvSpPr>
            <p:cNvPr id="6" name="Rectangle 5"/>
            <p:cNvSpPr/>
            <p:nvPr userDrawn="1"/>
          </p:nvSpPr>
          <p:spPr>
            <a:xfrm>
              <a:off x="0" y="0"/>
              <a:ext cx="12192000" cy="6858000"/>
            </a:xfrm>
            <a:prstGeom prst="rect">
              <a:avLst/>
            </a:prstGeom>
            <a:solidFill>
              <a:srgbClr val="F5F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15245" y="0"/>
              <a:ext cx="838199" cy="6858000"/>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a:xfrm>
            <a:off x="1268688" y="6356350"/>
            <a:ext cx="2312711" cy="365125"/>
          </a:xfrm>
        </p:spPr>
        <p:txBody>
          <a:bodyPr/>
          <a:lstStyle>
            <a:lvl1pPr>
              <a:defRPr b="0" i="0">
                <a:latin typeface="Helvetica Light" charset="0"/>
                <a:ea typeface="Helvetica Light" charset="0"/>
                <a:cs typeface="Helvetica Light" charset="0"/>
              </a:defRPr>
            </a:lvl1pPr>
          </a:lstStyle>
          <a:p>
            <a:fld id="{C76625C8-85A8-B346-830D-477EC0ACFAF1}" type="datetimeFigureOut">
              <a:rPr lang="en-US" smtClean="0"/>
              <a:pPr/>
              <a:t>10/14/16</a:t>
            </a:fld>
            <a:endParaRPr lang="en-US" dirty="0"/>
          </a:p>
        </p:txBody>
      </p:sp>
      <p:sp>
        <p:nvSpPr>
          <p:cNvPr id="3" name="Footer Placeholder 2"/>
          <p:cNvSpPr>
            <a:spLocks noGrp="1"/>
          </p:cNvSpPr>
          <p:nvPr>
            <p:ph type="ftr" sz="quarter" idx="11"/>
          </p:nvPr>
        </p:nvSpPr>
        <p:spPr/>
        <p:txBody>
          <a:bodyPr/>
          <a:lstStyle>
            <a:lvl1pPr>
              <a:defRPr b="0" i="0">
                <a:latin typeface="Helvetica Light" charset="0"/>
                <a:ea typeface="Helvetica Light" charset="0"/>
                <a:cs typeface="Helvetica Light" charset="0"/>
              </a:defRPr>
            </a:lvl1pPr>
          </a:lstStyle>
          <a:p>
            <a:endParaRPr lang="en-US" dirty="0"/>
          </a:p>
        </p:txBody>
      </p:sp>
      <p:sp>
        <p:nvSpPr>
          <p:cNvPr id="4" name="Slide Number Placeholder 3"/>
          <p:cNvSpPr>
            <a:spLocks noGrp="1"/>
          </p:cNvSpPr>
          <p:nvPr>
            <p:ph type="sldNum" sz="quarter" idx="12"/>
          </p:nvPr>
        </p:nvSpPr>
        <p:spPr>
          <a:xfrm>
            <a:off x="8610600" y="6356350"/>
            <a:ext cx="2069969" cy="365125"/>
          </a:xfrm>
        </p:spPr>
        <p:txBody>
          <a:bodyPr/>
          <a:lstStyle>
            <a:lvl1pPr>
              <a:defRPr b="0" i="0">
                <a:latin typeface="Helvetica Light" charset="0"/>
                <a:ea typeface="Helvetica Light" charset="0"/>
                <a:cs typeface="Helvetica Light" charset="0"/>
              </a:defRPr>
            </a:lvl1pPr>
          </a:lstStyle>
          <a:p>
            <a:fld id="{3567AF8D-22BB-F74F-BF42-1C6ECEC5AAF8}"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9790" y="5847008"/>
            <a:ext cx="2919012" cy="1167605"/>
          </a:xfrm>
          <a:prstGeom prst="rect">
            <a:avLst/>
          </a:prstGeom>
        </p:spPr>
      </p:pic>
    </p:spTree>
    <p:extLst>
      <p:ext uri="{BB962C8B-B14F-4D97-AF65-F5344CB8AC3E}">
        <p14:creationId xmlns:p14="http://schemas.microsoft.com/office/powerpoint/2010/main" val="229443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625C8-85A8-B346-830D-477EC0ACFAF1}" type="datetimeFigureOut">
              <a:rPr lang="en-US" smtClean="0"/>
              <a:t>10/14/16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7AF8D-22BB-F74F-BF42-1C6ECEC5AAF8}" type="slidenum">
              <a:rPr lang="en-US" smtClean="0"/>
              <a:t>‹#›</a:t>
            </a:fld>
            <a:endParaRPr lang="en-US"/>
          </a:p>
        </p:txBody>
      </p:sp>
    </p:spTree>
    <p:extLst>
      <p:ext uri="{BB962C8B-B14F-4D97-AF65-F5344CB8AC3E}">
        <p14:creationId xmlns:p14="http://schemas.microsoft.com/office/powerpoint/2010/main" val="19053234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6"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5" Type="http://schemas.openxmlformats.org/officeDocument/2006/relationships/image" Target="../media/image19.png"/><Relationship Id="rId6"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4" Type="http://schemas.openxmlformats.org/officeDocument/2006/relationships/image" Target="../media/image4.tm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 Professional Development Series</a:t>
            </a:r>
            <a:endParaRPr lang="en-US" dirty="0"/>
          </a:p>
        </p:txBody>
      </p:sp>
      <p:sp>
        <p:nvSpPr>
          <p:cNvPr id="3" name="Subtitle 2"/>
          <p:cNvSpPr>
            <a:spLocks noGrp="1"/>
          </p:cNvSpPr>
          <p:nvPr>
            <p:ph type="subTitle" idx="1"/>
          </p:nvPr>
        </p:nvSpPr>
        <p:spPr>
          <a:xfrm>
            <a:off x="2413262" y="3589006"/>
            <a:ext cx="8254738" cy="1655762"/>
          </a:xfrm>
        </p:spPr>
        <p:txBody>
          <a:bodyPr>
            <a:normAutofit/>
          </a:bodyPr>
          <a:lstStyle/>
          <a:p>
            <a:r>
              <a:rPr lang="en-US" dirty="0" smtClean="0"/>
              <a:t>Module 4: Quantitative Data </a:t>
            </a:r>
            <a:br>
              <a:rPr lang="en-US" dirty="0" smtClean="0"/>
            </a:br>
            <a:r>
              <a:rPr lang="en-US" dirty="0" smtClean="0"/>
              <a:t>(Numbers Beyond Face Value)</a:t>
            </a:r>
          </a:p>
          <a:p>
            <a:endParaRPr lang="en-US" dirty="0"/>
          </a:p>
          <a:p>
            <a:r>
              <a:rPr lang="en-US" sz="1600" dirty="0"/>
              <a:t>Written by </a:t>
            </a:r>
            <a:r>
              <a:rPr lang="en-US" sz="1600" dirty="0" smtClean="0"/>
              <a:t>Kathryn </a:t>
            </a:r>
            <a:r>
              <a:rPr lang="en-US" sz="1600" dirty="0" err="1" smtClean="0"/>
              <a:t>Kuczaj</a:t>
            </a:r>
            <a:r>
              <a:rPr lang="en-US" sz="1600" dirty="0" smtClean="0"/>
              <a:t>, Susan Moore and Vicki </a:t>
            </a:r>
            <a:r>
              <a:rPr lang="en-US" sz="1600" dirty="0" err="1" smtClean="0"/>
              <a:t>Highstreet</a:t>
            </a:r>
            <a:endParaRPr lang="en-US" sz="1600" dirty="0"/>
          </a:p>
          <a:p>
            <a:endParaRPr lang="en-US" sz="1600" dirty="0"/>
          </a:p>
        </p:txBody>
      </p:sp>
    </p:spTree>
    <p:extLst>
      <p:ext uri="{BB962C8B-B14F-4D97-AF65-F5344CB8AC3E}">
        <p14:creationId xmlns:p14="http://schemas.microsoft.com/office/powerpoint/2010/main" val="5540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normAutofit/>
          </a:bodyPr>
          <a:lstStyle/>
          <a:p>
            <a:r>
              <a:rPr lang="en-US" sz="2400" dirty="0" smtClean="0"/>
              <a:t>Closed-ended questions</a:t>
            </a:r>
          </a:p>
          <a:p>
            <a:pPr lvl="1"/>
            <a:r>
              <a:rPr lang="en-US" i="1" dirty="0" smtClean="0"/>
              <a:t>Limit the answers of the respondents to response options provided on the questionnaire. </a:t>
            </a:r>
            <a:endParaRPr lang="en-US" i="1" dirty="0"/>
          </a:p>
          <a:p>
            <a:pPr lvl="1"/>
            <a:r>
              <a:rPr lang="en-US" i="1" dirty="0" smtClean="0"/>
              <a:t>Four types of measurement can influence the type of questions </a:t>
            </a:r>
            <a:br>
              <a:rPr lang="en-US" i="1" dirty="0" smtClean="0"/>
            </a:br>
            <a:r>
              <a:rPr lang="en-US" i="1" dirty="0" smtClean="0"/>
              <a:t>you ask:</a:t>
            </a:r>
          </a:p>
          <a:p>
            <a:pPr lvl="2"/>
            <a:r>
              <a:rPr lang="en-US" sz="2400" i="1" dirty="0" smtClean="0"/>
              <a:t>Nominal data</a:t>
            </a:r>
          </a:p>
          <a:p>
            <a:pPr lvl="2"/>
            <a:r>
              <a:rPr lang="en-US" sz="2400" i="1" dirty="0" smtClean="0"/>
              <a:t>Ordinal data</a:t>
            </a:r>
          </a:p>
          <a:p>
            <a:pPr lvl="2"/>
            <a:r>
              <a:rPr lang="en-US" sz="2400" i="1" dirty="0" smtClean="0"/>
              <a:t>Interval data</a:t>
            </a:r>
          </a:p>
          <a:p>
            <a:pPr lvl="2"/>
            <a:r>
              <a:rPr lang="en-US" sz="2400" i="1" dirty="0" smtClean="0"/>
              <a:t>Ratio data</a:t>
            </a:r>
          </a:p>
        </p:txBody>
      </p:sp>
    </p:spTree>
    <p:extLst>
      <p:ext uri="{BB962C8B-B14F-4D97-AF65-F5344CB8AC3E}">
        <p14:creationId xmlns:p14="http://schemas.microsoft.com/office/powerpoint/2010/main" val="3802835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0160" y="731520"/>
            <a:ext cx="10071756" cy="575126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pPr>
              <a:lnSpc>
                <a:spcPct val="130000"/>
              </a:lnSpc>
            </a:pPr>
            <a:r>
              <a:rPr lang="en-US" dirty="0" smtClean="0"/>
              <a:t>*Nominal Data*</a:t>
            </a:r>
          </a:p>
          <a:p>
            <a:pPr marL="342900" indent="-342900">
              <a:lnSpc>
                <a:spcPct val="130000"/>
              </a:lnSpc>
              <a:spcBef>
                <a:spcPts val="1600"/>
              </a:spcBef>
              <a:spcAft>
                <a:spcPts val="600"/>
              </a:spcAft>
              <a:buFont typeface="Arial" charset="0"/>
              <a:buChar char="•"/>
            </a:pPr>
            <a:r>
              <a:rPr lang="en-US" sz="2400" dirty="0" smtClean="0"/>
              <a:t>Data </a:t>
            </a:r>
            <a:r>
              <a:rPr lang="en-US" sz="2400" dirty="0"/>
              <a:t>has no logical order, is basic classification data</a:t>
            </a:r>
            <a:br>
              <a:rPr lang="en-US" sz="2400" dirty="0"/>
            </a:br>
            <a:r>
              <a:rPr lang="en-US" sz="2400" i="1" dirty="0">
                <a:solidFill>
                  <a:srgbClr val="D00000"/>
                </a:solidFill>
              </a:rPr>
              <a:t>Example: demographics (gender, ethnicity, etc.)</a:t>
            </a:r>
          </a:p>
          <a:p>
            <a:pPr>
              <a:lnSpc>
                <a:spcPct val="130000"/>
              </a:lnSpc>
              <a:spcBef>
                <a:spcPts val="1600"/>
              </a:spcBef>
              <a:spcAft>
                <a:spcPts val="600"/>
              </a:spcAft>
            </a:pPr>
            <a:r>
              <a:rPr lang="en-US" dirty="0"/>
              <a:t>Ordinal Data</a:t>
            </a:r>
          </a:p>
          <a:p>
            <a:pPr marL="342900" indent="-342900">
              <a:lnSpc>
                <a:spcPct val="130000"/>
              </a:lnSpc>
              <a:buFont typeface="Arial" charset="0"/>
              <a:buChar char="•"/>
            </a:pPr>
            <a:r>
              <a:rPr lang="en-US" sz="2400" dirty="0"/>
              <a:t>Data has a logical order, but the distances between the values </a:t>
            </a:r>
            <a:br>
              <a:rPr lang="en-US" sz="2400" dirty="0"/>
            </a:br>
            <a:r>
              <a:rPr lang="en-US" sz="2400" dirty="0"/>
              <a:t>are not constant</a:t>
            </a:r>
            <a:br>
              <a:rPr lang="en-US" sz="2400" dirty="0"/>
            </a:br>
            <a:r>
              <a:rPr lang="en-US" sz="2400" i="1" dirty="0">
                <a:solidFill>
                  <a:srgbClr val="D00000"/>
                </a:solidFill>
              </a:rPr>
              <a:t>Example: student organization officer positions or rubrics </a:t>
            </a:r>
            <a:br>
              <a:rPr lang="en-US" sz="2400" i="1" dirty="0">
                <a:solidFill>
                  <a:srgbClr val="D00000"/>
                </a:solidFill>
              </a:rPr>
            </a:br>
            <a:r>
              <a:rPr lang="en-US" sz="2400" i="1" dirty="0">
                <a:solidFill>
                  <a:srgbClr val="D00000"/>
                </a:solidFill>
              </a:rPr>
              <a:t>(beginner, intermediate, advanced)</a:t>
            </a:r>
          </a:p>
          <a:p>
            <a:pPr>
              <a:lnSpc>
                <a:spcPct val="130000"/>
              </a:lnSpc>
              <a:spcBef>
                <a:spcPts val="1600"/>
              </a:spcBef>
              <a:spcAft>
                <a:spcPts val="600"/>
              </a:spcAft>
            </a:pPr>
            <a:endParaRPr lang="en-US" sz="3800" i="1" dirty="0">
              <a:solidFill>
                <a:srgbClr val="D00000"/>
              </a:solidFill>
            </a:endParaRPr>
          </a:p>
          <a:p>
            <a:pPr>
              <a:lnSpc>
                <a:spcPct val="130000"/>
              </a:lnSpc>
            </a:pPr>
            <a:endParaRPr lang="en-US" sz="3800" dirty="0"/>
          </a:p>
        </p:txBody>
      </p:sp>
    </p:spTree>
    <p:extLst>
      <p:ext uri="{BB962C8B-B14F-4D97-AF65-F5344CB8AC3E}">
        <p14:creationId xmlns:p14="http://schemas.microsoft.com/office/powerpoint/2010/main" val="405135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80160" y="731520"/>
            <a:ext cx="10071756" cy="575126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a:lstStyle>
          <a:p>
            <a:pPr>
              <a:lnSpc>
                <a:spcPct val="130000"/>
              </a:lnSpc>
            </a:pPr>
            <a:r>
              <a:rPr lang="en-US" dirty="0"/>
              <a:t>*Interval Data*</a:t>
            </a:r>
          </a:p>
          <a:p>
            <a:pPr marL="342900" indent="-342900">
              <a:lnSpc>
                <a:spcPct val="130000"/>
              </a:lnSpc>
              <a:buFont typeface="Arial" charset="0"/>
              <a:buChar char="•"/>
            </a:pPr>
            <a:r>
              <a:rPr lang="en-US" sz="2400" dirty="0"/>
              <a:t>Data is continuous and has a logical order, it has standardized differences, but no natural </a:t>
            </a:r>
            <a:r>
              <a:rPr lang="en-US" sz="2400" dirty="0" smtClean="0"/>
              <a:t>zero</a:t>
            </a:r>
            <a:br>
              <a:rPr lang="en-US" sz="2400" dirty="0" smtClean="0"/>
            </a:br>
            <a:r>
              <a:rPr lang="en-US" sz="2400" i="1" dirty="0" smtClean="0">
                <a:solidFill>
                  <a:srgbClr val="D00000"/>
                </a:solidFill>
              </a:rPr>
              <a:t>Example</a:t>
            </a:r>
            <a:r>
              <a:rPr lang="en-US" sz="2400" i="1" dirty="0">
                <a:solidFill>
                  <a:srgbClr val="D00000"/>
                </a:solidFill>
              </a:rPr>
              <a:t>: Likert scale (on a scale of 1-5, how satisfied were you with…)</a:t>
            </a:r>
          </a:p>
          <a:p>
            <a:pPr>
              <a:lnSpc>
                <a:spcPct val="130000"/>
              </a:lnSpc>
              <a:spcBef>
                <a:spcPts val="1600"/>
              </a:spcBef>
              <a:spcAft>
                <a:spcPts val="600"/>
              </a:spcAft>
            </a:pPr>
            <a:r>
              <a:rPr lang="en-US" dirty="0" smtClean="0"/>
              <a:t>Ratio Data</a:t>
            </a:r>
            <a:endParaRPr lang="en-US" dirty="0"/>
          </a:p>
          <a:p>
            <a:pPr marL="342900" indent="-342900">
              <a:lnSpc>
                <a:spcPct val="130000"/>
              </a:lnSpc>
              <a:buFont typeface="Arial" charset="0"/>
              <a:buChar char="•"/>
            </a:pPr>
            <a:r>
              <a:rPr lang="en-US" sz="2400" dirty="0"/>
              <a:t>Data is continuous and has a logical order, it has standardized differences and has a natural </a:t>
            </a:r>
            <a:r>
              <a:rPr lang="en-US" sz="2400" dirty="0" smtClean="0"/>
              <a:t>zero</a:t>
            </a:r>
            <a:br>
              <a:rPr lang="en-US" sz="2400" dirty="0" smtClean="0"/>
            </a:br>
            <a:r>
              <a:rPr lang="en-US" sz="2400" i="1" dirty="0" smtClean="0">
                <a:solidFill>
                  <a:srgbClr val="D00000"/>
                </a:solidFill>
              </a:rPr>
              <a:t>Example</a:t>
            </a:r>
            <a:r>
              <a:rPr lang="en-US" sz="2400" i="1" dirty="0">
                <a:solidFill>
                  <a:srgbClr val="D00000"/>
                </a:solidFill>
              </a:rPr>
              <a:t>: height, weight, age, length, etc.</a:t>
            </a:r>
          </a:p>
          <a:p>
            <a:pPr>
              <a:lnSpc>
                <a:spcPct val="130000"/>
              </a:lnSpc>
              <a:spcBef>
                <a:spcPts val="1600"/>
              </a:spcBef>
              <a:spcAft>
                <a:spcPts val="600"/>
              </a:spcAft>
            </a:pPr>
            <a:endParaRPr lang="en-US" sz="2400" i="1" dirty="0">
              <a:solidFill>
                <a:srgbClr val="D00000"/>
              </a:solidFill>
            </a:endParaRPr>
          </a:p>
          <a:p>
            <a:pPr>
              <a:lnSpc>
                <a:spcPct val="130000"/>
              </a:lnSpc>
            </a:pPr>
            <a:endParaRPr lang="en-US" sz="2400" dirty="0"/>
          </a:p>
        </p:txBody>
      </p:sp>
    </p:spTree>
    <p:extLst>
      <p:ext uri="{BB962C8B-B14F-4D97-AF65-F5344CB8AC3E}">
        <p14:creationId xmlns:p14="http://schemas.microsoft.com/office/powerpoint/2010/main" val="428482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Likert Scales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6615019"/>
              </p:ext>
            </p:extLst>
          </p:nvPr>
        </p:nvGraphicFramePr>
        <p:xfrm>
          <a:off x="1282044" y="1600200"/>
          <a:ext cx="10548006" cy="4114800"/>
        </p:xfrm>
        <a:graphic>
          <a:graphicData uri="http://schemas.openxmlformats.org/drawingml/2006/table">
            <a:tbl>
              <a:tblPr firstRow="1" bandRow="1">
                <a:tableStyleId>{5C22544A-7EE6-4342-B048-85BDC9FD1C3A}</a:tableStyleId>
              </a:tblPr>
              <a:tblGrid>
                <a:gridCol w="4215786"/>
                <a:gridCol w="6332220"/>
              </a:tblGrid>
              <a:tr h="320225">
                <a:tc gridSpan="2">
                  <a:txBody>
                    <a:bodyPr/>
                    <a:lstStyle/>
                    <a:p>
                      <a:pPr algn="ctr"/>
                      <a:r>
                        <a:rPr lang="en-US" dirty="0" smtClean="0">
                          <a:latin typeface="Helvetica" charset="0"/>
                          <a:ea typeface="Helvetica" charset="0"/>
                          <a:cs typeface="Helvetica" charset="0"/>
                        </a:rPr>
                        <a:t>Best</a:t>
                      </a:r>
                      <a:r>
                        <a:rPr lang="en-US" baseline="0" dirty="0" smtClean="0">
                          <a:latin typeface="Helvetica" charset="0"/>
                          <a:ea typeface="Helvetica" charset="0"/>
                          <a:cs typeface="Helvetica" charset="0"/>
                        </a:rPr>
                        <a:t> Practices &amp; Tips</a:t>
                      </a:r>
                      <a:endParaRPr lang="en-US" dirty="0">
                        <a:latin typeface="Helvetica" charset="0"/>
                        <a:ea typeface="Helvetica" charset="0"/>
                        <a:cs typeface="Helvetica" charset="0"/>
                      </a:endParaRPr>
                    </a:p>
                  </a:txBody>
                  <a:tcPr anchor="ctr"/>
                </a:tc>
                <a:tc hMerge="1">
                  <a:txBody>
                    <a:bodyPr/>
                    <a:lstStyle/>
                    <a:p>
                      <a:endParaRPr lang="en-US" dirty="0"/>
                    </a:p>
                  </a:txBody>
                  <a:tcPr/>
                </a:tc>
              </a:tr>
              <a:tr h="789596">
                <a:tc>
                  <a:txBody>
                    <a:bodyPr/>
                    <a:lstStyle/>
                    <a:p>
                      <a:pPr algn="ctr"/>
                      <a:r>
                        <a:rPr lang="en-US" dirty="0" smtClean="0">
                          <a:latin typeface="Helvetica" charset="0"/>
                          <a:ea typeface="Helvetica" charset="0"/>
                          <a:cs typeface="Helvetica" charset="0"/>
                        </a:rPr>
                        <a:t>Keep it</a:t>
                      </a:r>
                      <a:r>
                        <a:rPr lang="en-US" baseline="0" dirty="0" smtClean="0">
                          <a:latin typeface="Helvetica" charset="0"/>
                          <a:ea typeface="Helvetica" charset="0"/>
                          <a:cs typeface="Helvetica" charset="0"/>
                        </a:rPr>
                        <a:t> labeled</a:t>
                      </a:r>
                      <a:endParaRPr lang="en-US" dirty="0">
                        <a:latin typeface="Helvetica" charset="0"/>
                        <a:ea typeface="Helvetica" charset="0"/>
                        <a:cs typeface="Helvetica" charset="0"/>
                      </a:endParaRPr>
                    </a:p>
                  </a:txBody>
                  <a:tcPr anchor="ctr"/>
                </a:tc>
                <a:tc>
                  <a:txBody>
                    <a:bodyPr/>
                    <a:lstStyle/>
                    <a:p>
                      <a:r>
                        <a:rPr lang="en-US" sz="1800" kern="1200" dirty="0" smtClean="0">
                          <a:effectLst/>
                          <a:latin typeface="Helvetica" charset="0"/>
                          <a:ea typeface="Helvetica" charset="0"/>
                          <a:cs typeface="Helvetica" charset="0"/>
                        </a:rPr>
                        <a:t>Since some might not immediately know what end of the spectrum skews positively versus negatively,</a:t>
                      </a:r>
                      <a:r>
                        <a:rPr lang="en-US" sz="1800" kern="1200" baseline="0" dirty="0" smtClean="0">
                          <a:effectLst/>
                          <a:latin typeface="Helvetica" charset="0"/>
                          <a:ea typeface="Helvetica" charset="0"/>
                          <a:cs typeface="Helvetica" charset="0"/>
                        </a:rPr>
                        <a:t> u</a:t>
                      </a:r>
                      <a:r>
                        <a:rPr lang="en-US" sz="1800" kern="1200" dirty="0" smtClean="0">
                          <a:effectLst/>
                          <a:latin typeface="Helvetica" charset="0"/>
                          <a:ea typeface="Helvetica" charset="0"/>
                          <a:cs typeface="Helvetica" charset="0"/>
                        </a:rPr>
                        <a:t>se words to label your scales.</a:t>
                      </a:r>
                      <a:endParaRPr lang="en-US" dirty="0">
                        <a:latin typeface="Helvetica" charset="0"/>
                        <a:ea typeface="Helvetica" charset="0"/>
                        <a:cs typeface="Helvetica" charset="0"/>
                      </a:endParaRPr>
                    </a:p>
                  </a:txBody>
                  <a:tcPr/>
                </a:tc>
              </a:tr>
              <a:tr h="320225">
                <a:tc>
                  <a:txBody>
                    <a:bodyPr/>
                    <a:lstStyle/>
                    <a:p>
                      <a:pPr algn="ctr"/>
                      <a:r>
                        <a:rPr lang="en-US" dirty="0" smtClean="0">
                          <a:latin typeface="Helvetica" charset="0"/>
                          <a:ea typeface="Helvetica" charset="0"/>
                          <a:cs typeface="Helvetica" charset="0"/>
                        </a:rPr>
                        <a:t>Keep in unipolar</a:t>
                      </a:r>
                      <a:endParaRPr lang="en-US" dirty="0">
                        <a:latin typeface="Helvetica" charset="0"/>
                        <a:ea typeface="Helvetica" charset="0"/>
                        <a:cs typeface="Helvetica" charset="0"/>
                      </a:endParaRPr>
                    </a:p>
                  </a:txBody>
                  <a:tcPr anchor="ctr"/>
                </a:tc>
                <a:tc>
                  <a:txBody>
                    <a:bodyPr/>
                    <a:lstStyle/>
                    <a:p>
                      <a:r>
                        <a:rPr lang="en-US" sz="1800" kern="1200" dirty="0" smtClean="0">
                          <a:effectLst/>
                          <a:latin typeface="Helvetica" charset="0"/>
                          <a:ea typeface="Helvetica" charset="0"/>
                          <a:cs typeface="Helvetica" charset="0"/>
                        </a:rPr>
                        <a:t>Try to use a “unipolar” scale that ranges from “extremely” to “not at all,” rather than extremely one thing to extremely another.</a:t>
                      </a:r>
                      <a:endParaRPr lang="en-US" dirty="0">
                        <a:latin typeface="Helvetica" charset="0"/>
                        <a:ea typeface="Helvetica" charset="0"/>
                        <a:cs typeface="Helvetica" charset="0"/>
                      </a:endParaRPr>
                    </a:p>
                  </a:txBody>
                  <a:tcPr/>
                </a:tc>
              </a:tr>
              <a:tr h="320225">
                <a:tc>
                  <a:txBody>
                    <a:bodyPr/>
                    <a:lstStyle/>
                    <a:p>
                      <a:pPr algn="ctr"/>
                      <a:r>
                        <a:rPr lang="en-US" dirty="0" smtClean="0">
                          <a:latin typeface="Helvetica" charset="0"/>
                          <a:ea typeface="Helvetica" charset="0"/>
                          <a:cs typeface="Helvetica" charset="0"/>
                        </a:rPr>
                        <a:t>Keep it odd</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This gives your scale a midpoint.  A good rule of thumb is to use 5-point scales when using</a:t>
                      </a:r>
                      <a:r>
                        <a:rPr lang="en-US" baseline="0" dirty="0" smtClean="0">
                          <a:latin typeface="Helvetica" charset="0"/>
                          <a:ea typeface="Helvetica" charset="0"/>
                          <a:cs typeface="Helvetica" charset="0"/>
                        </a:rPr>
                        <a:t> unipolar scales, and 7-point scales when using bipolar scales.</a:t>
                      </a:r>
                      <a:endParaRPr lang="en-US" dirty="0">
                        <a:latin typeface="Helvetica" charset="0"/>
                        <a:ea typeface="Helvetica" charset="0"/>
                        <a:cs typeface="Helvetica" charset="0"/>
                      </a:endParaRPr>
                    </a:p>
                  </a:txBody>
                  <a:tcPr/>
                </a:tc>
              </a:tr>
              <a:tr h="320225">
                <a:tc>
                  <a:txBody>
                    <a:bodyPr/>
                    <a:lstStyle/>
                    <a:p>
                      <a:pPr algn="ctr"/>
                      <a:r>
                        <a:rPr lang="en-US" dirty="0" smtClean="0">
                          <a:latin typeface="Helvetica" charset="0"/>
                          <a:ea typeface="Helvetica" charset="0"/>
                          <a:cs typeface="Helvetica" charset="0"/>
                        </a:rPr>
                        <a:t>Keep it continuous</a:t>
                      </a:r>
                      <a:endParaRPr lang="en-US" dirty="0">
                        <a:latin typeface="Helvetica" charset="0"/>
                        <a:ea typeface="Helvetica" charset="0"/>
                        <a:cs typeface="Helvetica" charset="0"/>
                      </a:endParaRPr>
                    </a:p>
                  </a:txBody>
                  <a:tcPr anchor="ctr"/>
                </a:tc>
                <a:tc>
                  <a:txBody>
                    <a:bodyPr/>
                    <a:lstStyle/>
                    <a:p>
                      <a:r>
                        <a:rPr lang="en-US" sz="1800" kern="1200" dirty="0" smtClean="0">
                          <a:effectLst/>
                          <a:latin typeface="Helvetica" charset="0"/>
                          <a:ea typeface="Helvetica" charset="0"/>
                          <a:cs typeface="Helvetica" charset="0"/>
                        </a:rPr>
                        <a:t>Response options in a scale should be equally spaced from each other.</a:t>
                      </a:r>
                      <a:endParaRPr lang="en-US" dirty="0">
                        <a:latin typeface="Helvetica" charset="0"/>
                        <a:ea typeface="Helvetica" charset="0"/>
                        <a:cs typeface="Helvetica" charset="0"/>
                      </a:endParaRPr>
                    </a:p>
                  </a:txBody>
                  <a:tcPr/>
                </a:tc>
              </a:tr>
              <a:tr h="320225">
                <a:tc>
                  <a:txBody>
                    <a:bodyPr/>
                    <a:lstStyle/>
                    <a:p>
                      <a:pPr algn="ctr"/>
                      <a:r>
                        <a:rPr lang="en-US" dirty="0" smtClean="0">
                          <a:latin typeface="Helvetica" charset="0"/>
                          <a:ea typeface="Helvetica" charset="0"/>
                          <a:cs typeface="Helvetica" charset="0"/>
                        </a:rPr>
                        <a:t>Keep it inclusive</a:t>
                      </a:r>
                      <a:endParaRPr lang="en-US" dirty="0">
                        <a:latin typeface="Helvetica" charset="0"/>
                        <a:ea typeface="Helvetica" charset="0"/>
                        <a:cs typeface="Helvetica" charset="0"/>
                      </a:endParaRPr>
                    </a:p>
                  </a:txBody>
                  <a:tcPr anchor="ctr"/>
                </a:tc>
                <a:tc>
                  <a:txBody>
                    <a:bodyPr/>
                    <a:lstStyle/>
                    <a:p>
                      <a:r>
                        <a:rPr lang="en-US" sz="1800" kern="1200" dirty="0" smtClean="0">
                          <a:effectLst/>
                          <a:latin typeface="Helvetica" charset="0"/>
                          <a:ea typeface="Helvetica" charset="0"/>
                          <a:cs typeface="Helvetica" charset="0"/>
                        </a:rPr>
                        <a:t>Scales should span the entire continuum of responses. </a:t>
                      </a:r>
                      <a:endParaRPr lang="en-US" dirty="0">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2937150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Analysis</a:t>
            </a:r>
            <a:endParaRPr lang="en-US" dirty="0"/>
          </a:p>
        </p:txBody>
      </p:sp>
      <p:sp>
        <p:nvSpPr>
          <p:cNvPr id="3" name="Content Placeholder 2"/>
          <p:cNvSpPr>
            <a:spLocks noGrp="1"/>
          </p:cNvSpPr>
          <p:nvPr>
            <p:ph idx="1"/>
          </p:nvPr>
        </p:nvSpPr>
        <p:spPr/>
        <p:txBody>
          <a:bodyPr>
            <a:normAutofit/>
          </a:bodyPr>
          <a:lstStyle/>
          <a:p>
            <a:pPr fontAlgn="base"/>
            <a:r>
              <a:rPr lang="en-US" dirty="0" smtClean="0"/>
              <a:t>Involves </a:t>
            </a:r>
            <a:r>
              <a:rPr lang="en-US" dirty="0"/>
              <a:t>adding up the benefits of a course of </a:t>
            </a:r>
            <a:r>
              <a:rPr lang="en-US" dirty="0" smtClean="0"/>
              <a:t>action (program, service, event) </a:t>
            </a:r>
            <a:r>
              <a:rPr lang="en-US" dirty="0"/>
              <a:t>and then comparing </a:t>
            </a:r>
            <a:r>
              <a:rPr lang="en-US" dirty="0" smtClean="0"/>
              <a:t>them </a:t>
            </a:r>
            <a:r>
              <a:rPr lang="en-US" dirty="0"/>
              <a:t>with the costs associated with it</a:t>
            </a:r>
            <a:r>
              <a:rPr lang="en-US" dirty="0" smtClean="0"/>
              <a:t>.</a:t>
            </a:r>
          </a:p>
          <a:p>
            <a:pPr lvl="1" fontAlgn="base"/>
            <a:r>
              <a:rPr lang="en-US" dirty="0" smtClean="0"/>
              <a:t>Results are </a:t>
            </a:r>
            <a:r>
              <a:rPr lang="en-US" dirty="0"/>
              <a:t>often expressed as a </a:t>
            </a:r>
            <a:r>
              <a:rPr lang="en-US" b="1" dirty="0">
                <a:solidFill>
                  <a:srgbClr val="D00000"/>
                </a:solidFill>
              </a:rPr>
              <a:t>payback period </a:t>
            </a:r>
            <a:r>
              <a:rPr lang="en-US" dirty="0" smtClean="0"/>
              <a:t>(the </a:t>
            </a:r>
            <a:r>
              <a:rPr lang="en-US" dirty="0"/>
              <a:t>time it takes for benefits to repay </a:t>
            </a:r>
            <a:r>
              <a:rPr lang="en-US" dirty="0" smtClean="0"/>
              <a:t>costs)</a:t>
            </a:r>
          </a:p>
          <a:p>
            <a:pPr fontAlgn="base"/>
            <a:r>
              <a:rPr lang="en-US" dirty="0" smtClean="0"/>
              <a:t>Can be used in </a:t>
            </a:r>
            <a:r>
              <a:rPr lang="en-US" dirty="0"/>
              <a:t>a wide variety of </a:t>
            </a:r>
            <a:r>
              <a:rPr lang="en-US" dirty="0" smtClean="0"/>
              <a:t>situations:</a:t>
            </a:r>
            <a:endParaRPr lang="en-US" dirty="0"/>
          </a:p>
          <a:p>
            <a:pPr lvl="1" fontAlgn="base"/>
            <a:r>
              <a:rPr lang="en-US" dirty="0"/>
              <a:t>Deciding whether to hire new team members.</a:t>
            </a:r>
          </a:p>
          <a:p>
            <a:pPr lvl="1" fontAlgn="base"/>
            <a:r>
              <a:rPr lang="en-US" dirty="0"/>
              <a:t>Evaluating a new </a:t>
            </a:r>
            <a:r>
              <a:rPr lang="en-US" dirty="0" smtClean="0"/>
              <a:t>program </a:t>
            </a:r>
            <a:r>
              <a:rPr lang="en-US" dirty="0"/>
              <a:t>or </a:t>
            </a:r>
            <a:r>
              <a:rPr lang="en-US" dirty="0" smtClean="0"/>
              <a:t>event.</a:t>
            </a:r>
            <a:endParaRPr lang="en-US" dirty="0"/>
          </a:p>
          <a:p>
            <a:pPr lvl="1" fontAlgn="base"/>
            <a:r>
              <a:rPr lang="en-US" dirty="0"/>
              <a:t>Determining the feasibility of a </a:t>
            </a:r>
            <a:r>
              <a:rPr lang="en-US" dirty="0" smtClean="0"/>
              <a:t>large </a:t>
            </a:r>
            <a:r>
              <a:rPr lang="en-US" dirty="0"/>
              <a:t>purchase</a:t>
            </a:r>
            <a:r>
              <a:rPr lang="en-US" dirty="0" smtClean="0"/>
              <a:t>.</a:t>
            </a:r>
            <a:endParaRPr lang="en-US" dirty="0"/>
          </a:p>
        </p:txBody>
      </p:sp>
    </p:spTree>
    <p:extLst>
      <p:ext uri="{BB962C8B-B14F-4D97-AF65-F5344CB8AC3E}">
        <p14:creationId xmlns:p14="http://schemas.microsoft.com/office/powerpoint/2010/main" val="53602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Party at the Union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8413" y="1678553"/>
            <a:ext cx="4751387" cy="2672655"/>
          </a:xfrm>
        </p:spPr>
      </p:pic>
      <p:sp>
        <p:nvSpPr>
          <p:cNvPr id="4" name="Content Placeholder 3"/>
          <p:cNvSpPr>
            <a:spLocks noGrp="1"/>
          </p:cNvSpPr>
          <p:nvPr>
            <p:ph sz="half" idx="2"/>
          </p:nvPr>
        </p:nvSpPr>
        <p:spPr>
          <a:xfrm>
            <a:off x="6172200" y="1825625"/>
            <a:ext cx="5181600" cy="23785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u="sng" dirty="0" smtClean="0"/>
              <a:t>Purpose:</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To provide a space where students, primarily first years, can meet other students, learn about a few student clubs and organizations, and have an engaging evening during their first few days on campus. </a:t>
            </a:r>
          </a:p>
        </p:txBody>
      </p:sp>
      <p:sp>
        <p:nvSpPr>
          <p:cNvPr id="3" name="TextBox 2"/>
          <p:cNvSpPr txBox="1"/>
          <p:nvPr/>
        </p:nvSpPr>
        <p:spPr>
          <a:xfrm>
            <a:off x="1430146" y="4510474"/>
            <a:ext cx="4589654" cy="2031325"/>
          </a:xfrm>
          <a:prstGeom prst="rect">
            <a:avLst/>
          </a:prstGeom>
          <a:noFill/>
        </p:spPr>
        <p:txBody>
          <a:bodyPr wrap="square" rtlCol="0">
            <a:spAutoFit/>
          </a:bodyPr>
          <a:lstStyle/>
          <a:p>
            <a:r>
              <a:rPr lang="en-US" u="sng" dirty="0" smtClean="0">
                <a:latin typeface="Helvetica Light"/>
              </a:rPr>
              <a:t>General outcomes for attendees:</a:t>
            </a:r>
          </a:p>
          <a:p>
            <a:pPr marL="285750" indent="-285750">
              <a:buFont typeface="Arial" panose="020B0604020202020204" pitchFamily="34" charset="0"/>
              <a:buChar char="•"/>
            </a:pPr>
            <a:r>
              <a:rPr lang="en-US" dirty="0" smtClean="0">
                <a:latin typeface="Helvetica Light"/>
              </a:rPr>
              <a:t>Meet new people</a:t>
            </a:r>
          </a:p>
          <a:p>
            <a:pPr marL="285750" indent="-285750">
              <a:buFont typeface="Arial" panose="020B0604020202020204" pitchFamily="34" charset="0"/>
              <a:buChar char="•"/>
            </a:pPr>
            <a:r>
              <a:rPr lang="en-US" dirty="0" smtClean="0">
                <a:latin typeface="Helvetica Light"/>
              </a:rPr>
              <a:t>Navigate the NE Union with confidence</a:t>
            </a:r>
          </a:p>
          <a:p>
            <a:pPr marL="285750" indent="-285750">
              <a:buFont typeface="Arial" panose="020B0604020202020204" pitchFamily="34" charset="0"/>
              <a:buChar char="•"/>
            </a:pPr>
            <a:r>
              <a:rPr lang="en-US" dirty="0" smtClean="0">
                <a:latin typeface="Helvetica Light"/>
              </a:rPr>
              <a:t>Try something new to them</a:t>
            </a:r>
          </a:p>
          <a:p>
            <a:pPr marL="285750" indent="-285750">
              <a:buFont typeface="Arial" panose="020B0604020202020204" pitchFamily="34" charset="0"/>
              <a:buChar char="•"/>
            </a:pPr>
            <a:r>
              <a:rPr lang="en-US" dirty="0" smtClean="0">
                <a:latin typeface="Helvetica Light"/>
              </a:rPr>
              <a:t>Engage in diverse interactions</a:t>
            </a:r>
          </a:p>
          <a:p>
            <a:pPr marL="285750" indent="-285750">
              <a:buFont typeface="Arial" panose="020B0604020202020204" pitchFamily="34" charset="0"/>
              <a:buChar char="•"/>
            </a:pPr>
            <a:r>
              <a:rPr lang="en-US" dirty="0" smtClean="0">
                <a:latin typeface="Helvetica Light"/>
              </a:rPr>
              <a:t>Learn about RSOs on campus</a:t>
            </a:r>
          </a:p>
          <a:p>
            <a:pPr marL="285750" indent="-285750">
              <a:buFont typeface="Arial" panose="020B0604020202020204" pitchFamily="34" charset="0"/>
              <a:buChar char="•"/>
            </a:pPr>
            <a:endParaRPr lang="en-US" dirty="0"/>
          </a:p>
        </p:txBody>
      </p:sp>
      <p:sp>
        <p:nvSpPr>
          <p:cNvPr id="6" name="TextBox 5"/>
          <p:cNvSpPr txBox="1"/>
          <p:nvPr/>
        </p:nvSpPr>
        <p:spPr>
          <a:xfrm>
            <a:off x="6019800" y="4510474"/>
            <a:ext cx="5909441" cy="1477328"/>
          </a:xfrm>
          <a:prstGeom prst="rect">
            <a:avLst/>
          </a:prstGeom>
          <a:noFill/>
        </p:spPr>
        <p:txBody>
          <a:bodyPr wrap="square" rtlCol="0">
            <a:spAutoFit/>
          </a:bodyPr>
          <a:lstStyle/>
          <a:p>
            <a:r>
              <a:rPr lang="en-US" u="sng" dirty="0" smtClean="0">
                <a:latin typeface="Helvetica Light"/>
              </a:rPr>
              <a:t>Other things to the host department would like to know:</a:t>
            </a:r>
          </a:p>
          <a:p>
            <a:pPr marL="285750" indent="-285750">
              <a:buFont typeface="Arial" panose="020B0604020202020204" pitchFamily="34" charset="0"/>
              <a:buChar char="•"/>
            </a:pPr>
            <a:r>
              <a:rPr lang="en-US" dirty="0" smtClean="0">
                <a:latin typeface="Helvetica Light"/>
              </a:rPr>
              <a:t>What motivated students to go?</a:t>
            </a:r>
          </a:p>
          <a:p>
            <a:pPr marL="285750" indent="-285750">
              <a:buFont typeface="Arial" panose="020B0604020202020204" pitchFamily="34" charset="0"/>
              <a:buChar char="•"/>
            </a:pPr>
            <a:r>
              <a:rPr lang="en-US" dirty="0" smtClean="0">
                <a:latin typeface="Helvetica Light"/>
              </a:rPr>
              <a:t>How long did they stay at the event?</a:t>
            </a:r>
          </a:p>
          <a:p>
            <a:pPr marL="285750" indent="-285750">
              <a:buFont typeface="Arial" panose="020B0604020202020204" pitchFamily="34" charset="0"/>
              <a:buChar char="•"/>
            </a:pPr>
            <a:r>
              <a:rPr lang="en-US" dirty="0" smtClean="0">
                <a:latin typeface="Helvetica Light"/>
              </a:rPr>
              <a:t>Were they satisfied with the NE Union facilities?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193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In your groups…</a:t>
            </a:r>
            <a:r>
              <a:rPr lang="en-US" dirty="0" smtClean="0"/>
              <a:t/>
            </a:r>
            <a:br>
              <a:rPr lang="en-US" dirty="0" smtClean="0"/>
            </a:br>
            <a:r>
              <a:rPr lang="en-US" sz="2200" dirty="0" smtClean="0"/>
              <a:t>Using techniques we have discussed so far (or maybe some we haven’t) think about how you might quantitatively assess the following:</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805854"/>
              </p:ext>
            </p:extLst>
          </p:nvPr>
        </p:nvGraphicFramePr>
        <p:xfrm>
          <a:off x="1282701" y="2019934"/>
          <a:ext cx="10071099" cy="3706495"/>
        </p:xfrm>
        <a:graphic>
          <a:graphicData uri="http://schemas.openxmlformats.org/drawingml/2006/table">
            <a:tbl>
              <a:tblPr firstRow="1" bandRow="1">
                <a:tableStyleId>{5C22544A-7EE6-4342-B048-85BDC9FD1C3A}</a:tableStyleId>
              </a:tblPr>
              <a:tblGrid>
                <a:gridCol w="3357033"/>
                <a:gridCol w="3357033"/>
                <a:gridCol w="3357033"/>
              </a:tblGrid>
              <a:tr h="535790">
                <a:tc>
                  <a:txBody>
                    <a:bodyPr/>
                    <a:lstStyle/>
                    <a:p>
                      <a:pPr algn="ctr"/>
                      <a:r>
                        <a:rPr lang="en-US" sz="1800" dirty="0" smtClean="0">
                          <a:latin typeface="Helvetica" charset="0"/>
                          <a:ea typeface="Helvetica" charset="0"/>
                          <a:cs typeface="Helvetica" charset="0"/>
                        </a:rPr>
                        <a:t>Group 1</a:t>
                      </a:r>
                      <a:endParaRPr lang="en-US" sz="1800" dirty="0">
                        <a:latin typeface="Helvetica" charset="0"/>
                        <a:ea typeface="Helvetica" charset="0"/>
                        <a:cs typeface="Helvetica" charset="0"/>
                      </a:endParaRPr>
                    </a:p>
                  </a:txBody>
                  <a:tcPr anchor="ctr"/>
                </a:tc>
                <a:tc>
                  <a:txBody>
                    <a:bodyPr/>
                    <a:lstStyle/>
                    <a:p>
                      <a:pPr algn="ctr"/>
                      <a:r>
                        <a:rPr lang="en-US" sz="1800" dirty="0" smtClean="0">
                          <a:latin typeface="Helvetica" charset="0"/>
                          <a:ea typeface="Helvetica" charset="0"/>
                          <a:cs typeface="Helvetica" charset="0"/>
                        </a:rPr>
                        <a:t>Group 2</a:t>
                      </a:r>
                      <a:endParaRPr lang="en-US" sz="1800" dirty="0">
                        <a:latin typeface="Helvetica" charset="0"/>
                        <a:ea typeface="Helvetica" charset="0"/>
                        <a:cs typeface="Helvetica" charset="0"/>
                      </a:endParaRPr>
                    </a:p>
                  </a:txBody>
                  <a:tcPr anchor="ctr"/>
                </a:tc>
                <a:tc>
                  <a:txBody>
                    <a:bodyPr/>
                    <a:lstStyle/>
                    <a:p>
                      <a:pPr algn="ctr"/>
                      <a:r>
                        <a:rPr lang="en-US" sz="1800" dirty="0" smtClean="0">
                          <a:latin typeface="Helvetica" charset="0"/>
                          <a:ea typeface="Helvetica" charset="0"/>
                          <a:cs typeface="Helvetica" charset="0"/>
                        </a:rPr>
                        <a:t>Group 3</a:t>
                      </a:r>
                      <a:endParaRPr lang="en-US" sz="1800" dirty="0">
                        <a:latin typeface="Helvetica" charset="0"/>
                        <a:ea typeface="Helvetica" charset="0"/>
                        <a:cs typeface="Helvetica" charset="0"/>
                      </a:endParaRPr>
                    </a:p>
                  </a:txBody>
                  <a:tcPr anchor="ctr"/>
                </a:tc>
              </a:tr>
              <a:tr h="924789">
                <a:tc>
                  <a:txBody>
                    <a:bodyPr/>
                    <a:lstStyle/>
                    <a:p>
                      <a:pPr algn="ctr"/>
                      <a:r>
                        <a:rPr lang="en-US" sz="1700" dirty="0" smtClean="0">
                          <a:latin typeface="Helvetica" charset="0"/>
                          <a:ea typeface="Helvetica" charset="0"/>
                          <a:cs typeface="Helvetica" charset="0"/>
                        </a:rPr>
                        <a:t>How long did students stay</a:t>
                      </a:r>
                      <a:r>
                        <a:rPr lang="en-US" sz="1700" baseline="0" dirty="0" smtClean="0">
                          <a:latin typeface="Helvetica" charset="0"/>
                          <a:ea typeface="Helvetica" charset="0"/>
                          <a:cs typeface="Helvetica" charset="0"/>
                        </a:rPr>
                        <a:t> at the event?</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What motivated students to attend the event?</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Did the students meet new people?</a:t>
                      </a:r>
                      <a:endParaRPr lang="en-US" sz="1700" dirty="0">
                        <a:latin typeface="Helvetica" charset="0"/>
                        <a:ea typeface="Helvetica" charset="0"/>
                        <a:cs typeface="Helvetica" charset="0"/>
                      </a:endParaRPr>
                    </a:p>
                  </a:txBody>
                  <a:tcPr anchor="ctr"/>
                </a:tc>
              </a:tr>
              <a:tr h="1321127">
                <a:tc>
                  <a:txBody>
                    <a:bodyPr/>
                    <a:lstStyle/>
                    <a:p>
                      <a:pPr algn="ctr"/>
                      <a:r>
                        <a:rPr lang="en-US" sz="1700" dirty="0" smtClean="0">
                          <a:latin typeface="Helvetica" charset="0"/>
                          <a:ea typeface="Helvetica" charset="0"/>
                          <a:cs typeface="Helvetica" charset="0"/>
                        </a:rPr>
                        <a:t>Did</a:t>
                      </a:r>
                      <a:r>
                        <a:rPr lang="en-US" sz="1700" baseline="0" dirty="0" smtClean="0">
                          <a:latin typeface="Helvetica" charset="0"/>
                          <a:ea typeface="Helvetica" charset="0"/>
                          <a:cs typeface="Helvetica" charset="0"/>
                        </a:rPr>
                        <a:t> students learn about the Recognized Student Organizations at the event?</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Did students engage</a:t>
                      </a:r>
                      <a:r>
                        <a:rPr lang="en-US" sz="1700" baseline="0" dirty="0" smtClean="0">
                          <a:latin typeface="Helvetica" charset="0"/>
                          <a:ea typeface="Helvetica" charset="0"/>
                          <a:cs typeface="Helvetica" charset="0"/>
                        </a:rPr>
                        <a:t> in a diverse interaction?</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Did the students try something new?</a:t>
                      </a:r>
                      <a:endParaRPr lang="en-US" sz="1700" dirty="0">
                        <a:latin typeface="Helvetica" charset="0"/>
                        <a:ea typeface="Helvetica" charset="0"/>
                        <a:cs typeface="Helvetica" charset="0"/>
                      </a:endParaRPr>
                    </a:p>
                  </a:txBody>
                  <a:tcPr anchor="ctr"/>
                </a:tc>
              </a:tr>
              <a:tr h="924789">
                <a:tc>
                  <a:txBody>
                    <a:bodyPr/>
                    <a:lstStyle/>
                    <a:p>
                      <a:pPr algn="ctr"/>
                      <a:r>
                        <a:rPr lang="en-US" sz="1700" dirty="0" smtClean="0">
                          <a:latin typeface="Helvetica" charset="0"/>
                          <a:ea typeface="Helvetica" charset="0"/>
                          <a:cs typeface="Helvetica" charset="0"/>
                        </a:rPr>
                        <a:t>Did students feel comfortable</a:t>
                      </a:r>
                      <a:r>
                        <a:rPr lang="en-US" sz="1700" baseline="0" dirty="0" smtClean="0">
                          <a:latin typeface="Helvetica" charset="0"/>
                          <a:ea typeface="Helvetica" charset="0"/>
                          <a:cs typeface="Helvetica" charset="0"/>
                        </a:rPr>
                        <a:t> navigating the Nebraska Union?</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Were the students satisfied</a:t>
                      </a:r>
                      <a:r>
                        <a:rPr lang="en-US" sz="1700" baseline="0" dirty="0" smtClean="0">
                          <a:latin typeface="Helvetica" charset="0"/>
                          <a:ea typeface="Helvetica" charset="0"/>
                          <a:cs typeface="Helvetica" charset="0"/>
                        </a:rPr>
                        <a:t> with the Nebraska Union facilities?</a:t>
                      </a:r>
                      <a:endParaRPr lang="en-US" sz="1700" dirty="0">
                        <a:latin typeface="Helvetica" charset="0"/>
                        <a:ea typeface="Helvetica" charset="0"/>
                        <a:cs typeface="Helvetica" charset="0"/>
                      </a:endParaRPr>
                    </a:p>
                  </a:txBody>
                  <a:tcPr anchor="ctr"/>
                </a:tc>
                <a:tc>
                  <a:txBody>
                    <a:bodyPr/>
                    <a:lstStyle/>
                    <a:p>
                      <a:pPr algn="ctr"/>
                      <a:r>
                        <a:rPr lang="en-US" sz="1700" dirty="0" smtClean="0">
                          <a:latin typeface="Helvetica" charset="0"/>
                          <a:ea typeface="Helvetica" charset="0"/>
                          <a:cs typeface="Helvetica" charset="0"/>
                        </a:rPr>
                        <a:t>Which activities at the event were worth</a:t>
                      </a:r>
                      <a:r>
                        <a:rPr lang="en-US" sz="1700" baseline="0" dirty="0" smtClean="0">
                          <a:latin typeface="Helvetica" charset="0"/>
                          <a:ea typeface="Helvetica" charset="0"/>
                          <a:cs typeface="Helvetica" charset="0"/>
                        </a:rPr>
                        <a:t> the cost</a:t>
                      </a:r>
                      <a:r>
                        <a:rPr lang="en-US" sz="1700" dirty="0" smtClean="0">
                          <a:latin typeface="Helvetica" charset="0"/>
                          <a:ea typeface="Helvetica" charset="0"/>
                          <a:cs typeface="Helvetica" charset="0"/>
                        </a:rPr>
                        <a:t>?</a:t>
                      </a:r>
                      <a:endParaRPr lang="en-US" sz="1700" dirty="0">
                        <a:latin typeface="Helvetica" charset="0"/>
                        <a:ea typeface="Helvetica" charset="0"/>
                        <a:cs typeface="Helvetica" charset="0"/>
                      </a:endParaRPr>
                    </a:p>
                  </a:txBody>
                  <a:tcPr anchor="ctr"/>
                </a:tc>
              </a:tr>
            </a:tbl>
          </a:graphicData>
        </a:graphic>
      </p:graphicFrame>
    </p:spTree>
    <p:extLst>
      <p:ext uri="{BB962C8B-B14F-4D97-AF65-F5344CB8AC3E}">
        <p14:creationId xmlns:p14="http://schemas.microsoft.com/office/powerpoint/2010/main" val="143672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data reliable and representative?</a:t>
            </a:r>
            <a:endParaRPr lang="en-US" dirty="0"/>
          </a:p>
        </p:txBody>
      </p:sp>
      <p:sp>
        <p:nvSpPr>
          <p:cNvPr id="3" name="Content Placeholder 2"/>
          <p:cNvSpPr>
            <a:spLocks noGrp="1"/>
          </p:cNvSpPr>
          <p:nvPr>
            <p:ph idx="1"/>
          </p:nvPr>
        </p:nvSpPr>
        <p:spPr>
          <a:xfrm>
            <a:off x="1282044" y="1645920"/>
            <a:ext cx="10071756" cy="2266315"/>
          </a:xfrm>
        </p:spPr>
        <p:txBody>
          <a:bodyPr/>
          <a:lstStyle/>
          <a:p>
            <a:r>
              <a:rPr lang="en-US" dirty="0" smtClean="0"/>
              <a:t>Getting the right sample size.</a:t>
            </a:r>
          </a:p>
          <a:p>
            <a:pPr lvl="1"/>
            <a:r>
              <a:rPr lang="en-US" dirty="0" smtClean="0"/>
              <a:t>First you must determine how </a:t>
            </a:r>
            <a:r>
              <a:rPr lang="en-US" b="1" dirty="0" smtClean="0">
                <a:solidFill>
                  <a:srgbClr val="D00000"/>
                </a:solidFill>
              </a:rPr>
              <a:t>accurate</a:t>
            </a:r>
            <a:r>
              <a:rPr lang="en-US" dirty="0" smtClean="0"/>
              <a:t> you want your data to be.</a:t>
            </a:r>
          </a:p>
          <a:p>
            <a:pPr lvl="2"/>
            <a:r>
              <a:rPr lang="en-US" u="sng" dirty="0" smtClean="0"/>
              <a:t>Confidence intervals (margin of error) </a:t>
            </a:r>
            <a:r>
              <a:rPr lang="en-US" dirty="0" smtClean="0"/>
              <a:t>– the positive and negative deviation you allow on your survey results.</a:t>
            </a:r>
          </a:p>
          <a:p>
            <a:pPr lvl="2"/>
            <a:r>
              <a:rPr lang="en-US" u="sng" dirty="0" smtClean="0"/>
              <a:t>Confidence level </a:t>
            </a:r>
            <a:r>
              <a:rPr lang="en-US" dirty="0" smtClean="0"/>
              <a:t>– how often the percentage of the population lies within the boundaries of the confidence intervals.</a:t>
            </a:r>
            <a:endParaRPr lang="en-US" dirty="0"/>
          </a:p>
        </p:txBody>
      </p:sp>
      <p:sp>
        <p:nvSpPr>
          <p:cNvPr id="4" name="TextBox 3"/>
          <p:cNvSpPr txBox="1"/>
          <p:nvPr/>
        </p:nvSpPr>
        <p:spPr>
          <a:xfrm>
            <a:off x="6509789" y="4325037"/>
            <a:ext cx="4014725"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So if </a:t>
            </a:r>
            <a:r>
              <a:rPr lang="en-US" dirty="0"/>
              <a:t>90% of </a:t>
            </a:r>
            <a:r>
              <a:rPr lang="en-US" dirty="0" smtClean="0"/>
              <a:t>your survey respondents (random sample of the event attendees) </a:t>
            </a:r>
            <a:r>
              <a:rPr lang="en-US" dirty="0"/>
              <a:t>were satisfied with the Nebraska Union facilities, a confidence interval of 5% would mean that you can be “sure” that 85%-95% of the overall </a:t>
            </a:r>
            <a:r>
              <a:rPr lang="en-US" dirty="0" smtClean="0"/>
              <a:t>participants (all event attendees) </a:t>
            </a:r>
            <a:r>
              <a:rPr lang="en-US" dirty="0"/>
              <a:t>were satisfied.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930" y="4409417"/>
            <a:ext cx="3075772" cy="1896726"/>
          </a:xfrm>
          <a:prstGeom prst="rect">
            <a:avLst/>
          </a:prstGeom>
        </p:spPr>
      </p:pic>
      <p:sp>
        <p:nvSpPr>
          <p:cNvPr id="7" name="Oval 6"/>
          <p:cNvSpPr/>
          <p:nvPr/>
        </p:nvSpPr>
        <p:spPr>
          <a:xfrm>
            <a:off x="3355256" y="4103370"/>
            <a:ext cx="2808500" cy="2491740"/>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3186939" y="4111910"/>
            <a:ext cx="2939394" cy="2491740"/>
          </a:xfrm>
          <a:prstGeom prst="ellipse">
            <a:avLst/>
          </a:prstGeom>
          <a:noFill/>
          <a:ln w="571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2971800" y="4094830"/>
            <a:ext cx="3154533" cy="2491740"/>
          </a:xfrm>
          <a:prstGeom prst="ellipse">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89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data reliable and representative?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431655"/>
            <a:ext cx="3989069" cy="4206239"/>
          </a:xfrm>
          <a:prstGeom prst="rect">
            <a:avLst/>
          </a:prstGeom>
        </p:spPr>
      </p:pic>
      <p:sp>
        <p:nvSpPr>
          <p:cNvPr id="3" name="Content Placeholder 2"/>
          <p:cNvSpPr>
            <a:spLocks noGrp="1"/>
          </p:cNvSpPr>
          <p:nvPr>
            <p:ph idx="1"/>
          </p:nvPr>
        </p:nvSpPr>
        <p:spPr>
          <a:xfrm>
            <a:off x="1282044" y="1482725"/>
            <a:ext cx="10071756" cy="2266315"/>
          </a:xfrm>
        </p:spPr>
        <p:txBody>
          <a:bodyPr/>
          <a:lstStyle/>
          <a:p>
            <a:r>
              <a:rPr lang="en-US" dirty="0" smtClean="0"/>
              <a:t>Getting the right sample size.</a:t>
            </a:r>
          </a:p>
          <a:p>
            <a:pPr lvl="1"/>
            <a:r>
              <a:rPr lang="en-US" dirty="0" smtClean="0"/>
              <a:t>Then with the help of technology, you can determine your </a:t>
            </a:r>
            <a:r>
              <a:rPr lang="en-US" b="1" dirty="0" smtClean="0">
                <a:solidFill>
                  <a:srgbClr val="D00000"/>
                </a:solidFill>
              </a:rPr>
              <a:t>sample size</a:t>
            </a:r>
            <a:r>
              <a:rPr lang="en-US" dirty="0" smtClean="0"/>
              <a:t>.</a:t>
            </a:r>
          </a:p>
          <a:p>
            <a:pPr marL="0" indent="0">
              <a:buNone/>
            </a:pPr>
            <a:endParaRPr lang="en-US" dirty="0"/>
          </a:p>
        </p:txBody>
      </p:sp>
      <p:sp>
        <p:nvSpPr>
          <p:cNvPr id="12" name="Oval 11"/>
          <p:cNvSpPr/>
          <p:nvPr/>
        </p:nvSpPr>
        <p:spPr>
          <a:xfrm>
            <a:off x="5730239" y="4880610"/>
            <a:ext cx="1062990" cy="514350"/>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730239" y="3975657"/>
            <a:ext cx="1062990" cy="514350"/>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138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Content Placeholder 2"/>
          <p:cNvSpPr>
            <a:spLocks noGrp="1"/>
          </p:cNvSpPr>
          <p:nvPr>
            <p:ph idx="1"/>
          </p:nvPr>
        </p:nvSpPr>
        <p:spPr>
          <a:xfrm>
            <a:off x="1282044" y="1482725"/>
            <a:ext cx="10071756" cy="2266315"/>
          </a:xfrm>
        </p:spPr>
        <p:txBody>
          <a:bodyPr/>
          <a:lstStyle/>
          <a:p>
            <a:r>
              <a:rPr lang="en-US" dirty="0" smtClean="0"/>
              <a:t>Getting the right sample size.</a:t>
            </a:r>
          </a:p>
          <a:p>
            <a:pPr lvl="1"/>
            <a:r>
              <a:rPr lang="en-US" dirty="0" smtClean="0"/>
              <a:t>Don’t forget about </a:t>
            </a:r>
            <a:r>
              <a:rPr lang="en-US" b="1" dirty="0" smtClean="0">
                <a:solidFill>
                  <a:srgbClr val="D00000"/>
                </a:solidFill>
              </a:rPr>
              <a:t>response rates </a:t>
            </a:r>
            <a:r>
              <a:rPr lang="en-US" dirty="0" smtClean="0"/>
              <a:t>(ratio of people who completed the survey to the total number of surveys sent out)!</a:t>
            </a:r>
          </a:p>
          <a:p>
            <a:pPr lvl="1"/>
            <a:r>
              <a:rPr lang="en-US" dirty="0" smtClean="0"/>
              <a:t>20% response rate is considered good for online surveys.</a:t>
            </a:r>
          </a:p>
          <a:p>
            <a:pPr lvl="2"/>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095" y="3120390"/>
            <a:ext cx="3382038" cy="3566160"/>
          </a:xfrm>
          <a:prstGeom prst="rect">
            <a:avLst/>
          </a:prstGeom>
        </p:spPr>
      </p:pic>
      <p:sp>
        <p:nvSpPr>
          <p:cNvPr id="6" name="Oval 5"/>
          <p:cNvSpPr/>
          <p:nvPr/>
        </p:nvSpPr>
        <p:spPr>
          <a:xfrm>
            <a:off x="5912157" y="5509260"/>
            <a:ext cx="811530" cy="50292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732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Quantitative Data</a:t>
            </a:r>
            <a:endParaRPr lang="en-US" dirty="0"/>
          </a:p>
        </p:txBody>
      </p:sp>
      <p:sp>
        <p:nvSpPr>
          <p:cNvPr id="3" name="Text Placeholder 2"/>
          <p:cNvSpPr>
            <a:spLocks noGrp="1"/>
          </p:cNvSpPr>
          <p:nvPr>
            <p:ph type="body" idx="1"/>
          </p:nvPr>
        </p:nvSpPr>
        <p:spPr/>
        <p:txBody>
          <a:bodyPr>
            <a:normAutofit/>
          </a:bodyPr>
          <a:lstStyle/>
          <a:p>
            <a:r>
              <a:rPr lang="en-US" sz="1800" dirty="0"/>
              <a:t>Presented by: </a:t>
            </a:r>
          </a:p>
          <a:p>
            <a:r>
              <a:rPr lang="en-US" sz="1800" dirty="0" smtClean="0"/>
              <a:t>Kathryn </a:t>
            </a:r>
            <a:r>
              <a:rPr lang="en-US" sz="1800" dirty="0" err="1" smtClean="0"/>
              <a:t>Kuczaj</a:t>
            </a:r>
            <a:r>
              <a:rPr lang="en-US" sz="1800" dirty="0" smtClean="0"/>
              <a:t> | Student Involvement</a:t>
            </a:r>
            <a:endParaRPr lang="en-US" sz="1800" dirty="0"/>
          </a:p>
          <a:p>
            <a:r>
              <a:rPr lang="en-US" sz="1800" dirty="0" smtClean="0"/>
              <a:t>Susan Moore | Dean of Students Office</a:t>
            </a:r>
            <a:endParaRPr lang="en-US" sz="1800" dirty="0"/>
          </a:p>
          <a:p>
            <a:r>
              <a:rPr lang="en-US" sz="1800" dirty="0" smtClean="0"/>
              <a:t>Vicki </a:t>
            </a:r>
            <a:r>
              <a:rPr lang="en-US" sz="1800" dirty="0" err="1" smtClean="0"/>
              <a:t>Highstreet</a:t>
            </a:r>
            <a:r>
              <a:rPr lang="en-US" sz="1800" dirty="0" smtClean="0"/>
              <a:t> | Campus Recreation</a:t>
            </a:r>
            <a:endParaRPr lang="en-US" sz="1800" dirty="0"/>
          </a:p>
        </p:txBody>
      </p:sp>
    </p:spTree>
    <p:extLst>
      <p:ext uri="{BB962C8B-B14F-4D97-AF65-F5344CB8AC3E}">
        <p14:creationId xmlns:p14="http://schemas.microsoft.com/office/powerpoint/2010/main" val="1924584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a:cs typeface="Helvetica"/>
              </a:rPr>
              <a:t>What is your data telling you?</a:t>
            </a:r>
            <a:endParaRPr lang="en-US" dirty="0">
              <a:latin typeface="Helvetica"/>
              <a:cs typeface="Helvetica"/>
            </a:endParaRPr>
          </a:p>
        </p:txBody>
      </p:sp>
      <p:sp>
        <p:nvSpPr>
          <p:cNvPr id="3" name="Content Placeholder 2"/>
          <p:cNvSpPr>
            <a:spLocks noGrp="1"/>
          </p:cNvSpPr>
          <p:nvPr>
            <p:ph idx="1"/>
          </p:nvPr>
        </p:nvSpPr>
        <p:spPr/>
        <p:txBody>
          <a:bodyPr>
            <a:normAutofit/>
          </a:bodyPr>
          <a:lstStyle/>
          <a:p>
            <a:r>
              <a:rPr lang="en-US" sz="2400" dirty="0" smtClean="0">
                <a:latin typeface="Helvetica"/>
                <a:cs typeface="Helvetica"/>
              </a:rPr>
              <a:t>Now that we have determined our questions and conducted our assessments, we can look at our results and begin to interpret.</a:t>
            </a:r>
          </a:p>
          <a:p>
            <a:pPr marL="0" indent="0">
              <a:buNone/>
            </a:pPr>
            <a:endParaRPr lang="en-US" sz="2400" dirty="0" smtClean="0">
              <a:latin typeface="Helvetica"/>
              <a:cs typeface="Helvetica"/>
            </a:endParaRPr>
          </a:p>
          <a:p>
            <a:r>
              <a:rPr lang="en-US" sz="2400" dirty="0" err="1" smtClean="0">
                <a:latin typeface="Helvetica"/>
                <a:cs typeface="Helvetica"/>
              </a:rPr>
              <a:t>Descriptives</a:t>
            </a:r>
            <a:endParaRPr lang="en-US" sz="2400" dirty="0" smtClean="0">
              <a:latin typeface="Helvetica"/>
              <a:cs typeface="Helvetica"/>
            </a:endParaRPr>
          </a:p>
          <a:p>
            <a:r>
              <a:rPr lang="en-US" sz="2400" dirty="0" smtClean="0">
                <a:latin typeface="Helvetica"/>
                <a:cs typeface="Helvetica"/>
              </a:rPr>
              <a:t>Cross Tabbing &amp; Correlations</a:t>
            </a:r>
          </a:p>
          <a:p>
            <a:r>
              <a:rPr lang="en-US" sz="2400" dirty="0" smtClean="0">
                <a:latin typeface="Helvetica"/>
                <a:cs typeface="Helvetica"/>
              </a:rPr>
              <a:t>Percentage Differences &amp; Percentage Increases</a:t>
            </a:r>
          </a:p>
        </p:txBody>
      </p:sp>
    </p:spTree>
    <p:extLst>
      <p:ext uri="{BB962C8B-B14F-4D97-AF65-F5344CB8AC3E}">
        <p14:creationId xmlns:p14="http://schemas.microsoft.com/office/powerpoint/2010/main" val="108141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Descriptives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D00000"/>
                </a:solidFill>
              </a:rPr>
              <a:t>descriptive</a:t>
            </a:r>
            <a:r>
              <a:rPr lang="en-US" dirty="0" smtClean="0">
                <a:solidFill>
                  <a:srgbClr val="D00000"/>
                </a:solidFill>
              </a:rPr>
              <a:t> </a:t>
            </a:r>
            <a:r>
              <a:rPr lang="en-US" dirty="0" smtClean="0"/>
              <a:t>refers to calculations that are used to describe the data set.  The most common </a:t>
            </a:r>
            <a:r>
              <a:rPr lang="en-US" dirty="0" err="1" smtClean="0"/>
              <a:t>descriptives</a:t>
            </a:r>
            <a:r>
              <a:rPr lang="en-US" dirty="0" smtClean="0"/>
              <a:t> are:</a:t>
            </a:r>
          </a:p>
          <a:p>
            <a:pPr lvl="1"/>
            <a:r>
              <a:rPr lang="en-US" u="sng" dirty="0" smtClean="0"/>
              <a:t>Mean</a:t>
            </a:r>
            <a:r>
              <a:rPr lang="en-US" dirty="0" smtClean="0"/>
              <a:t> – the numerical average of scores for a variable.</a:t>
            </a:r>
          </a:p>
          <a:p>
            <a:pPr lvl="1"/>
            <a:r>
              <a:rPr lang="en-US" u="sng" dirty="0" smtClean="0"/>
              <a:t>Median</a:t>
            </a:r>
            <a:r>
              <a:rPr lang="en-US" dirty="0" smtClean="0"/>
              <a:t> – the numerical middle point or score.</a:t>
            </a:r>
          </a:p>
          <a:p>
            <a:pPr lvl="1"/>
            <a:r>
              <a:rPr lang="en-US" u="sng" dirty="0" smtClean="0"/>
              <a:t>Mode</a:t>
            </a:r>
            <a:r>
              <a:rPr lang="en-US" dirty="0" smtClean="0"/>
              <a:t> – the most common number score or value for a variable.</a:t>
            </a:r>
            <a:endParaRPr lang="en-US" dirty="0"/>
          </a:p>
        </p:txBody>
      </p:sp>
    </p:spTree>
    <p:extLst>
      <p:ext uri="{BB962C8B-B14F-4D97-AF65-F5344CB8AC3E}">
        <p14:creationId xmlns:p14="http://schemas.microsoft.com/office/powerpoint/2010/main" val="19896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Descriptives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0138" y="2034540"/>
            <a:ext cx="8015567" cy="3107849"/>
          </a:xfrm>
        </p:spPr>
      </p:pic>
      <p:sp>
        <p:nvSpPr>
          <p:cNvPr id="5" name="Rectangle 4"/>
          <p:cNvSpPr/>
          <p:nvPr/>
        </p:nvSpPr>
        <p:spPr>
          <a:xfrm>
            <a:off x="4389120" y="3931920"/>
            <a:ext cx="3749040" cy="112014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68880" y="4137660"/>
            <a:ext cx="2011680" cy="24003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34540" y="4046061"/>
            <a:ext cx="3143250" cy="1440180"/>
          </a:xfrm>
          <a:prstGeom prst="ellipse">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39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Tabbing</a:t>
            </a:r>
            <a:endParaRPr lang="en-US" dirty="0"/>
          </a:p>
        </p:txBody>
      </p:sp>
      <p:sp>
        <p:nvSpPr>
          <p:cNvPr id="3" name="Content Placeholder 2"/>
          <p:cNvSpPr>
            <a:spLocks noGrp="1"/>
          </p:cNvSpPr>
          <p:nvPr>
            <p:ph idx="1"/>
          </p:nvPr>
        </p:nvSpPr>
        <p:spPr>
          <a:xfrm>
            <a:off x="1282044" y="1513168"/>
            <a:ext cx="10071756" cy="4351338"/>
          </a:xfrm>
        </p:spPr>
        <p:txBody>
          <a:bodyPr>
            <a:normAutofit/>
          </a:bodyPr>
          <a:lstStyle/>
          <a:p>
            <a:r>
              <a:rPr lang="en-US" sz="2400" dirty="0" smtClean="0">
                <a:latin typeface="Helvetica"/>
                <a:cs typeface="Helvetica"/>
              </a:rPr>
              <a:t>A </a:t>
            </a:r>
            <a:r>
              <a:rPr lang="en-US" sz="2400" b="1" dirty="0">
                <a:solidFill>
                  <a:srgbClr val="D00000"/>
                </a:solidFill>
                <a:latin typeface="Helvetica"/>
                <a:cs typeface="Helvetica"/>
              </a:rPr>
              <a:t>cross</a:t>
            </a:r>
            <a:r>
              <a:rPr lang="en-US" sz="2400" dirty="0">
                <a:solidFill>
                  <a:srgbClr val="D00000"/>
                </a:solidFill>
                <a:latin typeface="Helvetica"/>
                <a:cs typeface="Helvetica"/>
              </a:rPr>
              <a:t> </a:t>
            </a:r>
            <a:r>
              <a:rPr lang="en-US" sz="2400" b="1" dirty="0">
                <a:solidFill>
                  <a:srgbClr val="D00000"/>
                </a:solidFill>
                <a:latin typeface="Helvetica"/>
                <a:cs typeface="Helvetica"/>
              </a:rPr>
              <a:t>tab</a:t>
            </a:r>
            <a:r>
              <a:rPr lang="en-US" sz="2400" dirty="0">
                <a:solidFill>
                  <a:srgbClr val="D00000"/>
                </a:solidFill>
                <a:latin typeface="Helvetica"/>
                <a:cs typeface="Helvetica"/>
              </a:rPr>
              <a:t> </a:t>
            </a:r>
            <a:r>
              <a:rPr lang="en-US" sz="2400" dirty="0" smtClean="0">
                <a:latin typeface="Helvetica"/>
                <a:cs typeface="Helvetica"/>
              </a:rPr>
              <a:t>shows </a:t>
            </a:r>
            <a:r>
              <a:rPr lang="en-US" sz="2400" dirty="0">
                <a:latin typeface="Helvetica"/>
                <a:cs typeface="Helvetica"/>
              </a:rPr>
              <a:t>the relationship between two or more survey </a:t>
            </a:r>
            <a:r>
              <a:rPr lang="en-US" sz="2400" dirty="0" smtClean="0">
                <a:latin typeface="Helvetica"/>
                <a:cs typeface="Helvetica"/>
              </a:rPr>
              <a:t>questions, and provides</a:t>
            </a:r>
            <a:r>
              <a:rPr lang="en-US" sz="2400" dirty="0">
                <a:latin typeface="Helvetica"/>
                <a:cs typeface="Helvetica"/>
              </a:rPr>
              <a:t> </a:t>
            </a:r>
            <a:r>
              <a:rPr lang="en-US" sz="2400" dirty="0" smtClean="0">
                <a:latin typeface="Helvetica"/>
                <a:cs typeface="Helvetica"/>
              </a:rPr>
              <a:t>you </a:t>
            </a:r>
            <a:r>
              <a:rPr lang="en-US" sz="2400" dirty="0">
                <a:latin typeface="Helvetica"/>
                <a:cs typeface="Helvetica"/>
              </a:rPr>
              <a:t>with a side-by-side comparison of how different groups of respondents answered your survey </a:t>
            </a:r>
            <a:r>
              <a:rPr lang="en-US" sz="2400" dirty="0" smtClean="0">
                <a:latin typeface="Helvetica"/>
                <a:cs typeface="Helvetica"/>
              </a:rPr>
              <a:t>questions.</a:t>
            </a:r>
            <a:endParaRPr lang="en-US" sz="2400" dirty="0">
              <a:latin typeface="Helvetica"/>
              <a:cs typeface="Helvetica"/>
            </a:endParaRPr>
          </a:p>
        </p:txBody>
      </p:sp>
      <p:pic>
        <p:nvPicPr>
          <p:cNvPr id="4" name="Picture 3" descr="Screen Shot 2016-05-31 at 6.41.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565" y="2932221"/>
            <a:ext cx="8518878" cy="2375237"/>
          </a:xfrm>
          <a:prstGeom prst="rect">
            <a:avLst/>
          </a:prstGeom>
        </p:spPr>
      </p:pic>
    </p:spTree>
    <p:extLst>
      <p:ext uri="{BB962C8B-B14F-4D97-AF65-F5344CB8AC3E}">
        <p14:creationId xmlns:p14="http://schemas.microsoft.com/office/powerpoint/2010/main" val="1673280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b="1" dirty="0" smtClean="0">
                <a:solidFill>
                  <a:srgbClr val="D00000"/>
                </a:solidFill>
              </a:rPr>
              <a:t>correlation</a:t>
            </a:r>
            <a:r>
              <a:rPr lang="en-US" sz="2400" dirty="0" smtClean="0">
                <a:solidFill>
                  <a:srgbClr val="D00000"/>
                </a:solidFill>
              </a:rPr>
              <a:t> </a:t>
            </a:r>
            <a:r>
              <a:rPr lang="en-US" sz="2400" dirty="0" smtClean="0"/>
              <a:t>is a statistical calculation which describes the nature of the relationship between two variables.</a:t>
            </a:r>
          </a:p>
          <a:p>
            <a:r>
              <a:rPr lang="en-US" sz="2400" dirty="0" smtClean="0"/>
              <a:t>However, correlation does NOT explain causation.</a:t>
            </a:r>
          </a:p>
          <a:p>
            <a:pPr marL="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960" y="3417570"/>
            <a:ext cx="3120390" cy="3120390"/>
          </a:xfrm>
          <a:prstGeom prst="rect">
            <a:avLst/>
          </a:prstGeom>
        </p:spPr>
      </p:pic>
      <p:sp>
        <p:nvSpPr>
          <p:cNvPr id="5" name="Equal 4"/>
          <p:cNvSpPr/>
          <p:nvPr/>
        </p:nvSpPr>
        <p:spPr>
          <a:xfrm>
            <a:off x="5646420" y="4297680"/>
            <a:ext cx="1360170" cy="136017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2325" y="3419416"/>
            <a:ext cx="3217545" cy="3118544"/>
          </a:xfrm>
          <a:prstGeom prst="rect">
            <a:avLst/>
          </a:prstGeom>
        </p:spPr>
      </p:pic>
      <p:sp>
        <p:nvSpPr>
          <p:cNvPr id="10" name="&quot;No&quot; Symbol 9"/>
          <p:cNvSpPr/>
          <p:nvPr/>
        </p:nvSpPr>
        <p:spPr>
          <a:xfrm>
            <a:off x="5143500" y="3794760"/>
            <a:ext cx="2366010" cy="2366010"/>
          </a:xfrm>
          <a:prstGeom prst="noSmoking">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487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Difference vs. Percent Change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6733" y="2090972"/>
            <a:ext cx="1174513" cy="58138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40" y="2769988"/>
            <a:ext cx="1174513" cy="581384"/>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33" y="2769988"/>
            <a:ext cx="1174513" cy="581384"/>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32" y="3492046"/>
            <a:ext cx="1174513" cy="581384"/>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38" y="3492046"/>
            <a:ext cx="1174513" cy="581384"/>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39" y="2090972"/>
            <a:ext cx="1174513" cy="581384"/>
          </a:xfrm>
          <a:prstGeom prst="rect">
            <a:avLst/>
          </a:prstGeom>
        </p:spPr>
      </p:pic>
      <p:sp>
        <p:nvSpPr>
          <p:cNvPr id="11" name="Explosion 1 10"/>
          <p:cNvSpPr/>
          <p:nvPr/>
        </p:nvSpPr>
        <p:spPr>
          <a:xfrm>
            <a:off x="2113146" y="3735410"/>
            <a:ext cx="2982507" cy="28346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6733" y="4457700"/>
            <a:ext cx="2728920" cy="1107996"/>
          </a:xfrm>
          <a:prstGeom prst="rect">
            <a:avLst/>
          </a:prstGeom>
          <a:noFill/>
        </p:spPr>
        <p:txBody>
          <a:bodyPr wrap="square" rtlCol="0">
            <a:spAutoFit/>
          </a:bodyPr>
          <a:lstStyle/>
          <a:p>
            <a:pPr algn="ctr"/>
            <a:r>
              <a:rPr lang="en-US" sz="6600" dirty="0" smtClean="0">
                <a:latin typeface="Helvetica" panose="020B0604020202020204" pitchFamily="34" charset="0"/>
                <a:cs typeface="Helvetica" panose="020B0604020202020204" pitchFamily="34" charset="0"/>
              </a:rPr>
              <a:t>200%</a:t>
            </a:r>
            <a:endParaRPr lang="en-US" sz="6600" dirty="0">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889" y="2090972"/>
            <a:ext cx="1538787" cy="7463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283" y="2090972"/>
            <a:ext cx="1538787" cy="7463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0785" y="2090972"/>
            <a:ext cx="1538787" cy="74631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625" y="2569648"/>
            <a:ext cx="1538787" cy="7463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798" y="2585328"/>
            <a:ext cx="1538787" cy="74631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676" y="2601008"/>
            <a:ext cx="1538787" cy="74631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70" y="2616696"/>
            <a:ext cx="1538787" cy="74631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274" y="3118890"/>
            <a:ext cx="1538787" cy="74631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447" y="3173460"/>
            <a:ext cx="1538787" cy="74631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738" y="3165616"/>
            <a:ext cx="1538787" cy="74631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506" y="4064496"/>
            <a:ext cx="1538787" cy="74631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830" y="3994966"/>
            <a:ext cx="1538787" cy="74631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837" y="4048808"/>
            <a:ext cx="1538787" cy="74631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563" y="4077026"/>
            <a:ext cx="1538787" cy="746312"/>
          </a:xfrm>
          <a:prstGeom prst="rect">
            <a:avLst/>
          </a:prstGeom>
        </p:spPr>
      </p:pic>
      <p:sp>
        <p:nvSpPr>
          <p:cNvPr id="26" name="Explosion 1 25"/>
          <p:cNvSpPr/>
          <p:nvPr/>
        </p:nvSpPr>
        <p:spPr>
          <a:xfrm>
            <a:off x="7506691" y="3694486"/>
            <a:ext cx="2982507" cy="28346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760278" y="4416776"/>
            <a:ext cx="2728920" cy="1107996"/>
          </a:xfrm>
          <a:prstGeom prst="rect">
            <a:avLst/>
          </a:prstGeom>
          <a:noFill/>
        </p:spPr>
        <p:txBody>
          <a:bodyPr wrap="square" rtlCol="0">
            <a:spAutoFit/>
          </a:bodyPr>
          <a:lstStyle/>
          <a:p>
            <a:pPr algn="ctr"/>
            <a:r>
              <a:rPr lang="en-US" sz="6600" dirty="0" smtClean="0">
                <a:latin typeface="Helvetica" panose="020B0604020202020204" pitchFamily="34" charset="0"/>
                <a:cs typeface="Helvetica" panose="020B0604020202020204" pitchFamily="34" charset="0"/>
              </a:rPr>
              <a:t>40%</a:t>
            </a:r>
            <a:endParaRPr lang="en-US" sz="6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587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26"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Differences</a:t>
            </a:r>
            <a:endParaRPr lang="en-US" dirty="0"/>
          </a:p>
        </p:txBody>
      </p:sp>
      <p:sp>
        <p:nvSpPr>
          <p:cNvPr id="3" name="Content Placeholder 2"/>
          <p:cNvSpPr>
            <a:spLocks noGrp="1"/>
          </p:cNvSpPr>
          <p:nvPr>
            <p:ph idx="1"/>
          </p:nvPr>
        </p:nvSpPr>
        <p:spPr>
          <a:xfrm>
            <a:off x="1282044" y="1825625"/>
            <a:ext cx="10071756" cy="3054985"/>
          </a:xfrm>
        </p:spPr>
        <p:txBody>
          <a:bodyPr>
            <a:normAutofit/>
          </a:bodyPr>
          <a:lstStyle/>
          <a:p>
            <a:r>
              <a:rPr lang="en-US" sz="2400" b="1" dirty="0" smtClean="0">
                <a:solidFill>
                  <a:srgbClr val="D00000"/>
                </a:solidFill>
              </a:rPr>
              <a:t>Percent differences</a:t>
            </a:r>
            <a:r>
              <a:rPr lang="en-US" sz="2400" b="1" dirty="0" smtClean="0"/>
              <a:t> </a:t>
            </a:r>
            <a:r>
              <a:rPr lang="en-US" sz="2400" dirty="0" smtClean="0"/>
              <a:t>is the basic subtraction of one data point from another.</a:t>
            </a:r>
          </a:p>
          <a:p>
            <a:endParaRPr lang="en-US" sz="2400" dirty="0"/>
          </a:p>
          <a:p>
            <a:r>
              <a:rPr lang="en-US" sz="2400" dirty="0" smtClean="0"/>
              <a:t>If in 2014 the number of Party at the Union attendees who agreed that they interacted with someone different from them was 52%, and in 2015 65% of attendees agreed to that same question…</a:t>
            </a:r>
          </a:p>
        </p:txBody>
      </p:sp>
      <p:sp>
        <p:nvSpPr>
          <p:cNvPr id="4" name="TextBox 3"/>
          <p:cNvSpPr txBox="1"/>
          <p:nvPr/>
        </p:nvSpPr>
        <p:spPr>
          <a:xfrm>
            <a:off x="3614727" y="4397135"/>
            <a:ext cx="5406390" cy="584775"/>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lgn="ctr"/>
            <a:r>
              <a:rPr lang="en-US" sz="3200" dirty="0">
                <a:solidFill>
                  <a:srgbClr val="FF0000"/>
                </a:solidFill>
                <a:latin typeface="Helvetica" panose="020B0604020202020204" pitchFamily="34" charset="0"/>
                <a:cs typeface="Helvetica" panose="020B0604020202020204" pitchFamily="34" charset="0"/>
              </a:rPr>
              <a:t>65 - 52 =  13</a:t>
            </a:r>
          </a:p>
        </p:txBody>
      </p:sp>
      <p:sp>
        <p:nvSpPr>
          <p:cNvPr id="5" name="TextBox 4"/>
          <p:cNvSpPr txBox="1"/>
          <p:nvPr/>
        </p:nvSpPr>
        <p:spPr>
          <a:xfrm>
            <a:off x="2388870" y="5151515"/>
            <a:ext cx="8035290" cy="923330"/>
          </a:xfrm>
          <a:prstGeom prst="rect">
            <a:avLst/>
          </a:prstGeom>
          <a:noFill/>
        </p:spPr>
        <p:txBody>
          <a:bodyPr wrap="square" rtlCol="0">
            <a:spAutoFit/>
          </a:bodyPr>
          <a:lstStyle/>
          <a:p>
            <a:pPr algn="ctr"/>
            <a:r>
              <a:rPr lang="en-US" dirty="0" smtClean="0">
                <a:solidFill>
                  <a:srgbClr val="FF0000"/>
                </a:solidFill>
              </a:rPr>
              <a:t>The percent difference is 13%.  Which means, the percentage of Party at the Union attendees who agreed that they interacted with someone different from themselves had </a:t>
            </a:r>
            <a:r>
              <a:rPr lang="en-US" u="sng" dirty="0" smtClean="0">
                <a:solidFill>
                  <a:srgbClr val="FF0000"/>
                </a:solidFill>
              </a:rPr>
              <a:t>increased by 13 percentage points from 2014 to 2015</a:t>
            </a:r>
            <a:r>
              <a:rPr lang="en-US" dirty="0" smtClean="0">
                <a:solidFill>
                  <a:srgbClr val="FF0000"/>
                </a:solidFill>
              </a:rPr>
              <a:t>.</a:t>
            </a:r>
            <a:endParaRPr lang="en-US" dirty="0">
              <a:solidFill>
                <a:srgbClr val="FF0000"/>
              </a:solidFill>
            </a:endParaRPr>
          </a:p>
        </p:txBody>
      </p:sp>
      <p:sp>
        <p:nvSpPr>
          <p:cNvPr id="6" name="Oval 5"/>
          <p:cNvSpPr/>
          <p:nvPr/>
        </p:nvSpPr>
        <p:spPr>
          <a:xfrm>
            <a:off x="6983730" y="4237115"/>
            <a:ext cx="960120" cy="914400"/>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5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Change</a:t>
            </a:r>
            <a:endParaRPr lang="en-US" dirty="0"/>
          </a:p>
        </p:txBody>
      </p:sp>
      <p:sp>
        <p:nvSpPr>
          <p:cNvPr id="3" name="Content Placeholder 2"/>
          <p:cNvSpPr>
            <a:spLocks noGrp="1"/>
          </p:cNvSpPr>
          <p:nvPr>
            <p:ph idx="1"/>
          </p:nvPr>
        </p:nvSpPr>
        <p:spPr>
          <a:xfrm>
            <a:off x="1282044" y="1825625"/>
            <a:ext cx="10071756" cy="3054985"/>
          </a:xfrm>
        </p:spPr>
        <p:txBody>
          <a:bodyPr>
            <a:normAutofit/>
          </a:bodyPr>
          <a:lstStyle/>
          <a:p>
            <a:r>
              <a:rPr lang="en-US" sz="2400" b="1" dirty="0">
                <a:solidFill>
                  <a:srgbClr val="D00000"/>
                </a:solidFill>
              </a:rPr>
              <a:t>Percent change</a:t>
            </a:r>
            <a:r>
              <a:rPr lang="en-US" sz="2400" dirty="0">
                <a:solidFill>
                  <a:srgbClr val="D00000"/>
                </a:solidFill>
              </a:rPr>
              <a:t> </a:t>
            </a:r>
            <a:r>
              <a:rPr lang="en-US" sz="2400" dirty="0"/>
              <a:t>is the change as a percent of the old value</a:t>
            </a:r>
            <a:r>
              <a:rPr lang="en-US" sz="2400" dirty="0" smtClean="0"/>
              <a:t>.</a:t>
            </a:r>
          </a:p>
          <a:p>
            <a:pPr marL="0" indent="0">
              <a:buNone/>
            </a:pPr>
            <a:endParaRPr lang="en-US" sz="2400" dirty="0"/>
          </a:p>
          <a:p>
            <a:r>
              <a:rPr lang="en-US" sz="2400" dirty="0" smtClean="0"/>
              <a:t>If in 2014 the number of Party at the Union attendees who agreed that they interacted with someone different from them was 52%, and in 2015 65% of attendees agreed to that same question…</a:t>
            </a:r>
          </a:p>
        </p:txBody>
      </p:sp>
      <p:sp>
        <p:nvSpPr>
          <p:cNvPr id="5" name="TextBox 4"/>
          <p:cNvSpPr txBox="1"/>
          <p:nvPr/>
        </p:nvSpPr>
        <p:spPr>
          <a:xfrm>
            <a:off x="2409890" y="4418945"/>
            <a:ext cx="8035290" cy="923330"/>
          </a:xfrm>
          <a:prstGeom prst="rect">
            <a:avLst/>
          </a:prstGeom>
          <a:noFill/>
        </p:spPr>
        <p:txBody>
          <a:bodyPr wrap="square" rtlCol="0">
            <a:spAutoFit/>
          </a:bodyPr>
          <a:lstStyle/>
          <a:p>
            <a:pPr algn="ctr"/>
            <a:r>
              <a:rPr lang="en-US" dirty="0" smtClean="0">
                <a:solidFill>
                  <a:srgbClr val="FF0000"/>
                </a:solidFill>
              </a:rPr>
              <a:t>It would be easy to misconstrue this information by saying that there is a 13% increase in students agreeing to have interacted with someone different from them at Party at the Union.</a:t>
            </a:r>
            <a:endParaRPr lang="en-US" dirty="0">
              <a:solidFill>
                <a:srgbClr val="FF0000"/>
              </a:solidFill>
            </a:endParaRPr>
          </a:p>
        </p:txBody>
      </p:sp>
    </p:spTree>
    <p:extLst>
      <p:ext uri="{BB962C8B-B14F-4D97-AF65-F5344CB8AC3E}">
        <p14:creationId xmlns:p14="http://schemas.microsoft.com/office/powerpoint/2010/main" val="1629299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Change</a:t>
            </a:r>
            <a:endParaRPr lang="en-US" dirty="0"/>
          </a:p>
        </p:txBody>
      </p:sp>
      <p:sp>
        <p:nvSpPr>
          <p:cNvPr id="3" name="Content Placeholder 2"/>
          <p:cNvSpPr>
            <a:spLocks noGrp="1"/>
          </p:cNvSpPr>
          <p:nvPr>
            <p:ph idx="1"/>
          </p:nvPr>
        </p:nvSpPr>
        <p:spPr>
          <a:xfrm>
            <a:off x="1282044" y="1825625"/>
            <a:ext cx="10071756" cy="1786255"/>
          </a:xfrm>
        </p:spPr>
        <p:txBody>
          <a:bodyPr>
            <a:normAutofit/>
          </a:bodyPr>
          <a:lstStyle/>
          <a:p>
            <a:r>
              <a:rPr lang="en-US" sz="2400" dirty="0"/>
              <a:t>If in 2014 the number of Party at the Union attendees who agreed that they interacted with someone different from them was 52%, and in 2015 65% of attendees agreed to that same question…</a:t>
            </a:r>
          </a:p>
          <a:p>
            <a:pPr marL="0" indent="0">
              <a:buNone/>
            </a:pPr>
            <a:endParaRPr lang="en-US" sz="2400" dirty="0"/>
          </a:p>
        </p:txBody>
      </p:sp>
      <p:sp>
        <p:nvSpPr>
          <p:cNvPr id="4" name="TextBox 3"/>
          <p:cNvSpPr txBox="1"/>
          <p:nvPr/>
        </p:nvSpPr>
        <p:spPr>
          <a:xfrm>
            <a:off x="2300277" y="3182931"/>
            <a:ext cx="8035290" cy="646331"/>
          </a:xfrm>
          <a:prstGeom prst="rect">
            <a:avLst/>
          </a:prstGeom>
          <a:noFill/>
        </p:spPr>
        <p:txBody>
          <a:bodyPr wrap="square" rtlCol="0">
            <a:spAutoFit/>
          </a:bodyPr>
          <a:lstStyle/>
          <a:p>
            <a:pPr algn="ctr"/>
            <a:r>
              <a:rPr lang="en-US" dirty="0" smtClean="0">
                <a:solidFill>
                  <a:srgbClr val="FF0000"/>
                </a:solidFill>
              </a:rPr>
              <a:t>Instead, to find the true percent change, we simply take the amount of change (percent difference) and divide it by the initial value.  Then multiply by 100.</a:t>
            </a:r>
            <a:endParaRPr lang="en-US" dirty="0">
              <a:solidFill>
                <a:srgbClr val="FF0000"/>
              </a:solidFill>
            </a:endParaRPr>
          </a:p>
        </p:txBody>
      </p:sp>
      <p:sp>
        <p:nvSpPr>
          <p:cNvPr id="5" name="TextBox 4"/>
          <p:cNvSpPr txBox="1"/>
          <p:nvPr/>
        </p:nvSpPr>
        <p:spPr>
          <a:xfrm>
            <a:off x="3614727" y="3991961"/>
            <a:ext cx="5406390" cy="584775"/>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lgn="ctr"/>
            <a:r>
              <a:rPr lang="en-US" sz="3200" dirty="0" smtClean="0">
                <a:solidFill>
                  <a:srgbClr val="FF0000"/>
                </a:solidFill>
                <a:latin typeface="Helvetica" panose="020B0604020202020204" pitchFamily="34" charset="0"/>
                <a:cs typeface="Helvetica" panose="020B0604020202020204" pitchFamily="34" charset="0"/>
              </a:rPr>
              <a:t>13 / </a:t>
            </a:r>
            <a:r>
              <a:rPr lang="en-US" sz="3200" dirty="0">
                <a:solidFill>
                  <a:srgbClr val="FF0000"/>
                </a:solidFill>
                <a:latin typeface="Helvetica" panose="020B0604020202020204" pitchFamily="34" charset="0"/>
                <a:cs typeface="Helvetica" panose="020B0604020202020204" pitchFamily="34" charset="0"/>
              </a:rPr>
              <a:t>52 =  </a:t>
            </a:r>
            <a:r>
              <a:rPr lang="en-US" sz="3200" dirty="0" smtClean="0">
                <a:solidFill>
                  <a:srgbClr val="FF0000"/>
                </a:solidFill>
                <a:latin typeface="Helvetica" panose="020B0604020202020204" pitchFamily="34" charset="0"/>
                <a:cs typeface="Helvetica" panose="020B0604020202020204" pitchFamily="34" charset="0"/>
              </a:rPr>
              <a:t>0.25</a:t>
            </a:r>
            <a:endParaRPr lang="en-US" sz="3200" dirty="0">
              <a:solidFill>
                <a:srgbClr val="FF0000"/>
              </a:solidFill>
              <a:latin typeface="Helvetica" panose="020B0604020202020204" pitchFamily="34" charset="0"/>
              <a:cs typeface="Helvetica" panose="020B0604020202020204" pitchFamily="34" charset="0"/>
            </a:endParaRPr>
          </a:p>
        </p:txBody>
      </p:sp>
      <p:sp>
        <p:nvSpPr>
          <p:cNvPr id="6" name="TextBox 5"/>
          <p:cNvSpPr txBox="1"/>
          <p:nvPr/>
        </p:nvSpPr>
        <p:spPr>
          <a:xfrm>
            <a:off x="3614727" y="4774876"/>
            <a:ext cx="5406390" cy="584775"/>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lvl="1" algn="ctr"/>
            <a:r>
              <a:rPr lang="en-US" sz="3200" dirty="0" smtClean="0">
                <a:solidFill>
                  <a:srgbClr val="FF0000"/>
                </a:solidFill>
                <a:latin typeface="Helvetica" panose="020B0604020202020204" pitchFamily="34" charset="0"/>
                <a:cs typeface="Helvetica" panose="020B0604020202020204" pitchFamily="34" charset="0"/>
              </a:rPr>
              <a:t>0.25 x 100 </a:t>
            </a:r>
            <a:r>
              <a:rPr lang="en-US" sz="3200" dirty="0">
                <a:solidFill>
                  <a:srgbClr val="FF0000"/>
                </a:solidFill>
                <a:latin typeface="Helvetica" panose="020B0604020202020204" pitchFamily="34" charset="0"/>
                <a:cs typeface="Helvetica" panose="020B0604020202020204" pitchFamily="34" charset="0"/>
              </a:rPr>
              <a:t>=  </a:t>
            </a:r>
            <a:r>
              <a:rPr lang="en-US" sz="3200" dirty="0" smtClean="0">
                <a:solidFill>
                  <a:srgbClr val="FF0000"/>
                </a:solidFill>
                <a:latin typeface="Helvetica" panose="020B0604020202020204" pitchFamily="34" charset="0"/>
                <a:cs typeface="Helvetica" panose="020B0604020202020204" pitchFamily="34" charset="0"/>
              </a:rPr>
              <a:t>25%</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Oval 6"/>
          <p:cNvSpPr/>
          <p:nvPr/>
        </p:nvSpPr>
        <p:spPr>
          <a:xfrm>
            <a:off x="5109210" y="3892890"/>
            <a:ext cx="777240" cy="782915"/>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7193280" y="4631063"/>
            <a:ext cx="1116330" cy="895259"/>
          </a:xfrm>
          <a:prstGeom prst="ellipse">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2337896" y="5604640"/>
            <a:ext cx="8035290" cy="646331"/>
          </a:xfrm>
          <a:prstGeom prst="rect">
            <a:avLst/>
          </a:prstGeom>
          <a:noFill/>
        </p:spPr>
        <p:txBody>
          <a:bodyPr wrap="square" rtlCol="0">
            <a:spAutoFit/>
          </a:bodyPr>
          <a:lstStyle/>
          <a:p>
            <a:pPr algn="ctr"/>
            <a:r>
              <a:rPr lang="en-US" dirty="0" smtClean="0">
                <a:solidFill>
                  <a:srgbClr val="FF0000"/>
                </a:solidFill>
              </a:rPr>
              <a:t>So, we can say that there was a </a:t>
            </a:r>
            <a:r>
              <a:rPr lang="en-US" u="sng" dirty="0" smtClean="0">
                <a:solidFill>
                  <a:srgbClr val="FF0000"/>
                </a:solidFill>
              </a:rPr>
              <a:t>25% increase in the number of attendees </a:t>
            </a:r>
            <a:r>
              <a:rPr lang="en-US" dirty="0" smtClean="0">
                <a:solidFill>
                  <a:srgbClr val="FF0000"/>
                </a:solidFill>
              </a:rPr>
              <a:t>who agreed to interacting with someone different from them.</a:t>
            </a:r>
            <a:endParaRPr lang="en-US" dirty="0">
              <a:solidFill>
                <a:srgbClr val="FF0000"/>
              </a:solidFill>
            </a:endParaRPr>
          </a:p>
        </p:txBody>
      </p:sp>
    </p:spTree>
    <p:extLst>
      <p:ext uri="{BB962C8B-B14F-4D97-AF65-F5344CB8AC3E}">
        <p14:creationId xmlns:p14="http://schemas.microsoft.com/office/powerpoint/2010/main" val="26849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which one you 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6733" y="2090972"/>
            <a:ext cx="1174513" cy="58138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40" y="2769988"/>
            <a:ext cx="1174513" cy="581384"/>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33" y="2769988"/>
            <a:ext cx="1174513" cy="581384"/>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32" y="3492046"/>
            <a:ext cx="1174513" cy="581384"/>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38" y="3492046"/>
            <a:ext cx="1174513" cy="581384"/>
          </a:xfrm>
          <a:prstGeom prst="rect">
            <a:avLst/>
          </a:prstGeo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139" y="2090972"/>
            <a:ext cx="1174513" cy="581384"/>
          </a:xfrm>
          <a:prstGeom prst="rect">
            <a:avLst/>
          </a:prstGeom>
        </p:spPr>
      </p:pic>
      <p:sp>
        <p:nvSpPr>
          <p:cNvPr id="11" name="Explosion 1 10"/>
          <p:cNvSpPr/>
          <p:nvPr/>
        </p:nvSpPr>
        <p:spPr>
          <a:xfrm>
            <a:off x="2113146" y="3735410"/>
            <a:ext cx="2982507" cy="28346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6733" y="4457700"/>
            <a:ext cx="2728920" cy="1107996"/>
          </a:xfrm>
          <a:prstGeom prst="rect">
            <a:avLst/>
          </a:prstGeom>
          <a:noFill/>
        </p:spPr>
        <p:txBody>
          <a:bodyPr wrap="square" rtlCol="0">
            <a:spAutoFit/>
          </a:bodyPr>
          <a:lstStyle/>
          <a:p>
            <a:pPr algn="ctr"/>
            <a:r>
              <a:rPr lang="en-US" sz="6600" dirty="0" smtClean="0">
                <a:latin typeface="Helvetica" panose="020B0604020202020204" pitchFamily="34" charset="0"/>
                <a:cs typeface="Helvetica" panose="020B0604020202020204" pitchFamily="34" charset="0"/>
              </a:rPr>
              <a:t>200%</a:t>
            </a:r>
            <a:endParaRPr lang="en-US" sz="6600" dirty="0">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889" y="2090972"/>
            <a:ext cx="1538787" cy="7463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283" y="2090972"/>
            <a:ext cx="1538787" cy="7463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0785" y="2090972"/>
            <a:ext cx="1538787" cy="74631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625" y="2569648"/>
            <a:ext cx="1538787" cy="7463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798" y="2585328"/>
            <a:ext cx="1538787" cy="74631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676" y="2601008"/>
            <a:ext cx="1538787" cy="74631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1070" y="2616696"/>
            <a:ext cx="1538787" cy="74631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274" y="3118890"/>
            <a:ext cx="1538787" cy="74631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447" y="3173460"/>
            <a:ext cx="1538787" cy="74631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738" y="3165616"/>
            <a:ext cx="1538787" cy="74631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506" y="4064496"/>
            <a:ext cx="1538787" cy="74631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830" y="3994966"/>
            <a:ext cx="1538787" cy="74631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837" y="4048808"/>
            <a:ext cx="1538787" cy="74631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563" y="4077026"/>
            <a:ext cx="1538787" cy="746312"/>
          </a:xfrm>
          <a:prstGeom prst="rect">
            <a:avLst/>
          </a:prstGeom>
        </p:spPr>
      </p:pic>
      <p:sp>
        <p:nvSpPr>
          <p:cNvPr id="26" name="Explosion 1 25"/>
          <p:cNvSpPr/>
          <p:nvPr/>
        </p:nvSpPr>
        <p:spPr>
          <a:xfrm>
            <a:off x="7506691" y="3694486"/>
            <a:ext cx="2982507" cy="28346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760278" y="4416776"/>
            <a:ext cx="2728920" cy="1107996"/>
          </a:xfrm>
          <a:prstGeom prst="rect">
            <a:avLst/>
          </a:prstGeom>
          <a:noFill/>
        </p:spPr>
        <p:txBody>
          <a:bodyPr wrap="square" rtlCol="0">
            <a:spAutoFit/>
          </a:bodyPr>
          <a:lstStyle/>
          <a:p>
            <a:pPr algn="ctr"/>
            <a:r>
              <a:rPr lang="en-US" sz="6600" dirty="0" smtClean="0">
                <a:latin typeface="Helvetica" panose="020B0604020202020204" pitchFamily="34" charset="0"/>
                <a:cs typeface="Helvetica" panose="020B0604020202020204" pitchFamily="34" charset="0"/>
              </a:rPr>
              <a:t>40%</a:t>
            </a:r>
            <a:endParaRPr lang="en-US" sz="6600"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8803" y="3317156"/>
            <a:ext cx="1904916" cy="2711557"/>
          </a:xfrm>
          <a:prstGeom prst="rect">
            <a:avLst/>
          </a:prstGeom>
        </p:spPr>
      </p:pic>
      <p:pic>
        <p:nvPicPr>
          <p:cNvPr id="28" name="Picture 2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4134" y="3343703"/>
            <a:ext cx="2119755" cy="1984631"/>
          </a:xfrm>
          <a:prstGeom prst="rect">
            <a:avLst/>
          </a:prstGeom>
        </p:spPr>
      </p:pic>
    </p:spTree>
    <p:extLst>
      <p:ext uri="{BB962C8B-B14F-4D97-AF65-F5344CB8AC3E}">
        <p14:creationId xmlns:p14="http://schemas.microsoft.com/office/powerpoint/2010/main" val="6653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828800"/>
            <a:ext cx="10078761" cy="2410317"/>
          </a:xfrm>
        </p:spPr>
        <p:txBody>
          <a:bodyPr anchor="t" anchorCtr="0">
            <a:noAutofit/>
          </a:bodyPr>
          <a:lstStyle/>
          <a:p>
            <a:r>
              <a:rPr lang="en-US" sz="2400" dirty="0" smtClean="0"/>
              <a:t>-Why quantitative?</a:t>
            </a:r>
            <a:br>
              <a:rPr lang="en-US" sz="2400" dirty="0" smtClean="0"/>
            </a:br>
            <a:r>
              <a:rPr lang="en-US" sz="2400" dirty="0" smtClean="0"/>
              <a:t/>
            </a:r>
            <a:br>
              <a:rPr lang="en-US" sz="2400" dirty="0" smtClean="0"/>
            </a:br>
            <a:r>
              <a:rPr lang="en-US" sz="2400" dirty="0" smtClean="0"/>
              <a:t>-Types of quantitative data, and collection techniques.</a:t>
            </a:r>
            <a:br>
              <a:rPr lang="en-US" sz="2400" dirty="0" smtClean="0"/>
            </a:br>
            <a:r>
              <a:rPr lang="en-US" sz="2400" dirty="0" smtClean="0"/>
              <a:t/>
            </a:r>
            <a:br>
              <a:rPr lang="en-US" sz="2400" dirty="0" smtClean="0"/>
            </a:br>
            <a:r>
              <a:rPr lang="en-US" sz="2400" dirty="0" smtClean="0"/>
              <a:t>-What is your data telling you?</a:t>
            </a:r>
            <a:endParaRPr lang="en-US" sz="2400" dirty="0"/>
          </a:p>
        </p:txBody>
      </p:sp>
      <p:sp>
        <p:nvSpPr>
          <p:cNvPr id="4" name="TextBox 3"/>
          <p:cNvSpPr txBox="1"/>
          <p:nvPr/>
        </p:nvSpPr>
        <p:spPr>
          <a:xfrm>
            <a:off x="1280160" y="365760"/>
            <a:ext cx="8348278" cy="769441"/>
          </a:xfrm>
          <a:prstGeom prst="rect">
            <a:avLst/>
          </a:prstGeom>
          <a:noFill/>
        </p:spPr>
        <p:txBody>
          <a:bodyPr wrap="square" rtlCol="0">
            <a:spAutoFit/>
          </a:bodyPr>
          <a:lstStyle/>
          <a:p>
            <a:r>
              <a:rPr lang="en-US" sz="4000" dirty="0" smtClean="0">
                <a:latin typeface="Helvetica Light"/>
              </a:rPr>
              <a:t>Overview of </a:t>
            </a:r>
            <a:r>
              <a:rPr lang="en-US" sz="4400" dirty="0" smtClean="0">
                <a:latin typeface="Helvetica Light"/>
              </a:rPr>
              <a:t>Today’s</a:t>
            </a:r>
            <a:r>
              <a:rPr lang="en-US" sz="4000" dirty="0" smtClean="0">
                <a:latin typeface="Helvetica Light"/>
              </a:rPr>
              <a:t> Module:</a:t>
            </a:r>
            <a:endParaRPr lang="en-US" sz="4000" dirty="0">
              <a:latin typeface="Helvetica Ligh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1393" b="34820"/>
          <a:stretch/>
        </p:blipFill>
        <p:spPr>
          <a:xfrm>
            <a:off x="2640943" y="4340373"/>
            <a:ext cx="7334250" cy="2242907"/>
          </a:xfrm>
          <a:prstGeom prst="rect">
            <a:avLst/>
          </a:prstGeom>
        </p:spPr>
      </p:pic>
    </p:spTree>
    <p:extLst>
      <p:ext uri="{BB962C8B-B14F-4D97-AF65-F5344CB8AC3E}">
        <p14:creationId xmlns:p14="http://schemas.microsoft.com/office/powerpoint/2010/main" val="346244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your data disproves your assumptions?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2250" y="2286794"/>
            <a:ext cx="4572000" cy="3429000"/>
          </a:xfrm>
        </p:spPr>
      </p:pic>
    </p:spTree>
    <p:extLst>
      <p:ext uri="{BB962C8B-B14F-4D97-AF65-F5344CB8AC3E}">
        <p14:creationId xmlns:p14="http://schemas.microsoft.com/office/powerpoint/2010/main" val="29703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Resources</a:t>
            </a:r>
            <a:endParaRPr lang="en-US" dirty="0"/>
          </a:p>
        </p:txBody>
      </p:sp>
      <p:sp>
        <p:nvSpPr>
          <p:cNvPr id="3" name="Content Placeholder 2"/>
          <p:cNvSpPr>
            <a:spLocks noGrp="1"/>
          </p:cNvSpPr>
          <p:nvPr>
            <p:ph idx="1"/>
          </p:nvPr>
        </p:nvSpPr>
        <p:spPr>
          <a:xfrm>
            <a:off x="1282044" y="1825624"/>
            <a:ext cx="10071756" cy="4792345"/>
          </a:xfrm>
        </p:spPr>
        <p:txBody>
          <a:bodyPr>
            <a:normAutofit fontScale="85000" lnSpcReduction="20000"/>
          </a:bodyPr>
          <a:lstStyle/>
          <a:p>
            <a:r>
              <a:rPr lang="en-US" dirty="0" smtClean="0"/>
              <a:t>Campus Labs – Baseline</a:t>
            </a:r>
          </a:p>
          <a:p>
            <a:pPr lvl="1"/>
            <a:r>
              <a:rPr lang="en-US" dirty="0" smtClean="0"/>
              <a:t>Tutorials, webinars, helpful consultants</a:t>
            </a:r>
          </a:p>
          <a:p>
            <a:pPr marL="0" indent="0">
              <a:buNone/>
            </a:pPr>
            <a:endParaRPr lang="en-US" dirty="0" smtClean="0"/>
          </a:p>
          <a:p>
            <a:r>
              <a:rPr lang="en-US" dirty="0" smtClean="0"/>
              <a:t>Statistics Tutors</a:t>
            </a:r>
          </a:p>
          <a:p>
            <a:pPr lvl="1"/>
            <a:r>
              <a:rPr lang="en-US" dirty="0" smtClean="0"/>
              <a:t>Not just for students anymore</a:t>
            </a:r>
          </a:p>
          <a:p>
            <a:endParaRPr lang="en-US" dirty="0"/>
          </a:p>
          <a:p>
            <a:r>
              <a:rPr lang="en-US" dirty="0" smtClean="0"/>
              <a:t>PEARL Guidebook</a:t>
            </a:r>
          </a:p>
          <a:p>
            <a:pPr lvl="1"/>
            <a:r>
              <a:rPr lang="en-US" dirty="0" smtClean="0"/>
              <a:t>Campus resource for assessment methods, reporting, and other higher </a:t>
            </a:r>
            <a:r>
              <a:rPr lang="en-US" dirty="0" err="1" smtClean="0"/>
              <a:t>ed</a:t>
            </a:r>
            <a:r>
              <a:rPr lang="en-US" dirty="0" smtClean="0"/>
              <a:t> best practices.</a:t>
            </a:r>
          </a:p>
          <a:p>
            <a:endParaRPr lang="en-US" dirty="0"/>
          </a:p>
          <a:p>
            <a:r>
              <a:rPr lang="en-US" dirty="0" smtClean="0"/>
              <a:t>Campus Colleagues who collect data. #</a:t>
            </a:r>
            <a:r>
              <a:rPr lang="en-US" dirty="0" err="1" smtClean="0"/>
              <a:t>freethedata</a:t>
            </a:r>
            <a:endParaRPr lang="en-US" dirty="0" smtClean="0"/>
          </a:p>
          <a:p>
            <a:pPr lvl="1"/>
            <a:r>
              <a:rPr lang="en-US" dirty="0" smtClean="0"/>
              <a:t>What data is already out there </a:t>
            </a:r>
            <a:r>
              <a:rPr lang="en-US" smtClean="0"/>
              <a:t>and available to us?</a:t>
            </a:r>
            <a:endParaRPr lang="en-US" dirty="0" smtClean="0"/>
          </a:p>
          <a:p>
            <a:pPr marL="0" indent="0">
              <a:buNone/>
            </a:pPr>
            <a:endParaRPr lang="en-US" dirty="0" smtClean="0"/>
          </a:p>
          <a:p>
            <a:r>
              <a:rPr lang="en-US" dirty="0" smtClean="0"/>
              <a:t>Your Student Affairs Assessment Committee Members</a:t>
            </a:r>
          </a:p>
        </p:txBody>
      </p:sp>
    </p:spTree>
    <p:extLst>
      <p:ext uri="{BB962C8B-B14F-4D97-AF65-F5344CB8AC3E}">
        <p14:creationId xmlns:p14="http://schemas.microsoft.com/office/powerpoint/2010/main" val="3995567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normAutofit/>
          </a:bodyPr>
          <a:lstStyle/>
          <a:p>
            <a:pPr>
              <a:spcBef>
                <a:spcPts val="1600"/>
              </a:spcBef>
            </a:pPr>
            <a:r>
              <a:rPr lang="en-US" sz="2400" dirty="0" smtClean="0"/>
              <a:t>Understand the benefits and challenges of collecting and utilizing quantitative data.</a:t>
            </a:r>
          </a:p>
          <a:p>
            <a:pPr>
              <a:spcBef>
                <a:spcPts val="1600"/>
              </a:spcBef>
            </a:pPr>
            <a:r>
              <a:rPr lang="en-US" sz="2400" dirty="0" smtClean="0"/>
              <a:t>Determine the necessary procedures for successful quantitative data collection.</a:t>
            </a:r>
          </a:p>
          <a:p>
            <a:pPr>
              <a:spcBef>
                <a:spcPts val="1600"/>
              </a:spcBef>
            </a:pPr>
            <a:r>
              <a:rPr lang="en-US" sz="2400" dirty="0" smtClean="0"/>
              <a:t>Identify the significance of information, relative to the stakeholders.</a:t>
            </a:r>
          </a:p>
        </p:txBody>
      </p:sp>
    </p:spTree>
    <p:extLst>
      <p:ext uri="{BB962C8B-B14F-4D97-AF65-F5344CB8AC3E}">
        <p14:creationId xmlns:p14="http://schemas.microsoft.com/office/powerpoint/2010/main" val="95756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1590" y="36671"/>
            <a:ext cx="4652009" cy="6756990"/>
          </a:xfrm>
          <a:prstGeom prst="rect">
            <a:avLst/>
          </a:prstGeom>
        </p:spPr>
      </p:pic>
      <p:pic>
        <p:nvPicPr>
          <p:cNvPr id="5" name="Picture 4" descr="Screen Clippi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336" t="1186" r="13265"/>
          <a:stretch/>
        </p:blipFill>
        <p:spPr>
          <a:xfrm>
            <a:off x="5943599" y="939444"/>
            <a:ext cx="5669280" cy="4951444"/>
          </a:xfrm>
          <a:prstGeom prst="rect">
            <a:avLst/>
          </a:prstGeom>
        </p:spPr>
      </p:pic>
      <p:sp>
        <p:nvSpPr>
          <p:cNvPr id="6" name="Notched Right Arrow 5"/>
          <p:cNvSpPr/>
          <p:nvPr/>
        </p:nvSpPr>
        <p:spPr>
          <a:xfrm rot="19978314">
            <a:off x="3237802" y="4164069"/>
            <a:ext cx="2908843" cy="1127458"/>
          </a:xfrm>
          <a:prstGeom prst="notch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Oval 6"/>
          <p:cNvSpPr/>
          <p:nvPr/>
        </p:nvSpPr>
        <p:spPr>
          <a:xfrm>
            <a:off x="9246870" y="3177540"/>
            <a:ext cx="2446020" cy="16344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05416" y="4392930"/>
            <a:ext cx="2446020" cy="16344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50256" y="3213735"/>
            <a:ext cx="2446020" cy="163449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36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Quantitative Data Analysis?</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smtClean="0"/>
              <a:t>“It is a systematic approach to investigations during which numerical data is collected and/or the researcher transforms what is collected or observed into numerical data…”</a:t>
            </a:r>
          </a:p>
          <a:p>
            <a:pPr marL="0" indent="0">
              <a:buNone/>
            </a:pPr>
            <a:endParaRPr lang="en-US" sz="2400" i="1" dirty="0"/>
          </a:p>
          <a:p>
            <a:pPr marL="0" indent="0">
              <a:buNone/>
            </a:pPr>
            <a:r>
              <a:rPr lang="en-US" sz="2400" dirty="0" smtClean="0"/>
              <a:t>…in other words:</a:t>
            </a:r>
          </a:p>
          <a:p>
            <a:pPr marL="0" indent="0">
              <a:buNone/>
            </a:pPr>
            <a:r>
              <a:rPr lang="en-US" sz="2400" dirty="0" smtClean="0"/>
              <a:t>It often answers the “what” and “how many” questions we have about something, and gives us evidence to either support or contradict an idea or assumption we might have.</a:t>
            </a:r>
            <a:endParaRPr lang="en-US" sz="2400" dirty="0"/>
          </a:p>
        </p:txBody>
      </p:sp>
    </p:spTree>
    <p:extLst>
      <p:ext uri="{BB962C8B-B14F-4D97-AF65-F5344CB8AC3E}">
        <p14:creationId xmlns:p14="http://schemas.microsoft.com/office/powerpoint/2010/main" val="2963262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&amp; Cons of Quantitative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795316"/>
              </p:ext>
            </p:extLst>
          </p:nvPr>
        </p:nvGraphicFramePr>
        <p:xfrm>
          <a:off x="1282700" y="1825625"/>
          <a:ext cx="10071100" cy="3755368"/>
        </p:xfrm>
        <a:graphic>
          <a:graphicData uri="http://schemas.openxmlformats.org/drawingml/2006/table">
            <a:tbl>
              <a:tblPr firstRow="1" bandRow="1">
                <a:tableStyleId>{5C22544A-7EE6-4342-B048-85BDC9FD1C3A}</a:tableStyleId>
              </a:tblPr>
              <a:tblGrid>
                <a:gridCol w="5035550"/>
                <a:gridCol w="5035550"/>
              </a:tblGrid>
              <a:tr h="582042">
                <a:tc>
                  <a:txBody>
                    <a:bodyPr/>
                    <a:lstStyle/>
                    <a:p>
                      <a:pPr algn="ctr"/>
                      <a:r>
                        <a:rPr lang="en-US" dirty="0" smtClean="0">
                          <a:latin typeface="Helvetica" charset="0"/>
                          <a:ea typeface="Helvetica" charset="0"/>
                          <a:cs typeface="Helvetica" charset="0"/>
                        </a:rPr>
                        <a:t>Advantages</a:t>
                      </a:r>
                      <a:endParaRPr lang="en-US" dirty="0">
                        <a:latin typeface="Helvetica" charset="0"/>
                        <a:ea typeface="Helvetica" charset="0"/>
                        <a:cs typeface="Helvetica" charset="0"/>
                      </a:endParaRPr>
                    </a:p>
                  </a:txBody>
                  <a:tcPr anchor="ctr"/>
                </a:tc>
                <a:tc>
                  <a:txBody>
                    <a:bodyPr/>
                    <a:lstStyle/>
                    <a:p>
                      <a:pPr algn="ctr"/>
                      <a:r>
                        <a:rPr lang="en-US" dirty="0" smtClean="0">
                          <a:latin typeface="Helvetica" charset="0"/>
                          <a:ea typeface="Helvetica" charset="0"/>
                          <a:cs typeface="Helvetica" charset="0"/>
                        </a:rPr>
                        <a:t>Disadvantages</a:t>
                      </a:r>
                      <a:endParaRPr lang="en-US" dirty="0">
                        <a:latin typeface="Helvetica" charset="0"/>
                        <a:ea typeface="Helvetica" charset="0"/>
                        <a:cs typeface="Helvetica" charset="0"/>
                      </a:endParaRPr>
                    </a:p>
                  </a:txBody>
                  <a:tcPr anchor="ctr"/>
                </a:tc>
              </a:tr>
              <a:tr h="582042">
                <a:tc>
                  <a:txBody>
                    <a:bodyPr/>
                    <a:lstStyle/>
                    <a:p>
                      <a:r>
                        <a:rPr lang="en-US" dirty="0" smtClean="0">
                          <a:latin typeface="Helvetica" charset="0"/>
                          <a:ea typeface="Helvetica" charset="0"/>
                          <a:cs typeface="Helvetica" charset="0"/>
                        </a:rPr>
                        <a:t>Larger number of subjects</a:t>
                      </a:r>
                      <a:r>
                        <a:rPr lang="en-US" baseline="0" dirty="0" smtClean="0">
                          <a:latin typeface="Helvetica" charset="0"/>
                          <a:ea typeface="Helvetica" charset="0"/>
                          <a:cs typeface="Helvetica" charset="0"/>
                        </a:rPr>
                        <a:t> or sample sizes</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Results are limited to numerical descriptions</a:t>
                      </a:r>
                      <a:endParaRPr lang="en-US" dirty="0">
                        <a:latin typeface="Helvetica" charset="0"/>
                        <a:ea typeface="Helvetica" charset="0"/>
                        <a:cs typeface="Helvetica" charset="0"/>
                      </a:endParaRPr>
                    </a:p>
                  </a:txBody>
                  <a:tcPr anchor="ctr"/>
                </a:tc>
              </a:tr>
              <a:tr h="1004621">
                <a:tc>
                  <a:txBody>
                    <a:bodyPr/>
                    <a:lstStyle/>
                    <a:p>
                      <a:r>
                        <a:rPr lang="en-US" dirty="0" smtClean="0">
                          <a:latin typeface="Helvetica" charset="0"/>
                          <a:ea typeface="Helvetica" charset="0"/>
                          <a:cs typeface="Helvetica" charset="0"/>
                        </a:rPr>
                        <a:t>Allows for greater objectivity</a:t>
                      </a:r>
                      <a:r>
                        <a:rPr lang="en-US" baseline="0" dirty="0" smtClean="0">
                          <a:latin typeface="Helvetica" charset="0"/>
                          <a:ea typeface="Helvetica" charset="0"/>
                          <a:cs typeface="Helvetica" charset="0"/>
                        </a:rPr>
                        <a:t> and accuracy</a:t>
                      </a:r>
                      <a:endParaRPr lang="en-US" dirty="0">
                        <a:latin typeface="Helvetica" charset="0"/>
                        <a:ea typeface="Helvetica" charset="0"/>
                        <a:cs typeface="Helvetica" charset="0"/>
                      </a:endParaRPr>
                    </a:p>
                  </a:txBody>
                  <a:tcPr anchor="ctr"/>
                </a:tc>
                <a:tc>
                  <a:txBody>
                    <a:bodyPr/>
                    <a:lstStyle/>
                    <a:p>
                      <a:r>
                        <a:rPr lang="en-US" dirty="0" smtClean="0">
                          <a:latin typeface="Helvetica" charset="0"/>
                          <a:ea typeface="Helvetica" charset="0"/>
                          <a:cs typeface="Helvetica" charset="0"/>
                        </a:rPr>
                        <a:t>Preset answers may not necessarily reflect a persons experiences or feelings</a:t>
                      </a:r>
                      <a:endParaRPr lang="en-US" dirty="0">
                        <a:latin typeface="Helvetica" charset="0"/>
                        <a:ea typeface="Helvetica" charset="0"/>
                        <a:cs typeface="Helvetica" charset="0"/>
                      </a:endParaRPr>
                    </a:p>
                  </a:txBody>
                  <a:tcPr anchor="ctr"/>
                </a:tc>
              </a:tr>
              <a:tr h="1004621">
                <a:tc>
                  <a:txBody>
                    <a:bodyPr/>
                    <a:lstStyle/>
                    <a:p>
                      <a:r>
                        <a:rPr lang="en-US" dirty="0" smtClean="0">
                          <a:latin typeface="Helvetica" charset="0"/>
                          <a:ea typeface="Helvetica" charset="0"/>
                          <a:cs typeface="Helvetica" charset="0"/>
                        </a:rPr>
                        <a:t>Allows</a:t>
                      </a:r>
                      <a:r>
                        <a:rPr lang="en-US" baseline="0" dirty="0" smtClean="0">
                          <a:latin typeface="Helvetica" charset="0"/>
                          <a:ea typeface="Helvetica" charset="0"/>
                          <a:cs typeface="Helvetica" charset="0"/>
                        </a:rPr>
                        <a:t> for easier replications and comparisons</a:t>
                      </a:r>
                    </a:p>
                  </a:txBody>
                  <a:tcPr anchor="ctr"/>
                </a:tc>
                <a:tc>
                  <a:txBody>
                    <a:bodyPr/>
                    <a:lstStyle/>
                    <a:p>
                      <a:r>
                        <a:rPr lang="en-US" dirty="0" smtClean="0">
                          <a:latin typeface="Helvetica" charset="0"/>
                          <a:ea typeface="Helvetica" charset="0"/>
                          <a:cs typeface="Helvetica" charset="0"/>
                        </a:rPr>
                        <a:t>Self perception of something versus actual experience of something can skew data</a:t>
                      </a:r>
                      <a:endParaRPr lang="en-US" dirty="0">
                        <a:latin typeface="Helvetica" charset="0"/>
                        <a:ea typeface="Helvetica" charset="0"/>
                        <a:cs typeface="Helvetica" charset="0"/>
                      </a:endParaRPr>
                    </a:p>
                  </a:txBody>
                  <a:tcPr anchor="ctr"/>
                </a:tc>
              </a:tr>
              <a:tr h="582042">
                <a:tc>
                  <a:txBody>
                    <a:bodyPr/>
                    <a:lstStyle/>
                    <a:p>
                      <a:r>
                        <a:rPr lang="en-US" baseline="0" dirty="0" smtClean="0">
                          <a:latin typeface="Helvetica" charset="0"/>
                          <a:ea typeface="Helvetica" charset="0"/>
                          <a:cs typeface="Helvetica" charset="0"/>
                        </a:rPr>
                        <a:t>Personal bias can be avoided</a:t>
                      </a:r>
                    </a:p>
                  </a:txBody>
                  <a:tcPr anchor="ctr"/>
                </a:tc>
                <a:tc>
                  <a:txBody>
                    <a:bodyPr/>
                    <a:lstStyle/>
                    <a:p>
                      <a:r>
                        <a:rPr lang="en-US" dirty="0" smtClean="0">
                          <a:latin typeface="Helvetica" charset="0"/>
                          <a:ea typeface="Helvetica" charset="0"/>
                          <a:cs typeface="Helvetica" charset="0"/>
                        </a:rPr>
                        <a:t>Conscious</a:t>
                      </a:r>
                      <a:r>
                        <a:rPr lang="en-US" baseline="0" dirty="0" smtClean="0">
                          <a:latin typeface="Helvetica" charset="0"/>
                          <a:ea typeface="Helvetica" charset="0"/>
                          <a:cs typeface="Helvetica" charset="0"/>
                        </a:rPr>
                        <a:t> of how you word questions.</a:t>
                      </a:r>
                      <a:endParaRPr lang="en-US" dirty="0">
                        <a:latin typeface="Helvetica" charset="0"/>
                        <a:ea typeface="Helvetica" charset="0"/>
                        <a:cs typeface="Helvetica" charset="0"/>
                      </a:endParaRPr>
                    </a:p>
                  </a:txBody>
                  <a:tcPr anchor="ctr"/>
                </a:tc>
              </a:tr>
            </a:tbl>
          </a:graphicData>
        </a:graphic>
      </p:graphicFrame>
    </p:spTree>
    <p:extLst>
      <p:ext uri="{BB962C8B-B14F-4D97-AF65-F5344CB8AC3E}">
        <p14:creationId xmlns:p14="http://schemas.microsoft.com/office/powerpoint/2010/main" val="196157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044" y="365125"/>
            <a:ext cx="10489542" cy="1325563"/>
          </a:xfrm>
        </p:spPr>
        <p:txBody>
          <a:bodyPr/>
          <a:lstStyle/>
          <a:p>
            <a:r>
              <a:rPr lang="en-US" dirty="0" smtClean="0"/>
              <a:t>Quantitative Data Collection Techniques</a:t>
            </a:r>
            <a:endParaRPr lang="en-US" dirty="0"/>
          </a:p>
        </p:txBody>
      </p:sp>
      <p:sp>
        <p:nvSpPr>
          <p:cNvPr id="3" name="Content Placeholder 2"/>
          <p:cNvSpPr>
            <a:spLocks noGrp="1"/>
          </p:cNvSpPr>
          <p:nvPr>
            <p:ph idx="1"/>
          </p:nvPr>
        </p:nvSpPr>
        <p:spPr/>
        <p:txBody>
          <a:bodyPr>
            <a:normAutofit/>
          </a:bodyPr>
          <a:lstStyle/>
          <a:p>
            <a:r>
              <a:rPr lang="en-US" sz="2400" dirty="0" smtClean="0"/>
              <a:t>Tracking or Counting</a:t>
            </a:r>
          </a:p>
          <a:p>
            <a:pPr lvl="1"/>
            <a:r>
              <a:rPr lang="en-US" dirty="0" smtClean="0"/>
              <a:t>Participant numbers</a:t>
            </a:r>
          </a:p>
          <a:p>
            <a:pPr lvl="1"/>
            <a:r>
              <a:rPr lang="en-US" dirty="0" smtClean="0"/>
              <a:t>Social media and web analytics</a:t>
            </a:r>
          </a:p>
          <a:p>
            <a:pPr lvl="1"/>
            <a:r>
              <a:rPr lang="en-US" dirty="0" smtClean="0"/>
              <a:t>Experiments</a:t>
            </a:r>
            <a:endParaRPr lang="en-US" dirty="0"/>
          </a:p>
          <a:p>
            <a:r>
              <a:rPr lang="en-US" sz="2400" dirty="0" smtClean="0"/>
              <a:t>Surveys</a:t>
            </a:r>
          </a:p>
          <a:p>
            <a:pPr lvl="1"/>
            <a:r>
              <a:rPr lang="en-US" dirty="0" smtClean="0"/>
              <a:t>Closed-ended survey questions</a:t>
            </a:r>
          </a:p>
          <a:p>
            <a:pPr lvl="1"/>
            <a:r>
              <a:rPr lang="en-US" dirty="0" smtClean="0"/>
              <a:t>Scales</a:t>
            </a:r>
          </a:p>
          <a:p>
            <a:pPr lvl="1"/>
            <a:r>
              <a:rPr lang="en-US" dirty="0" smtClean="0"/>
              <a:t>Demographics</a:t>
            </a:r>
          </a:p>
          <a:p>
            <a:r>
              <a:rPr lang="en-US" sz="2400" dirty="0" smtClean="0"/>
              <a:t>Cost Analysis</a:t>
            </a:r>
          </a:p>
          <a:p>
            <a:endParaRPr lang="en-US" sz="2400" dirty="0"/>
          </a:p>
        </p:txBody>
      </p:sp>
    </p:spTree>
    <p:extLst>
      <p:ext uri="{BB962C8B-B14F-4D97-AF65-F5344CB8AC3E}">
        <p14:creationId xmlns:p14="http://schemas.microsoft.com/office/powerpoint/2010/main" val="8795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Tracking/Counting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6203" y="1825625"/>
            <a:ext cx="6524094"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859" y="2039909"/>
            <a:ext cx="7928125" cy="39227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421" y="1915319"/>
            <a:ext cx="5715000" cy="417195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5424" y="1419563"/>
            <a:ext cx="3982169" cy="512754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4873" y="1690688"/>
            <a:ext cx="4563269" cy="4563269"/>
          </a:xfrm>
          <a:prstGeom prst="rect">
            <a:avLst/>
          </a:prstGeom>
        </p:spPr>
      </p:pic>
    </p:spTree>
    <p:extLst>
      <p:ext uri="{BB962C8B-B14F-4D97-AF65-F5344CB8AC3E}">
        <p14:creationId xmlns:p14="http://schemas.microsoft.com/office/powerpoint/2010/main" val="38169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L Traditional">
      <a:dk1>
        <a:srgbClr val="000000"/>
      </a:dk1>
      <a:lt1>
        <a:srgbClr val="FFFFFF"/>
      </a:lt1>
      <a:dk2>
        <a:srgbClr val="626362"/>
      </a:dk2>
      <a:lt2>
        <a:srgbClr val="F5F1E7"/>
      </a:lt2>
      <a:accent1>
        <a:srgbClr val="D00000"/>
      </a:accent1>
      <a:accent2>
        <a:srgbClr val="BFC0BE"/>
      </a:accent2>
      <a:accent3>
        <a:srgbClr val="626362"/>
      </a:accent3>
      <a:accent4>
        <a:srgbClr val="1A1918"/>
      </a:accent4>
      <a:accent5>
        <a:srgbClr val="FFFEFE"/>
      </a:accent5>
      <a:accent6>
        <a:srgbClr val="F5F1E7"/>
      </a:accent6>
      <a:hlink>
        <a:srgbClr val="D00000"/>
      </a:hlink>
      <a:folHlink>
        <a:srgbClr val="9F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_AssessmentTemplate" id="{7743DCBC-FF34-614E-B344-C1D9F4144D4F}" vid="{BF612B4B-90C0-174A-88FD-6FE8D85F8A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SA_AssessmentTemplate</Template>
  <TotalTime>776</TotalTime>
  <Words>2304</Words>
  <Application>Microsoft Macintosh PowerPoint</Application>
  <PresentationFormat>Widescreen</PresentationFormat>
  <Paragraphs>206</Paragraphs>
  <Slides>31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Helvetica</vt:lpstr>
      <vt:lpstr>Helvetica Light</vt:lpstr>
      <vt:lpstr>Office Theme</vt:lpstr>
      <vt:lpstr>Assessment Professional Development Series</vt:lpstr>
      <vt:lpstr>Module 4: Quantitative Data</vt:lpstr>
      <vt:lpstr>-Why quantitative?  -Types of quantitative data, and collection techniques.  -What is your data telling you?</vt:lpstr>
      <vt:lpstr>Learning Outcomes</vt:lpstr>
      <vt:lpstr>PowerPoint Presentation</vt:lpstr>
      <vt:lpstr>What Is Quantitative Data Analysis?</vt:lpstr>
      <vt:lpstr>Pros &amp; Cons of Quantitative Data</vt:lpstr>
      <vt:lpstr>Quantitative Data Collection Techniques</vt:lpstr>
      <vt:lpstr>Tracking/Counting</vt:lpstr>
      <vt:lpstr>Surveys</vt:lpstr>
      <vt:lpstr>PowerPoint Presentation</vt:lpstr>
      <vt:lpstr>PowerPoint Presentation</vt:lpstr>
      <vt:lpstr>Best Practices for Likert Scales</vt:lpstr>
      <vt:lpstr>Cost Analysis</vt:lpstr>
      <vt:lpstr>Case Study: Party at the Union</vt:lpstr>
      <vt:lpstr>In your groups… Using techniques we have discussed so far (or maybe some we haven’t) think about how you might quantitatively assess the following:</vt:lpstr>
      <vt:lpstr>Is the data reliable and representative?</vt:lpstr>
      <vt:lpstr>Is the data reliable and representative?</vt:lpstr>
      <vt:lpstr>But wait!</vt:lpstr>
      <vt:lpstr>What is your data telling you?</vt:lpstr>
      <vt:lpstr>Descriptives</vt:lpstr>
      <vt:lpstr>Descriptives</vt:lpstr>
      <vt:lpstr>Cross Tabbing</vt:lpstr>
      <vt:lpstr>Correlations</vt:lpstr>
      <vt:lpstr>Percent Difference vs. Percent Change</vt:lpstr>
      <vt:lpstr>Percent Differences</vt:lpstr>
      <vt:lpstr>Percent Change</vt:lpstr>
      <vt:lpstr>Percent Change</vt:lpstr>
      <vt:lpstr>Be careful which one you use!</vt:lpstr>
      <vt:lpstr>What if your data disproves your assumptions?</vt:lpstr>
      <vt:lpstr>Campus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Lauren Gayer</dc:creator>
  <cp:lastModifiedBy>Lauren Gayer</cp:lastModifiedBy>
  <cp:revision>65</cp:revision>
  <dcterms:created xsi:type="dcterms:W3CDTF">2016-03-29T20:15:44Z</dcterms:created>
  <dcterms:modified xsi:type="dcterms:W3CDTF">2016-10-14T13:34:09Z</dcterms:modified>
</cp:coreProperties>
</file>