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78" r:id="rId3"/>
    <p:sldId id="274" r:id="rId4"/>
    <p:sldId id="277" r:id="rId5"/>
    <p:sldId id="258" r:id="rId6"/>
    <p:sldId id="259" r:id="rId7"/>
    <p:sldId id="260" r:id="rId8"/>
    <p:sldId id="261" r:id="rId9"/>
    <p:sldId id="262" r:id="rId10"/>
    <p:sldId id="263" r:id="rId11"/>
    <p:sldId id="279" r:id="rId12"/>
    <p:sldId id="264" r:id="rId13"/>
    <p:sldId id="280" r:id="rId14"/>
    <p:sldId id="273" r:id="rId15"/>
    <p:sldId id="276" r:id="rId16"/>
    <p:sldId id="271" r:id="rId17"/>
    <p:sldId id="272" r:id="rId18"/>
    <p:sldId id="265" r:id="rId19"/>
    <p:sldId id="266" r:id="rId20"/>
    <p:sldId id="267" r:id="rId21"/>
    <p:sldId id="268" r:id="rId22"/>
    <p:sldId id="275" r:id="rId23"/>
    <p:sldId id="269" r:id="rId24"/>
    <p:sldId id="270" r:id="rId2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ts-unionsuser" initials="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000"/>
    <a:srgbClr val="F5F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p:restoredTop sz="74366" autoAdjust="0"/>
  </p:normalViewPr>
  <p:slideViewPr>
    <p:cSldViewPr snapToGrid="0" snapToObjects="1">
      <p:cViewPr varScale="1">
        <p:scale>
          <a:sx n="96" d="100"/>
          <a:sy n="96" d="100"/>
        </p:scale>
        <p:origin x="176" y="1232"/>
      </p:cViewPr>
      <p:guideLst/>
    </p:cSldViewPr>
  </p:slideViewPr>
  <p:notesTextViewPr>
    <p:cViewPr>
      <p:scale>
        <a:sx n="1" d="1"/>
        <a:sy n="1" d="1"/>
      </p:scale>
      <p:origin x="0" y="0"/>
    </p:cViewPr>
  </p:notesTextViewPr>
  <p:sorterViewPr>
    <p:cViewPr>
      <p:scale>
        <a:sx n="1" d="2"/>
        <a:sy n="1" d="2"/>
      </p:scale>
      <p:origin x="0" y="0"/>
    </p:cViewPr>
  </p:sorterViewPr>
  <p:notesViewPr>
    <p:cSldViewPr snapToGrid="0" snapToObjects="1">
      <p:cViewPr varScale="1">
        <p:scale>
          <a:sx n="153" d="100"/>
          <a:sy n="153" d="100"/>
        </p:scale>
        <p:origin x="3152" y="19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53E0C02D-0EA8-4A9A-9380-AB45658C11B1}" type="datetimeFigureOut">
              <a:rPr lang="en-US" smtClean="0"/>
              <a:t>10/10/16</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10AA99F4-D2C4-4352-9F7A-BEE53A91FB17}" type="slidenum">
              <a:rPr lang="en-US" smtClean="0"/>
              <a:t>‹#›</a:t>
            </a:fld>
            <a:endParaRPr lang="en-US"/>
          </a:p>
        </p:txBody>
      </p:sp>
    </p:spTree>
    <p:extLst>
      <p:ext uri="{BB962C8B-B14F-4D97-AF65-F5344CB8AC3E}">
        <p14:creationId xmlns:p14="http://schemas.microsoft.com/office/powerpoint/2010/main" val="3304242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5F7B40B8-BF93-429F-81E9-2B01349647AD}" type="datetimeFigureOut">
              <a:rPr lang="en-US"/>
              <a:t>10/10/16</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0B2FEBA9-F008-4B71-B56A-9F96133FEDFE}" type="slidenum">
              <a:rPr lang="en-US"/>
              <a:t>‹#›</a:t>
            </a:fld>
            <a:endParaRPr lang="en-US"/>
          </a:p>
        </p:txBody>
      </p:sp>
    </p:spTree>
    <p:extLst>
      <p:ext uri="{BB962C8B-B14F-4D97-AF65-F5344CB8AC3E}">
        <p14:creationId xmlns:p14="http://schemas.microsoft.com/office/powerpoint/2010/main" val="3029341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1</a:t>
            </a:fld>
            <a:endParaRPr lang="en-US"/>
          </a:p>
        </p:txBody>
      </p:sp>
    </p:spTree>
    <p:extLst>
      <p:ext uri="{BB962C8B-B14F-4D97-AF65-F5344CB8AC3E}">
        <p14:creationId xmlns:p14="http://schemas.microsoft.com/office/powerpoint/2010/main" val="3046521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FEBA9-F008-4B71-B56A-9F96133FEDFE}" type="slidenum">
              <a:rPr lang="en-US" smtClean="0"/>
              <a:t>10</a:t>
            </a:fld>
            <a:endParaRPr lang="en-US"/>
          </a:p>
        </p:txBody>
      </p:sp>
    </p:spTree>
    <p:extLst>
      <p:ext uri="{BB962C8B-B14F-4D97-AF65-F5344CB8AC3E}">
        <p14:creationId xmlns:p14="http://schemas.microsoft.com/office/powerpoint/2010/main" val="503224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12</a:t>
            </a:fld>
            <a:endParaRPr lang="en-US"/>
          </a:p>
        </p:txBody>
      </p:sp>
    </p:spTree>
    <p:extLst>
      <p:ext uri="{BB962C8B-B14F-4D97-AF65-F5344CB8AC3E}">
        <p14:creationId xmlns:p14="http://schemas.microsoft.com/office/powerpoint/2010/main" val="3240913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13</a:t>
            </a:fld>
            <a:endParaRPr lang="en-US"/>
          </a:p>
        </p:txBody>
      </p:sp>
    </p:spTree>
    <p:extLst>
      <p:ext uri="{BB962C8B-B14F-4D97-AF65-F5344CB8AC3E}">
        <p14:creationId xmlns:p14="http://schemas.microsoft.com/office/powerpoint/2010/main" val="1467108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14</a:t>
            </a:fld>
            <a:endParaRPr lang="en-US"/>
          </a:p>
        </p:txBody>
      </p:sp>
    </p:spTree>
    <p:extLst>
      <p:ext uri="{BB962C8B-B14F-4D97-AF65-F5344CB8AC3E}">
        <p14:creationId xmlns:p14="http://schemas.microsoft.com/office/powerpoint/2010/main" val="4186693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23</a:t>
            </a:fld>
            <a:endParaRPr lang="en-US"/>
          </a:p>
        </p:txBody>
      </p:sp>
    </p:spTree>
    <p:extLst>
      <p:ext uri="{BB962C8B-B14F-4D97-AF65-F5344CB8AC3E}">
        <p14:creationId xmlns:p14="http://schemas.microsoft.com/office/powerpoint/2010/main" val="1728185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a:t>24</a:t>
            </a:fld>
            <a:endParaRPr lang="en-US"/>
          </a:p>
        </p:txBody>
      </p:sp>
    </p:spTree>
    <p:extLst>
      <p:ext uri="{BB962C8B-B14F-4D97-AF65-F5344CB8AC3E}">
        <p14:creationId xmlns:p14="http://schemas.microsoft.com/office/powerpoint/2010/main" val="747282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82E4BD-6DDE-2148-899A-6E90297D01D0}" type="slidenum">
              <a:rPr lang="en-US" smtClean="0"/>
              <a:t>2</a:t>
            </a:fld>
            <a:endParaRPr lang="en-US"/>
          </a:p>
        </p:txBody>
      </p:sp>
    </p:spTree>
    <p:extLst>
      <p:ext uri="{BB962C8B-B14F-4D97-AF65-F5344CB8AC3E}">
        <p14:creationId xmlns:p14="http://schemas.microsoft.com/office/powerpoint/2010/main" val="1091148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a:t>3</a:t>
            </a:fld>
            <a:endParaRPr lang="en-US"/>
          </a:p>
        </p:txBody>
      </p:sp>
    </p:spTree>
    <p:extLst>
      <p:ext uri="{BB962C8B-B14F-4D97-AF65-F5344CB8AC3E}">
        <p14:creationId xmlns:p14="http://schemas.microsoft.com/office/powerpoint/2010/main" val="4066093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4</a:t>
            </a:fld>
            <a:endParaRPr lang="en-US"/>
          </a:p>
        </p:txBody>
      </p:sp>
    </p:spTree>
    <p:extLst>
      <p:ext uri="{BB962C8B-B14F-4D97-AF65-F5344CB8AC3E}">
        <p14:creationId xmlns:p14="http://schemas.microsoft.com/office/powerpoint/2010/main" val="33808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FEBA9-F008-4B71-B56A-9F96133FEDFE}" type="slidenum">
              <a:rPr lang="en-US" smtClean="0"/>
              <a:t>5</a:t>
            </a:fld>
            <a:endParaRPr lang="en-US"/>
          </a:p>
        </p:txBody>
      </p:sp>
    </p:spTree>
    <p:extLst>
      <p:ext uri="{BB962C8B-B14F-4D97-AF65-F5344CB8AC3E}">
        <p14:creationId xmlns:p14="http://schemas.microsoft.com/office/powerpoint/2010/main" val="3110717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6</a:t>
            </a:fld>
            <a:endParaRPr lang="en-US"/>
          </a:p>
        </p:txBody>
      </p:sp>
    </p:spTree>
    <p:extLst>
      <p:ext uri="{BB962C8B-B14F-4D97-AF65-F5344CB8AC3E}">
        <p14:creationId xmlns:p14="http://schemas.microsoft.com/office/powerpoint/2010/main" val="1548756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FEBA9-F008-4B71-B56A-9F96133FEDFE}" type="slidenum">
              <a:rPr lang="en-US" smtClean="0"/>
              <a:t>7</a:t>
            </a:fld>
            <a:endParaRPr lang="en-US"/>
          </a:p>
        </p:txBody>
      </p:sp>
    </p:spTree>
    <p:extLst>
      <p:ext uri="{BB962C8B-B14F-4D97-AF65-F5344CB8AC3E}">
        <p14:creationId xmlns:p14="http://schemas.microsoft.com/office/powerpoint/2010/main" val="85007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2FEBA9-F008-4B71-B56A-9F96133FEDFE}" type="slidenum">
              <a:rPr lang="en-US" smtClean="0"/>
              <a:t>8</a:t>
            </a:fld>
            <a:endParaRPr lang="en-US"/>
          </a:p>
        </p:txBody>
      </p:sp>
    </p:spTree>
    <p:extLst>
      <p:ext uri="{BB962C8B-B14F-4D97-AF65-F5344CB8AC3E}">
        <p14:creationId xmlns:p14="http://schemas.microsoft.com/office/powerpoint/2010/main" val="1411264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2FEBA9-F008-4B71-B56A-9F96133FEDFE}" type="slidenum">
              <a:rPr lang="en-US" smtClean="0"/>
              <a:t>9</a:t>
            </a:fld>
            <a:endParaRPr lang="en-US"/>
          </a:p>
        </p:txBody>
      </p:sp>
    </p:spTree>
    <p:extLst>
      <p:ext uri="{BB962C8B-B14F-4D97-AF65-F5344CB8AC3E}">
        <p14:creationId xmlns:p14="http://schemas.microsoft.com/office/powerpoint/2010/main" val="3697011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838921"/>
            <a:ext cx="12192000" cy="2424198"/>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2413262" y="3602038"/>
            <a:ext cx="8254738" cy="1655762"/>
          </a:xfrm>
        </p:spPr>
        <p:txBody>
          <a:bodyPr/>
          <a:lstStyle>
            <a:lvl1pPr marL="0" indent="0" algn="ctr">
              <a:buNone/>
              <a:defRPr sz="2400" b="0" i="0">
                <a:solidFill>
                  <a:schemeClr val="bg1"/>
                </a:solidFill>
                <a:latin typeface="Helvetica Light" charset="0"/>
                <a:ea typeface="Helvetica Light" charset="0"/>
                <a:cs typeface="Helvetica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95" name="Group 94"/>
          <p:cNvGrpSpPr/>
          <p:nvPr userDrawn="1"/>
        </p:nvGrpSpPr>
        <p:grpSpPr>
          <a:xfrm>
            <a:off x="520046" y="-347152"/>
            <a:ext cx="1525571" cy="7544071"/>
            <a:chOff x="520046" y="-347152"/>
            <a:chExt cx="1525571" cy="7544071"/>
          </a:xfrm>
        </p:grpSpPr>
        <p:sp>
          <p:nvSpPr>
            <p:cNvPr id="32" name="Hexagon 31"/>
            <p:cNvSpPr/>
            <p:nvPr userDrawn="1"/>
          </p:nvSpPr>
          <p:spPr>
            <a:xfrm>
              <a:off x="527901" y="46191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Hexagon 32"/>
            <p:cNvSpPr/>
            <p:nvPr userDrawn="1"/>
          </p:nvSpPr>
          <p:spPr>
            <a:xfrm>
              <a:off x="1018095" y="19869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Hexagon 33"/>
            <p:cNvSpPr/>
            <p:nvPr userDrawn="1"/>
          </p:nvSpPr>
          <p:spPr>
            <a:xfrm>
              <a:off x="1018095" y="74796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Hexagon 34"/>
            <p:cNvSpPr/>
            <p:nvPr userDrawn="1"/>
          </p:nvSpPr>
          <p:spPr>
            <a:xfrm>
              <a:off x="527901" y="-8919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Hexagon 35"/>
            <p:cNvSpPr/>
            <p:nvPr userDrawn="1"/>
          </p:nvSpPr>
          <p:spPr>
            <a:xfrm>
              <a:off x="527901" y="100935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Hexagon 36"/>
            <p:cNvSpPr/>
            <p:nvPr userDrawn="1"/>
          </p:nvSpPr>
          <p:spPr>
            <a:xfrm>
              <a:off x="1018095" y="-34715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Hexagon 37"/>
            <p:cNvSpPr/>
            <p:nvPr userDrawn="1"/>
          </p:nvSpPr>
          <p:spPr>
            <a:xfrm>
              <a:off x="1508289" y="-6371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Hexagon 38"/>
            <p:cNvSpPr/>
            <p:nvPr userDrawn="1"/>
          </p:nvSpPr>
          <p:spPr>
            <a:xfrm>
              <a:off x="1508289" y="482134"/>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Hexagon 39"/>
            <p:cNvSpPr/>
            <p:nvPr userDrawn="1"/>
          </p:nvSpPr>
          <p:spPr>
            <a:xfrm>
              <a:off x="1508289" y="102203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Hexagon 40"/>
            <p:cNvSpPr/>
            <p:nvPr userDrawn="1"/>
          </p:nvSpPr>
          <p:spPr>
            <a:xfrm>
              <a:off x="527901" y="207488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Hexagon 41"/>
            <p:cNvSpPr/>
            <p:nvPr userDrawn="1"/>
          </p:nvSpPr>
          <p:spPr>
            <a:xfrm>
              <a:off x="1018095" y="181165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Hexagon 42"/>
            <p:cNvSpPr/>
            <p:nvPr userDrawn="1"/>
          </p:nvSpPr>
          <p:spPr>
            <a:xfrm>
              <a:off x="1018095" y="236093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Hexagon 43"/>
            <p:cNvSpPr/>
            <p:nvPr userDrawn="1"/>
          </p:nvSpPr>
          <p:spPr>
            <a:xfrm>
              <a:off x="527901" y="152377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Hexagon 44"/>
            <p:cNvSpPr/>
            <p:nvPr userDrawn="1"/>
          </p:nvSpPr>
          <p:spPr>
            <a:xfrm>
              <a:off x="527901" y="262232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Hexagon 45"/>
            <p:cNvSpPr/>
            <p:nvPr userDrawn="1"/>
          </p:nvSpPr>
          <p:spPr>
            <a:xfrm>
              <a:off x="1018095" y="126581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Hexagon 46"/>
            <p:cNvSpPr/>
            <p:nvPr userDrawn="1"/>
          </p:nvSpPr>
          <p:spPr>
            <a:xfrm>
              <a:off x="1508289" y="154925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Hexagon 47"/>
            <p:cNvSpPr/>
            <p:nvPr userDrawn="1"/>
          </p:nvSpPr>
          <p:spPr>
            <a:xfrm>
              <a:off x="1508289" y="2095099"/>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Hexagon 48"/>
            <p:cNvSpPr/>
            <p:nvPr userDrawn="1"/>
          </p:nvSpPr>
          <p:spPr>
            <a:xfrm>
              <a:off x="1508289" y="2634997"/>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Hexagon 49"/>
            <p:cNvSpPr/>
            <p:nvPr userDrawn="1"/>
          </p:nvSpPr>
          <p:spPr>
            <a:xfrm>
              <a:off x="520046" y="3704319"/>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userDrawn="1"/>
          </p:nvSpPr>
          <p:spPr>
            <a:xfrm>
              <a:off x="1010240" y="3441096"/>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userDrawn="1"/>
          </p:nvSpPr>
          <p:spPr>
            <a:xfrm>
              <a:off x="1010240" y="399037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userDrawn="1"/>
          </p:nvSpPr>
          <p:spPr>
            <a:xfrm>
              <a:off x="520046" y="315321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userDrawn="1"/>
          </p:nvSpPr>
          <p:spPr>
            <a:xfrm>
              <a:off x="520046" y="425176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userDrawn="1"/>
          </p:nvSpPr>
          <p:spPr>
            <a:xfrm>
              <a:off x="1010240" y="289525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userDrawn="1"/>
          </p:nvSpPr>
          <p:spPr>
            <a:xfrm>
              <a:off x="1500434" y="3178694"/>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userDrawn="1"/>
          </p:nvSpPr>
          <p:spPr>
            <a:xfrm>
              <a:off x="1500434" y="3724538"/>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userDrawn="1"/>
          </p:nvSpPr>
          <p:spPr>
            <a:xfrm>
              <a:off x="1500434" y="4264436"/>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userDrawn="1"/>
          </p:nvSpPr>
          <p:spPr>
            <a:xfrm>
              <a:off x="520046" y="534717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userDrawn="1"/>
          </p:nvSpPr>
          <p:spPr>
            <a:xfrm>
              <a:off x="1010240" y="508395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userDrawn="1"/>
          </p:nvSpPr>
          <p:spPr>
            <a:xfrm>
              <a:off x="1010240" y="563322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userDrawn="1"/>
          </p:nvSpPr>
          <p:spPr>
            <a:xfrm>
              <a:off x="520046" y="479606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userDrawn="1"/>
          </p:nvSpPr>
          <p:spPr>
            <a:xfrm>
              <a:off x="520046" y="589461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Hexagon 72"/>
            <p:cNvSpPr/>
            <p:nvPr userDrawn="1"/>
          </p:nvSpPr>
          <p:spPr>
            <a:xfrm>
              <a:off x="1010240" y="4538106"/>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Hexagon 73"/>
            <p:cNvSpPr/>
            <p:nvPr userDrawn="1"/>
          </p:nvSpPr>
          <p:spPr>
            <a:xfrm>
              <a:off x="1500434" y="4821548"/>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Hexagon 74"/>
            <p:cNvSpPr/>
            <p:nvPr userDrawn="1"/>
          </p:nvSpPr>
          <p:spPr>
            <a:xfrm>
              <a:off x="1500434" y="5367392"/>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Hexagon 75"/>
            <p:cNvSpPr/>
            <p:nvPr userDrawn="1"/>
          </p:nvSpPr>
          <p:spPr>
            <a:xfrm>
              <a:off x="1500434" y="590729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Hexagon 86"/>
            <p:cNvSpPr/>
            <p:nvPr userDrawn="1"/>
          </p:nvSpPr>
          <p:spPr>
            <a:xfrm>
              <a:off x="1018095" y="6733705"/>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Hexagon 88"/>
            <p:cNvSpPr/>
            <p:nvPr userDrawn="1"/>
          </p:nvSpPr>
          <p:spPr>
            <a:xfrm>
              <a:off x="527901" y="6445820"/>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Hexagon 90"/>
            <p:cNvSpPr/>
            <p:nvPr userDrawn="1"/>
          </p:nvSpPr>
          <p:spPr>
            <a:xfrm>
              <a:off x="1018095" y="6187861"/>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Hexagon 91"/>
            <p:cNvSpPr/>
            <p:nvPr userDrawn="1"/>
          </p:nvSpPr>
          <p:spPr>
            <a:xfrm>
              <a:off x="1508289" y="6471303"/>
              <a:ext cx="537328" cy="463214"/>
            </a:xfrm>
            <a:prstGeom prst="hexagon">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2413262" y="1122363"/>
            <a:ext cx="8254738" cy="2030848"/>
          </a:xfrm>
        </p:spPr>
        <p:txBody>
          <a:bodyPr anchor="b">
            <a:normAutofit/>
          </a:bodyPr>
          <a:lstStyle>
            <a:lvl1pPr algn="ctr">
              <a:defRPr sz="5200" b="0" i="0">
                <a:solidFill>
                  <a:schemeClr val="accent3"/>
                </a:solidFill>
                <a:latin typeface="Helvetica Light" charset="0"/>
                <a:ea typeface="Helvetica Light" charset="0"/>
                <a:cs typeface="Helvetica Light" charset="0"/>
              </a:defRPr>
            </a:lvl1pPr>
          </a:lstStyle>
          <a:p>
            <a:r>
              <a:rPr lang="en-US"/>
              <a:t>Click to edit Master title style</a:t>
            </a:r>
            <a:endParaRPr lang="en-US" dirty="0"/>
          </a:p>
        </p:txBody>
      </p:sp>
    </p:spTree>
    <p:extLst>
      <p:ext uri="{BB962C8B-B14F-4D97-AF65-F5344CB8AC3E}">
        <p14:creationId xmlns:p14="http://schemas.microsoft.com/office/powerpoint/2010/main" val="164242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8688" y="1709738"/>
            <a:ext cx="10078761" cy="2852737"/>
          </a:xfrm>
        </p:spPr>
        <p:txBody>
          <a:bodyPr anchor="b">
            <a:normAutofit/>
          </a:bodyPr>
          <a:lstStyle>
            <a:lvl1pPr>
              <a:defRPr sz="5200" b="0" i="0">
                <a:latin typeface="Helvetica Light" charset="0"/>
                <a:ea typeface="Helvetica Light" charset="0"/>
                <a:cs typeface="Helvetica Light" charset="0"/>
              </a:defRPr>
            </a:lvl1pPr>
          </a:lstStyle>
          <a:p>
            <a:r>
              <a:rPr lang="en-US"/>
              <a:t>Click to edit Master title style</a:t>
            </a:r>
            <a:endParaRPr lang="en-US" dirty="0"/>
          </a:p>
        </p:txBody>
      </p:sp>
      <p:sp>
        <p:nvSpPr>
          <p:cNvPr id="3" name="Text Placeholder 2"/>
          <p:cNvSpPr>
            <a:spLocks noGrp="1"/>
          </p:cNvSpPr>
          <p:nvPr>
            <p:ph type="body" idx="1"/>
          </p:nvPr>
        </p:nvSpPr>
        <p:spPr>
          <a:xfrm>
            <a:off x="1268688" y="4589463"/>
            <a:ext cx="10078762" cy="1500187"/>
          </a:xfrm>
        </p:spPr>
        <p:txBody>
          <a:bodyPr/>
          <a:lstStyle>
            <a:lvl1pPr marL="0" indent="0">
              <a:buNone/>
              <a:defRPr sz="2400" b="0" i="0">
                <a:solidFill>
                  <a:schemeClr val="tx1">
                    <a:tint val="75000"/>
                  </a:schemeClr>
                </a:solidFill>
                <a:latin typeface="Helvetica Light" charset="0"/>
                <a:ea typeface="Helvetica Light" charset="0"/>
                <a:cs typeface="Helvetica Light"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10/10/16</a:t>
            </a:fld>
            <a:endParaRPr lang="en-US" dirty="0"/>
          </a:p>
        </p:txBody>
      </p:sp>
      <p:sp>
        <p:nvSpPr>
          <p:cNvPr id="11"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2"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1226181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2044" y="365125"/>
            <a:ext cx="10071756" cy="1325563"/>
          </a:xfrm>
        </p:spPr>
        <p:txBody>
          <a:bodyPr/>
          <a:lstStyle>
            <a:lvl1pPr>
              <a:defRPr b="0" i="0">
                <a:solidFill>
                  <a:schemeClr val="tx1"/>
                </a:solidFill>
                <a:latin typeface="Helvetica Light" charset="0"/>
                <a:ea typeface="Helvetica Light" charset="0"/>
                <a:cs typeface="Helvetica Light" charset="0"/>
              </a:defRPr>
            </a:lvl1pPr>
          </a:lstStyle>
          <a:p>
            <a:r>
              <a:rPr lang="en-US"/>
              <a:t>Click to edit Master title style</a:t>
            </a:r>
            <a:endParaRPr lang="en-US" dirty="0"/>
          </a:p>
        </p:txBody>
      </p:sp>
      <p:sp>
        <p:nvSpPr>
          <p:cNvPr id="3" name="Content Placeholder 2"/>
          <p:cNvSpPr>
            <a:spLocks noGrp="1"/>
          </p:cNvSpPr>
          <p:nvPr>
            <p:ph idx="1"/>
          </p:nvPr>
        </p:nvSpPr>
        <p:spPr>
          <a:xfrm>
            <a:off x="1282044" y="1825625"/>
            <a:ext cx="10071756"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10/10/16</a:t>
            </a:fld>
            <a:endParaRPr lang="en-US" dirty="0"/>
          </a:p>
        </p:txBody>
      </p:sp>
      <p:sp>
        <p:nvSpPr>
          <p:cNvPr id="11"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2"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6472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1" name="Group 10"/>
          <p:cNvGrpSpPr/>
          <p:nvPr userDrawn="1"/>
        </p:nvGrpSpPr>
        <p:grpSpPr>
          <a:xfrm>
            <a:off x="0" y="0"/>
            <a:ext cx="12192000" cy="6858000"/>
            <a:chOff x="0" y="0"/>
            <a:chExt cx="12192000" cy="6858000"/>
          </a:xfrm>
        </p:grpSpPr>
        <p:sp>
          <p:nvSpPr>
            <p:cNvPr id="8" name="Rectangle 7"/>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268688" y="365125"/>
            <a:ext cx="10085111" cy="1325563"/>
          </a:xfrm>
        </p:spPr>
        <p:txBody>
          <a:bodyPr/>
          <a:lstStyle>
            <a:lvl1pPr>
              <a:defRPr b="0" i="0">
                <a:latin typeface="Helvetica Light" charset="0"/>
                <a:ea typeface="Helvetica Light" charset="0"/>
                <a:cs typeface="Helvetica Light" charset="0"/>
              </a:defRPr>
            </a:lvl1pPr>
          </a:lstStyle>
          <a:p>
            <a:r>
              <a:rPr lang="en-US"/>
              <a:t>Click to edit Master title style</a:t>
            </a:r>
            <a:endParaRPr lang="en-US" dirty="0"/>
          </a:p>
        </p:txBody>
      </p:sp>
      <p:sp>
        <p:nvSpPr>
          <p:cNvPr id="3" name="Content Placeholder 2"/>
          <p:cNvSpPr>
            <a:spLocks noGrp="1"/>
          </p:cNvSpPr>
          <p:nvPr>
            <p:ph sz="half" idx="1"/>
          </p:nvPr>
        </p:nvSpPr>
        <p:spPr>
          <a:xfrm>
            <a:off x="1268688" y="1825625"/>
            <a:ext cx="4751112"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b="0" i="0">
                <a:latin typeface="Helvetica Light" charset="0"/>
                <a:ea typeface="Helvetica Light" charset="0"/>
                <a:cs typeface="Helvetica Light" charset="0"/>
              </a:defRPr>
            </a:lvl1pPr>
            <a:lvl2pPr>
              <a:defRPr b="0" i="0">
                <a:latin typeface="Helvetica Light" charset="0"/>
                <a:ea typeface="Helvetica Light" charset="0"/>
                <a:cs typeface="Helvetica Light" charset="0"/>
              </a:defRPr>
            </a:lvl2pPr>
            <a:lvl3pPr>
              <a:defRPr b="0" i="0">
                <a:latin typeface="Helvetica Light" charset="0"/>
                <a:ea typeface="Helvetica Light" charset="0"/>
                <a:cs typeface="Helvetica Light" charset="0"/>
              </a:defRPr>
            </a:lvl3pPr>
            <a:lvl4pPr>
              <a:defRPr b="0" i="0">
                <a:latin typeface="Helvetica Light" charset="0"/>
                <a:ea typeface="Helvetica Light" charset="0"/>
                <a:cs typeface="Helvetica Light" charset="0"/>
              </a:defRPr>
            </a:lvl4pPr>
            <a:lvl5pPr>
              <a:defRPr b="0" i="0">
                <a:latin typeface="Helvetica Light" charset="0"/>
                <a:ea typeface="Helvetica Light" charset="0"/>
                <a:cs typeface="Helvetica Light"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10/10/16</a:t>
            </a:fld>
            <a:endParaRPr lang="en-US" dirty="0"/>
          </a:p>
        </p:txBody>
      </p:sp>
      <p:sp>
        <p:nvSpPr>
          <p:cNvPr id="13"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4"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1185746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userDrawn="1"/>
        </p:nvGrpSpPr>
        <p:grpSpPr>
          <a:xfrm>
            <a:off x="0" y="0"/>
            <a:ext cx="12192000" cy="6858000"/>
            <a:chOff x="0" y="0"/>
            <a:chExt cx="12192000" cy="6858000"/>
          </a:xfrm>
        </p:grpSpPr>
        <p:sp>
          <p:nvSpPr>
            <p:cNvPr id="9" name="Rectangle 8"/>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464607" y="457200"/>
            <a:ext cx="3307418" cy="1600200"/>
          </a:xfrm>
        </p:spPr>
        <p:txBody>
          <a:bodyPr anchor="b"/>
          <a:lstStyle>
            <a:lvl1pPr>
              <a:defRPr sz="3200" b="0" i="0">
                <a:latin typeface="Helvetica Light" charset="0"/>
                <a:ea typeface="Helvetica Light" charset="0"/>
                <a:cs typeface="Helvetica Light"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b="0" i="0">
                <a:latin typeface="Helvetica Light" charset="0"/>
                <a:ea typeface="Helvetica Light" charset="0"/>
                <a:cs typeface="Helvetica Light" charset="0"/>
              </a:defRPr>
            </a:lvl1pPr>
            <a:lvl2pPr>
              <a:defRPr sz="2800" b="0" i="0">
                <a:latin typeface="Helvetica Light" charset="0"/>
                <a:ea typeface="Helvetica Light" charset="0"/>
                <a:cs typeface="Helvetica Light" charset="0"/>
              </a:defRPr>
            </a:lvl2pPr>
            <a:lvl3pPr>
              <a:defRPr sz="2400" b="0" i="0">
                <a:latin typeface="Helvetica Light" charset="0"/>
                <a:ea typeface="Helvetica Light" charset="0"/>
                <a:cs typeface="Helvetica Light" charset="0"/>
              </a:defRPr>
            </a:lvl3pPr>
            <a:lvl4pPr>
              <a:defRPr sz="2000" b="0" i="0">
                <a:latin typeface="Helvetica Light" charset="0"/>
                <a:ea typeface="Helvetica Light" charset="0"/>
                <a:cs typeface="Helvetica Light" charset="0"/>
              </a:defRPr>
            </a:lvl4pPr>
            <a:lvl5pPr>
              <a:defRPr sz="2000" b="0" i="0">
                <a:latin typeface="Helvetica Light" charset="0"/>
                <a:ea typeface="Helvetica Light" charset="0"/>
                <a:cs typeface="Helvetica Light"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64607" y="2057400"/>
            <a:ext cx="3307418" cy="3811588"/>
          </a:xfrm>
        </p:spPr>
        <p:txBody>
          <a:bodyPr/>
          <a:lstStyle>
            <a:lvl1pPr marL="0" indent="0">
              <a:buNone/>
              <a:defRPr sz="1600" b="0" i="0">
                <a:latin typeface="Helvetica Light" charset="0"/>
                <a:ea typeface="Helvetica Light" charset="0"/>
                <a:cs typeface="Helvetica Light"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2"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10/10/16</a:t>
            </a:fld>
            <a:endParaRPr lang="en-US" dirty="0"/>
          </a:p>
        </p:txBody>
      </p:sp>
      <p:sp>
        <p:nvSpPr>
          <p:cNvPr id="13" name="Footer Placeholder 2"/>
          <p:cNvSpPr>
            <a:spLocks noGrp="1"/>
          </p:cNvSpPr>
          <p:nvPr>
            <p:ph type="ftr" sz="quarter" idx="11"/>
          </p:nvPr>
        </p:nvSpPr>
        <p:spPr>
          <a:xfrm>
            <a:off x="4038600" y="6356350"/>
            <a:ext cx="4114800" cy="365125"/>
          </a:xfrm>
        </p:spPr>
        <p:txBody>
          <a:bodyPr/>
          <a:lstStyle>
            <a:lvl1pPr>
              <a:defRPr b="0" i="0">
                <a:latin typeface="Helvetica Light" charset="0"/>
                <a:ea typeface="Helvetica Light" charset="0"/>
                <a:cs typeface="Helvetica Light" charset="0"/>
              </a:defRPr>
            </a:lvl1pPr>
          </a:lstStyle>
          <a:p>
            <a:endParaRPr lang="en-US" dirty="0"/>
          </a:p>
        </p:txBody>
      </p:sp>
      <p:sp>
        <p:nvSpPr>
          <p:cNvPr id="14"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1518110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p:cNvGrpSpPr/>
          <p:nvPr userDrawn="1"/>
        </p:nvGrpSpPr>
        <p:grpSpPr>
          <a:xfrm>
            <a:off x="0" y="0"/>
            <a:ext cx="12192000" cy="6858000"/>
            <a:chOff x="0" y="0"/>
            <a:chExt cx="12192000" cy="6858000"/>
          </a:xfrm>
        </p:grpSpPr>
        <p:sp>
          <p:nvSpPr>
            <p:cNvPr id="6" name="Rectangle 5"/>
            <p:cNvSpPr/>
            <p:nvPr userDrawn="1"/>
          </p:nvSpPr>
          <p:spPr>
            <a:xfrm>
              <a:off x="0" y="0"/>
              <a:ext cx="12192000" cy="6858000"/>
            </a:xfrm>
            <a:prstGeom prst="rect">
              <a:avLst/>
            </a:prstGeom>
            <a:solidFill>
              <a:srgbClr val="F5F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15245" y="0"/>
              <a:ext cx="838199" cy="6858000"/>
            </a:xfrm>
            <a:prstGeom prst="rect">
              <a:avLst/>
            </a:prstGeom>
            <a:solidFill>
              <a:srgbClr val="D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Date Placeholder 1"/>
          <p:cNvSpPr>
            <a:spLocks noGrp="1"/>
          </p:cNvSpPr>
          <p:nvPr>
            <p:ph type="dt" sz="half" idx="10"/>
          </p:nvPr>
        </p:nvSpPr>
        <p:spPr>
          <a:xfrm>
            <a:off x="1268688" y="6356350"/>
            <a:ext cx="2312711" cy="365125"/>
          </a:xfrm>
        </p:spPr>
        <p:txBody>
          <a:bodyPr/>
          <a:lstStyle>
            <a:lvl1pPr>
              <a:defRPr b="0" i="0">
                <a:latin typeface="Helvetica Light" charset="0"/>
                <a:ea typeface="Helvetica Light" charset="0"/>
                <a:cs typeface="Helvetica Light" charset="0"/>
              </a:defRPr>
            </a:lvl1pPr>
          </a:lstStyle>
          <a:p>
            <a:fld id="{C76625C8-85A8-B346-830D-477EC0ACFAF1}" type="datetimeFigureOut">
              <a:rPr lang="en-US" smtClean="0"/>
              <a:pPr/>
              <a:t>10/10/16</a:t>
            </a:fld>
            <a:endParaRPr lang="en-US" dirty="0"/>
          </a:p>
        </p:txBody>
      </p:sp>
      <p:sp>
        <p:nvSpPr>
          <p:cNvPr id="3" name="Footer Placeholder 2"/>
          <p:cNvSpPr>
            <a:spLocks noGrp="1"/>
          </p:cNvSpPr>
          <p:nvPr>
            <p:ph type="ftr" sz="quarter" idx="11"/>
          </p:nvPr>
        </p:nvSpPr>
        <p:spPr/>
        <p:txBody>
          <a:bodyPr/>
          <a:lstStyle>
            <a:lvl1pPr>
              <a:defRPr b="0" i="0">
                <a:latin typeface="Helvetica Light" charset="0"/>
                <a:ea typeface="Helvetica Light" charset="0"/>
                <a:cs typeface="Helvetica Light" charset="0"/>
              </a:defRPr>
            </a:lvl1pPr>
          </a:lstStyle>
          <a:p>
            <a:endParaRPr lang="en-US" dirty="0"/>
          </a:p>
        </p:txBody>
      </p:sp>
      <p:sp>
        <p:nvSpPr>
          <p:cNvPr id="4" name="Slide Number Placeholder 3"/>
          <p:cNvSpPr>
            <a:spLocks noGrp="1"/>
          </p:cNvSpPr>
          <p:nvPr>
            <p:ph type="sldNum" sz="quarter" idx="12"/>
          </p:nvPr>
        </p:nvSpPr>
        <p:spPr>
          <a:xfrm>
            <a:off x="8610600" y="6356350"/>
            <a:ext cx="2069969" cy="365125"/>
          </a:xfrm>
        </p:spPr>
        <p:txBody>
          <a:bodyPr/>
          <a:lstStyle>
            <a:lvl1pPr>
              <a:defRPr b="0" i="0">
                <a:latin typeface="Helvetica Light" charset="0"/>
                <a:ea typeface="Helvetica Light" charset="0"/>
                <a:cs typeface="Helvetica Light" charset="0"/>
              </a:defRPr>
            </a:lvl1pPr>
          </a:lstStyle>
          <a:p>
            <a:fld id="{3567AF8D-22BB-F74F-BF42-1C6ECEC5AAF8}"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09790" y="5847008"/>
            <a:ext cx="2919012" cy="1167605"/>
          </a:xfrm>
          <a:prstGeom prst="rect">
            <a:avLst/>
          </a:prstGeom>
        </p:spPr>
      </p:pic>
    </p:spTree>
    <p:extLst>
      <p:ext uri="{BB962C8B-B14F-4D97-AF65-F5344CB8AC3E}">
        <p14:creationId xmlns:p14="http://schemas.microsoft.com/office/powerpoint/2010/main" val="2294431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625C8-85A8-B346-830D-477EC0ACFAF1}" type="datetimeFigureOut">
              <a:rPr lang="en-US" smtClean="0"/>
              <a:t>10/10/16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7AF8D-22BB-F74F-BF42-1C6ECEC5AAF8}" type="slidenum">
              <a:rPr lang="en-US" smtClean="0"/>
              <a:t>‹#›</a:t>
            </a:fld>
            <a:endParaRPr lang="en-US"/>
          </a:p>
        </p:txBody>
      </p:sp>
    </p:spTree>
    <p:extLst>
      <p:ext uri="{BB962C8B-B14F-4D97-AF65-F5344CB8AC3E}">
        <p14:creationId xmlns:p14="http://schemas.microsoft.com/office/powerpoint/2010/main" val="190532344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6" r:id="rId5"/>
    <p:sldLayoutId id="2147483655"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involved-apps.unl.edu/a/stuafsAssessment/"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eb.csulb.edu/~msaintg/ppa696/696quali.htm" TargetMode="External"/><Relationship Id="rId4" Type="http://schemas.openxmlformats.org/officeDocument/2006/relationships/hyperlink" Target="NULL" TargetMode="External"/><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3" Type="http://schemas.openxmlformats.org/officeDocument/2006/relationships/hyperlink" Target="https://www.wcasa.org/file_open.php?id=937" TargetMode="External"/><Relationship Id="rId4" Type="http://schemas.openxmlformats.org/officeDocument/2006/relationships/hyperlink" Target="http://www.xavier.edu/library/students/documents/qualitative_quantitative.pdf" TargetMode="External"/><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Student Affairs Assessment Series</a:t>
            </a:r>
            <a:endParaRPr lang="en-US" sz="4000" dirty="0"/>
          </a:p>
        </p:txBody>
      </p:sp>
      <p:sp>
        <p:nvSpPr>
          <p:cNvPr id="4" name="Subtitle 2"/>
          <p:cNvSpPr txBox="1">
            <a:spLocks/>
          </p:cNvSpPr>
          <p:nvPr/>
        </p:nvSpPr>
        <p:spPr>
          <a:xfrm>
            <a:off x="2565662" y="3754438"/>
            <a:ext cx="8254738"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a:buNone/>
              <a:defRPr sz="2400" b="0" i="0" kern="1200">
                <a:solidFill>
                  <a:schemeClr val="bg1"/>
                </a:solidFill>
                <a:latin typeface="Helvetica Light" charset="0"/>
                <a:ea typeface="Helvetica Light" charset="0"/>
                <a:cs typeface="Helvetica Light"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dirty="0" smtClean="0"/>
              <a:t>Module 3: Data Collection </a:t>
            </a:r>
          </a:p>
          <a:p>
            <a:endParaRPr lang="en-US" dirty="0" smtClean="0"/>
          </a:p>
          <a:p>
            <a:r>
              <a:rPr lang="en-US" sz="1600" dirty="0" smtClean="0"/>
              <a:t>Written by Ryan </a:t>
            </a:r>
            <a:r>
              <a:rPr lang="en-US" sz="1600" dirty="0" err="1" smtClean="0"/>
              <a:t>Fette</a:t>
            </a:r>
            <a:r>
              <a:rPr lang="en-US" sz="1600" dirty="0" smtClean="0"/>
              <a:t> &amp; Andy </a:t>
            </a:r>
            <a:r>
              <a:rPr lang="en-US" sz="1600" dirty="0" err="1" smtClean="0"/>
              <a:t>Smriga</a:t>
            </a:r>
            <a:endParaRPr lang="en-US" sz="1600" dirty="0"/>
          </a:p>
        </p:txBody>
      </p:sp>
    </p:spTree>
    <p:extLst>
      <p:ext uri="{BB962C8B-B14F-4D97-AF65-F5344CB8AC3E}">
        <p14:creationId xmlns:p14="http://schemas.microsoft.com/office/powerpoint/2010/main" val="554060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Methods</a:t>
            </a:r>
          </a:p>
        </p:txBody>
      </p:sp>
      <p:sp>
        <p:nvSpPr>
          <p:cNvPr id="3" name="Content Placeholder 2"/>
          <p:cNvSpPr>
            <a:spLocks noGrp="1"/>
          </p:cNvSpPr>
          <p:nvPr>
            <p:ph idx="1"/>
          </p:nvPr>
        </p:nvSpPr>
        <p:spPr/>
        <p:txBody>
          <a:bodyPr vert="horz" lIns="91440" tIns="45720" rIns="91440" bIns="45720" rtlCol="0" anchor="t">
            <a:noAutofit/>
          </a:bodyPr>
          <a:lstStyle/>
          <a:p>
            <a:r>
              <a:rPr lang="en-US" sz="2400" dirty="0"/>
              <a:t>Observation</a:t>
            </a:r>
          </a:p>
          <a:p>
            <a:pPr lvl="1"/>
            <a:r>
              <a:rPr lang="en-US" dirty="0"/>
              <a:t>Viewing in real-time to quickly gather information and interpret </a:t>
            </a:r>
            <a:r>
              <a:rPr lang="en-US" dirty="0" smtClean="0"/>
              <a:t>behaviors</a:t>
            </a:r>
          </a:p>
          <a:p>
            <a:pPr lvl="1"/>
            <a:r>
              <a:rPr lang="en-US" dirty="0" smtClean="0"/>
              <a:t>Open-Ended Observation and/or Specific Questions</a:t>
            </a:r>
            <a:endParaRPr lang="en-US" dirty="0"/>
          </a:p>
          <a:p>
            <a:r>
              <a:rPr lang="en-US" sz="2400" dirty="0"/>
              <a:t>Document review</a:t>
            </a:r>
          </a:p>
          <a:p>
            <a:pPr lvl="1"/>
            <a:r>
              <a:rPr lang="en-US" dirty="0"/>
              <a:t>Using existing documents to gather understanding of program </a:t>
            </a:r>
            <a:r>
              <a:rPr lang="en-US" dirty="0" smtClean="0"/>
              <a:t>operation</a:t>
            </a:r>
          </a:p>
          <a:p>
            <a:pPr lvl="1"/>
            <a:r>
              <a:rPr lang="en-US" dirty="0" smtClean="0"/>
              <a:t>Homework/Employment Assignments</a:t>
            </a:r>
            <a:endParaRPr lang="en-US" dirty="0"/>
          </a:p>
          <a:p>
            <a:r>
              <a:rPr lang="en-US" sz="2400" dirty="0"/>
              <a:t>Social </a:t>
            </a:r>
            <a:r>
              <a:rPr lang="en-US" sz="2400" dirty="0" smtClean="0"/>
              <a:t>media listening</a:t>
            </a:r>
            <a:endParaRPr lang="en-US" sz="2400" dirty="0"/>
          </a:p>
          <a:p>
            <a:pPr lvl="1"/>
            <a:r>
              <a:rPr lang="en-US" dirty="0"/>
              <a:t>Search and interact directly with others in real </a:t>
            </a:r>
            <a:r>
              <a:rPr lang="en-US" dirty="0" smtClean="0"/>
              <a:t>time</a:t>
            </a:r>
          </a:p>
          <a:p>
            <a:pPr lvl="1"/>
            <a:r>
              <a:rPr lang="en-US" dirty="0" smtClean="0"/>
              <a:t>Historical measure of attitudes/activities</a:t>
            </a:r>
            <a:endParaRPr lang="en-US" dirty="0"/>
          </a:p>
        </p:txBody>
      </p:sp>
    </p:spTree>
    <p:extLst>
      <p:ext uri="{BB962C8B-B14F-4D97-AF65-F5344CB8AC3E}">
        <p14:creationId xmlns:p14="http://schemas.microsoft.com/office/powerpoint/2010/main" val="1675079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a:t>
            </a:r>
            <a:r>
              <a:rPr lang="en-US" dirty="0" smtClean="0"/>
              <a:t>Methods </a:t>
            </a:r>
            <a:r>
              <a:rPr lang="en-US" sz="3600" i="1" dirty="0" smtClean="0"/>
              <a:t>(cont.)</a:t>
            </a:r>
            <a:endParaRPr lang="en-US" i="1" dirty="0"/>
          </a:p>
        </p:txBody>
      </p:sp>
      <p:sp>
        <p:nvSpPr>
          <p:cNvPr id="3" name="Content Placeholder 2"/>
          <p:cNvSpPr>
            <a:spLocks noGrp="1"/>
          </p:cNvSpPr>
          <p:nvPr>
            <p:ph idx="1"/>
          </p:nvPr>
        </p:nvSpPr>
        <p:spPr/>
        <p:txBody>
          <a:bodyPr>
            <a:normAutofit/>
          </a:bodyPr>
          <a:lstStyle/>
          <a:p>
            <a:r>
              <a:rPr lang="en-US" sz="2400" dirty="0" smtClean="0"/>
              <a:t>Interactive </a:t>
            </a:r>
            <a:r>
              <a:rPr lang="en-US" sz="2400" dirty="0"/>
              <a:t>Methods</a:t>
            </a:r>
          </a:p>
          <a:p>
            <a:pPr marL="682625"/>
            <a:r>
              <a:rPr lang="en-US" sz="2400" dirty="0"/>
              <a:t>Whiteboard in public space</a:t>
            </a:r>
          </a:p>
          <a:p>
            <a:pPr lvl="1"/>
            <a:r>
              <a:rPr lang="en-US" dirty="0"/>
              <a:t>Quick way to gather input from many people</a:t>
            </a:r>
          </a:p>
          <a:p>
            <a:pPr lvl="1"/>
            <a:r>
              <a:rPr lang="en-US" dirty="0"/>
              <a:t>Post-It Collage</a:t>
            </a:r>
          </a:p>
          <a:p>
            <a:pPr lvl="1"/>
            <a:r>
              <a:rPr lang="en-US" dirty="0"/>
              <a:t>Pictures of events</a:t>
            </a:r>
          </a:p>
          <a:p>
            <a:pPr lvl="1"/>
            <a:r>
              <a:rPr lang="en-US" dirty="0"/>
              <a:t>One-Minute Reflections</a:t>
            </a:r>
          </a:p>
          <a:p>
            <a:pPr lvl="1"/>
            <a:r>
              <a:rPr lang="en-US" dirty="0"/>
              <a:t>Word Clouds</a:t>
            </a:r>
          </a:p>
          <a:p>
            <a:pPr marL="231775" lvl="1"/>
            <a:r>
              <a:rPr lang="en-US" smtClean="0"/>
              <a:t>Google/Web </a:t>
            </a:r>
            <a:r>
              <a:rPr lang="en-US" dirty="0"/>
              <a:t>Analytics</a:t>
            </a:r>
          </a:p>
          <a:p>
            <a:pPr marL="231775" lvl="1"/>
            <a:r>
              <a:rPr lang="en-US" dirty="0"/>
              <a:t>Other Examples?</a:t>
            </a:r>
          </a:p>
        </p:txBody>
      </p:sp>
    </p:spTree>
    <p:extLst>
      <p:ext uri="{BB962C8B-B14F-4D97-AF65-F5344CB8AC3E}">
        <p14:creationId xmlns:p14="http://schemas.microsoft.com/office/powerpoint/2010/main" val="21463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Good Questions</a:t>
            </a:r>
            <a:endParaRPr lang="en-US" dirty="0"/>
          </a:p>
        </p:txBody>
      </p:sp>
      <p:sp>
        <p:nvSpPr>
          <p:cNvPr id="3" name="Content Placeholder 2"/>
          <p:cNvSpPr>
            <a:spLocks noGrp="1"/>
          </p:cNvSpPr>
          <p:nvPr>
            <p:ph idx="1"/>
          </p:nvPr>
        </p:nvSpPr>
        <p:spPr/>
        <p:txBody>
          <a:bodyPr>
            <a:noAutofit/>
          </a:bodyPr>
          <a:lstStyle/>
          <a:p>
            <a:pPr>
              <a:lnSpc>
                <a:spcPct val="100000"/>
              </a:lnSpc>
            </a:pPr>
            <a:r>
              <a:rPr lang="en-US" sz="2400" dirty="0" smtClean="0"/>
              <a:t>Clear Questions</a:t>
            </a:r>
          </a:p>
          <a:p>
            <a:pPr lvl="1">
              <a:lnSpc>
                <a:spcPct val="100000"/>
              </a:lnSpc>
            </a:pPr>
            <a:r>
              <a:rPr lang="en-US" dirty="0" smtClean="0"/>
              <a:t>Avoid: acronyms, abbreviations, and theoretical words</a:t>
            </a:r>
          </a:p>
          <a:p>
            <a:pPr>
              <a:lnSpc>
                <a:spcPct val="100000"/>
              </a:lnSpc>
            </a:pPr>
            <a:r>
              <a:rPr lang="en-US" sz="2400" dirty="0" smtClean="0"/>
              <a:t>Open-Ended Questions</a:t>
            </a:r>
            <a:br>
              <a:rPr lang="en-US" sz="2400" dirty="0" smtClean="0"/>
            </a:br>
            <a:r>
              <a:rPr lang="en-US" sz="2400" dirty="0" smtClean="0"/>
              <a:t>(Let respondents take discussion in a direction they choose)</a:t>
            </a:r>
          </a:p>
          <a:p>
            <a:pPr lvl="1">
              <a:lnSpc>
                <a:spcPct val="100000"/>
              </a:lnSpc>
            </a:pPr>
            <a:r>
              <a:rPr lang="en-US" dirty="0" smtClean="0"/>
              <a:t>Four Types of Open-Ended Questions </a:t>
            </a:r>
            <a:r>
              <a:rPr lang="en-US" sz="1800" i="1" dirty="0" smtClean="0"/>
              <a:t>(Merriam 1998)</a:t>
            </a:r>
          </a:p>
          <a:p>
            <a:pPr lvl="2">
              <a:lnSpc>
                <a:spcPct val="100000"/>
              </a:lnSpc>
            </a:pPr>
            <a:r>
              <a:rPr lang="en-US" sz="1800" b="1" i="1" dirty="0" smtClean="0"/>
              <a:t>Hypothetical</a:t>
            </a:r>
            <a:r>
              <a:rPr lang="en-US" sz="1800" dirty="0" smtClean="0"/>
              <a:t> – If</a:t>
            </a:r>
            <a:r>
              <a:rPr lang="is-IS" sz="1800" dirty="0" smtClean="0"/>
              <a:t>… What would you do? Why?</a:t>
            </a:r>
          </a:p>
          <a:p>
            <a:pPr lvl="2">
              <a:lnSpc>
                <a:spcPct val="100000"/>
              </a:lnSpc>
            </a:pPr>
            <a:r>
              <a:rPr lang="is-IS" sz="1800" b="1" i="1" dirty="0" smtClean="0"/>
              <a:t>Devil’s advocate</a:t>
            </a:r>
            <a:r>
              <a:rPr lang="is-IS" sz="1800" i="1" dirty="0" smtClean="0"/>
              <a:t> </a:t>
            </a:r>
            <a:r>
              <a:rPr lang="is-IS" sz="1800" dirty="0" smtClean="0"/>
              <a:t>– Challenge participants to consider opposing viewpoint</a:t>
            </a:r>
          </a:p>
          <a:p>
            <a:pPr lvl="2">
              <a:lnSpc>
                <a:spcPct val="100000"/>
              </a:lnSpc>
            </a:pPr>
            <a:r>
              <a:rPr lang="is-IS" sz="1800" b="1" i="1" dirty="0" smtClean="0"/>
              <a:t>Ideal position</a:t>
            </a:r>
            <a:r>
              <a:rPr lang="is-IS" sz="1800" dirty="0" smtClean="0"/>
              <a:t> – Ask to describe an ideal situation</a:t>
            </a:r>
          </a:p>
          <a:p>
            <a:pPr lvl="2">
              <a:lnSpc>
                <a:spcPct val="100000"/>
              </a:lnSpc>
            </a:pPr>
            <a:r>
              <a:rPr lang="is-IS" sz="1800" b="1" i="1" dirty="0" smtClean="0"/>
              <a:t>Interpretive</a:t>
            </a:r>
            <a:r>
              <a:rPr lang="is-IS" sz="1800" dirty="0" smtClean="0"/>
              <a:t> – Present tentative interpretation and ask for a reaction</a:t>
            </a:r>
          </a:p>
        </p:txBody>
      </p:sp>
    </p:spTree>
    <p:extLst>
      <p:ext uri="{BB962C8B-B14F-4D97-AF65-F5344CB8AC3E}">
        <p14:creationId xmlns:p14="http://schemas.microsoft.com/office/powerpoint/2010/main" val="1593769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Good </a:t>
            </a:r>
            <a:r>
              <a:rPr lang="en-US" dirty="0" smtClean="0"/>
              <a:t>Questions </a:t>
            </a:r>
            <a:r>
              <a:rPr lang="en-US" sz="3600" i="1" dirty="0" smtClean="0"/>
              <a:t>(cont.)</a:t>
            </a:r>
            <a:endParaRPr lang="en-US" i="1" dirty="0"/>
          </a:p>
        </p:txBody>
      </p:sp>
      <p:sp>
        <p:nvSpPr>
          <p:cNvPr id="3" name="Content Placeholder 2"/>
          <p:cNvSpPr>
            <a:spLocks noGrp="1"/>
          </p:cNvSpPr>
          <p:nvPr>
            <p:ph idx="1"/>
          </p:nvPr>
        </p:nvSpPr>
        <p:spPr/>
        <p:txBody>
          <a:bodyPr>
            <a:normAutofit/>
          </a:bodyPr>
          <a:lstStyle/>
          <a:p>
            <a:pPr>
              <a:lnSpc>
                <a:spcPct val="100000"/>
              </a:lnSpc>
            </a:pPr>
            <a:r>
              <a:rPr lang="is-IS" sz="2200" dirty="0"/>
              <a:t>Closed </a:t>
            </a:r>
            <a:r>
              <a:rPr lang="is-IS" sz="2200" dirty="0" smtClean="0"/>
              <a:t>Questions</a:t>
            </a:r>
          </a:p>
          <a:p>
            <a:pPr lvl="1">
              <a:lnSpc>
                <a:spcPct val="100000"/>
              </a:lnSpc>
            </a:pPr>
            <a:r>
              <a:rPr lang="is-IS" sz="2200" dirty="0" smtClean="0"/>
              <a:t>Convenient when time is limited</a:t>
            </a:r>
          </a:p>
          <a:p>
            <a:pPr lvl="1">
              <a:lnSpc>
                <a:spcPct val="100000"/>
              </a:lnSpc>
            </a:pPr>
            <a:r>
              <a:rPr lang="is-IS" sz="2200" dirty="0" smtClean="0"/>
              <a:t>Limited in information you will gain</a:t>
            </a:r>
          </a:p>
          <a:p>
            <a:pPr lvl="1">
              <a:lnSpc>
                <a:spcPct val="100000"/>
              </a:lnSpc>
            </a:pPr>
            <a:r>
              <a:rPr lang="is-IS" sz="2200" dirty="0" smtClean="0"/>
              <a:t>Better at answering how, but not why</a:t>
            </a:r>
          </a:p>
          <a:p>
            <a:pPr marL="457200" lvl="1" indent="0">
              <a:lnSpc>
                <a:spcPct val="100000"/>
              </a:lnSpc>
              <a:buNone/>
            </a:pPr>
            <a:r>
              <a:rPr lang="is-IS" sz="2200" dirty="0" smtClean="0">
                <a:solidFill>
                  <a:srgbClr val="FF0000"/>
                </a:solidFill>
              </a:rPr>
              <a:t>   </a:t>
            </a:r>
            <a:r>
              <a:rPr lang="is-IS" sz="2200" i="1" dirty="0" smtClean="0">
                <a:solidFill>
                  <a:srgbClr val="D00000"/>
                </a:solidFill>
              </a:rPr>
              <a:t>Ex: Learn how a student uses their time, but not why they choose                 </a:t>
            </a:r>
          </a:p>
          <a:p>
            <a:pPr marL="457200" lvl="1" indent="0">
              <a:lnSpc>
                <a:spcPct val="100000"/>
              </a:lnSpc>
              <a:buNone/>
            </a:pPr>
            <a:r>
              <a:rPr lang="is-IS" sz="2200" i="1" dirty="0" smtClean="0">
                <a:solidFill>
                  <a:srgbClr val="D00000"/>
                </a:solidFill>
              </a:rPr>
              <a:t>   to use it that way</a:t>
            </a:r>
            <a:endParaRPr lang="is-IS" sz="2200" i="1" dirty="0" smtClean="0"/>
          </a:p>
          <a:p>
            <a:pPr>
              <a:lnSpc>
                <a:spcPct val="100000"/>
              </a:lnSpc>
            </a:pPr>
            <a:r>
              <a:rPr lang="is-IS" sz="2200" dirty="0" smtClean="0"/>
              <a:t>Neutrality/Objectivity</a:t>
            </a:r>
            <a:endParaRPr lang="is-IS" sz="2200" dirty="0"/>
          </a:p>
          <a:p>
            <a:pPr>
              <a:lnSpc>
                <a:spcPct val="100000"/>
              </a:lnSpc>
            </a:pPr>
            <a:r>
              <a:rPr lang="is-IS" sz="2200" dirty="0"/>
              <a:t>Learning vs. supporting arguments</a:t>
            </a:r>
          </a:p>
          <a:p>
            <a:pPr>
              <a:lnSpc>
                <a:spcPct val="100000"/>
              </a:lnSpc>
            </a:pPr>
            <a:r>
              <a:rPr lang="is-IS" sz="2200" dirty="0"/>
              <a:t>Give less information to learn more from </a:t>
            </a:r>
            <a:r>
              <a:rPr lang="is-IS" sz="2200" dirty="0" smtClean="0"/>
              <a:t>them</a:t>
            </a:r>
          </a:p>
          <a:p>
            <a:pPr marL="0" indent="0">
              <a:lnSpc>
                <a:spcPct val="100000"/>
              </a:lnSpc>
              <a:buNone/>
            </a:pPr>
            <a:r>
              <a:rPr lang="is-IS" sz="1800" i="1" dirty="0" smtClean="0"/>
              <a:t>Excellence (2016); Schuh &amp; Upcraft (2001)</a:t>
            </a:r>
          </a:p>
          <a:p>
            <a:pPr marL="0" indent="0">
              <a:lnSpc>
                <a:spcPct val="100000"/>
              </a:lnSpc>
              <a:buNone/>
            </a:pPr>
            <a:endParaRPr lang="en-US" sz="1900" i="1" dirty="0"/>
          </a:p>
          <a:p>
            <a:endParaRPr lang="en-US" sz="1900" dirty="0"/>
          </a:p>
        </p:txBody>
      </p:sp>
    </p:spTree>
    <p:extLst>
      <p:ext uri="{BB962C8B-B14F-4D97-AF65-F5344CB8AC3E}">
        <p14:creationId xmlns:p14="http://schemas.microsoft.com/office/powerpoint/2010/main" val="1298197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Structured and Unstructured Questions</a:t>
            </a:r>
          </a:p>
        </p:txBody>
      </p:sp>
      <p:sp>
        <p:nvSpPr>
          <p:cNvPr id="3" name="Content Placeholder 2"/>
          <p:cNvSpPr>
            <a:spLocks noGrp="1"/>
          </p:cNvSpPr>
          <p:nvPr>
            <p:ph idx="1"/>
          </p:nvPr>
        </p:nvSpPr>
        <p:spPr/>
        <p:txBody>
          <a:bodyPr>
            <a:normAutofit fontScale="92500" lnSpcReduction="10000"/>
          </a:bodyPr>
          <a:lstStyle/>
          <a:p>
            <a:pPr>
              <a:spcAft>
                <a:spcPts val="600"/>
              </a:spcAft>
            </a:pPr>
            <a:r>
              <a:rPr lang="en-US" sz="2400" dirty="0"/>
              <a:t>Structured Questions</a:t>
            </a:r>
          </a:p>
          <a:p>
            <a:pPr lvl="1">
              <a:spcAft>
                <a:spcPts val="600"/>
              </a:spcAft>
            </a:pPr>
            <a:r>
              <a:rPr lang="en-US" dirty="0"/>
              <a:t>Good for minimizing interviewer error</a:t>
            </a:r>
          </a:p>
          <a:p>
            <a:pPr lvl="1">
              <a:spcAft>
                <a:spcPts val="600"/>
              </a:spcAft>
            </a:pPr>
            <a:r>
              <a:rPr lang="en-US" dirty="0"/>
              <a:t>Wording and question order are </a:t>
            </a:r>
            <a:r>
              <a:rPr lang="en-US" dirty="0" smtClean="0"/>
              <a:t>predetermined</a:t>
            </a:r>
            <a:br>
              <a:rPr lang="en-US" dirty="0" smtClean="0"/>
            </a:br>
            <a:r>
              <a:rPr lang="en-US" i="1" dirty="0" smtClean="0">
                <a:solidFill>
                  <a:srgbClr val="D00000"/>
                </a:solidFill>
              </a:rPr>
              <a:t>Ex: </a:t>
            </a:r>
            <a:r>
              <a:rPr lang="en-US" sz="2400" i="1" dirty="0" smtClean="0">
                <a:solidFill>
                  <a:srgbClr val="D00000"/>
                </a:solidFill>
              </a:rPr>
              <a:t>“What </a:t>
            </a:r>
            <a:r>
              <a:rPr lang="en-US" sz="2400" i="1" dirty="0">
                <a:solidFill>
                  <a:srgbClr val="D00000"/>
                </a:solidFill>
              </a:rPr>
              <a:t>has been your favorite class? Why?</a:t>
            </a:r>
          </a:p>
          <a:p>
            <a:pPr>
              <a:spcAft>
                <a:spcPts val="600"/>
              </a:spcAft>
            </a:pPr>
            <a:r>
              <a:rPr lang="en-US" sz="2400" dirty="0"/>
              <a:t>Unstructured Questions</a:t>
            </a:r>
          </a:p>
          <a:p>
            <a:pPr lvl="1">
              <a:spcAft>
                <a:spcPts val="600"/>
              </a:spcAft>
            </a:pPr>
            <a:r>
              <a:rPr lang="en-US" dirty="0"/>
              <a:t>No predetermined set of questions</a:t>
            </a:r>
          </a:p>
          <a:p>
            <a:pPr lvl="1">
              <a:spcAft>
                <a:spcPts val="600"/>
              </a:spcAft>
            </a:pPr>
            <a:r>
              <a:rPr lang="en-US" dirty="0"/>
              <a:t>Good when you don’t know enough about topic to ask good </a:t>
            </a:r>
            <a:r>
              <a:rPr lang="en-US" dirty="0" smtClean="0"/>
              <a:t>questions</a:t>
            </a:r>
            <a:br>
              <a:rPr lang="en-US" dirty="0" smtClean="0"/>
            </a:br>
            <a:r>
              <a:rPr lang="en-US" i="1" dirty="0" smtClean="0">
                <a:solidFill>
                  <a:srgbClr val="D00000"/>
                </a:solidFill>
              </a:rPr>
              <a:t>Ex: </a:t>
            </a:r>
            <a:r>
              <a:rPr lang="en-US" sz="2400" i="1" dirty="0" smtClean="0">
                <a:solidFill>
                  <a:srgbClr val="D00000"/>
                </a:solidFill>
              </a:rPr>
              <a:t>“Are </a:t>
            </a:r>
            <a:r>
              <a:rPr lang="en-US" sz="2400" i="1" dirty="0">
                <a:solidFill>
                  <a:srgbClr val="D00000"/>
                </a:solidFill>
              </a:rPr>
              <a:t>there any special highlights </a:t>
            </a:r>
            <a:r>
              <a:rPr lang="en-US" sz="2400" i="1" dirty="0" smtClean="0">
                <a:solidFill>
                  <a:srgbClr val="D00000"/>
                </a:solidFill>
              </a:rPr>
              <a:t>of </a:t>
            </a:r>
            <a:r>
              <a:rPr lang="en-US" sz="2400" i="1" dirty="0">
                <a:solidFill>
                  <a:srgbClr val="D00000"/>
                </a:solidFill>
              </a:rPr>
              <a:t>your academics that stick out in your mind</a:t>
            </a:r>
            <a:r>
              <a:rPr lang="en-US" sz="2400" i="1" dirty="0" smtClean="0">
                <a:solidFill>
                  <a:srgbClr val="D00000"/>
                </a:solidFill>
              </a:rPr>
              <a:t>?”</a:t>
            </a:r>
          </a:p>
          <a:p>
            <a:pPr marL="234950" lvl="2" indent="-219075">
              <a:spcAft>
                <a:spcPts val="600"/>
              </a:spcAft>
            </a:pPr>
            <a:r>
              <a:rPr lang="en-US" sz="2400" dirty="0" smtClean="0"/>
              <a:t>Levels of Knowledge — Bloom’s Taxonomy Handout</a:t>
            </a:r>
          </a:p>
          <a:p>
            <a:pPr marL="15875" lvl="2" indent="0">
              <a:spcAft>
                <a:spcPts val="600"/>
              </a:spcAft>
              <a:buNone/>
            </a:pPr>
            <a:r>
              <a:rPr lang="en-US" sz="1900" i="1" dirty="0" smtClean="0"/>
              <a:t>Excellence (2016)</a:t>
            </a:r>
            <a:endParaRPr lang="en-US" sz="1900" i="1" dirty="0"/>
          </a:p>
        </p:txBody>
      </p:sp>
    </p:spTree>
    <p:extLst>
      <p:ext uri="{BB962C8B-B14F-4D97-AF65-F5344CB8AC3E}">
        <p14:creationId xmlns:p14="http://schemas.microsoft.com/office/powerpoint/2010/main" val="1649069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and Summative</a:t>
            </a:r>
            <a:endParaRPr lang="en-US" dirty="0"/>
          </a:p>
        </p:txBody>
      </p:sp>
      <p:sp>
        <p:nvSpPr>
          <p:cNvPr id="3" name="Content Placeholder 2"/>
          <p:cNvSpPr>
            <a:spLocks noGrp="1"/>
          </p:cNvSpPr>
          <p:nvPr>
            <p:ph idx="1"/>
          </p:nvPr>
        </p:nvSpPr>
        <p:spPr/>
        <p:txBody>
          <a:bodyPr/>
          <a:lstStyle/>
          <a:p>
            <a:pPr fontAlgn="base"/>
            <a:r>
              <a:rPr lang="en-US" sz="2200" dirty="0"/>
              <a:t>The goal of formative assessment is to </a:t>
            </a:r>
            <a:r>
              <a:rPr lang="en-US" sz="2200" b="1" i="1" dirty="0">
                <a:solidFill>
                  <a:srgbClr val="D00000"/>
                </a:solidFill>
              </a:rPr>
              <a:t>monitor student learning</a:t>
            </a:r>
            <a:r>
              <a:rPr lang="en-US" sz="2200" dirty="0"/>
              <a:t> to provide ongoing feedback that can be used by instructors to improve their teaching and by students to improve their learning. </a:t>
            </a:r>
            <a:endParaRPr lang="en-US" sz="2200" dirty="0" smtClean="0"/>
          </a:p>
          <a:p>
            <a:pPr lvl="1" fontAlgn="base"/>
            <a:r>
              <a:rPr lang="en-US" sz="1800" i="1" dirty="0" smtClean="0">
                <a:solidFill>
                  <a:srgbClr val="D00000"/>
                </a:solidFill>
              </a:rPr>
              <a:t>Ex: Submit 1 or 2 sentences of main points of </a:t>
            </a:r>
            <a:r>
              <a:rPr lang="en-US" sz="1800" i="1" dirty="0" err="1" smtClean="0">
                <a:solidFill>
                  <a:srgbClr val="D00000"/>
                </a:solidFill>
              </a:rPr>
              <a:t>training,meeting</a:t>
            </a:r>
            <a:r>
              <a:rPr lang="en-US" sz="1800" i="1" dirty="0" smtClean="0">
                <a:solidFill>
                  <a:srgbClr val="D00000"/>
                </a:solidFill>
              </a:rPr>
              <a:t>, etc.</a:t>
            </a:r>
            <a:endParaRPr lang="en-US" sz="1800" i="1" dirty="0">
              <a:solidFill>
                <a:srgbClr val="D00000"/>
              </a:solidFill>
            </a:endParaRPr>
          </a:p>
          <a:p>
            <a:pPr lvl="1" fontAlgn="base"/>
            <a:r>
              <a:rPr lang="en-US" sz="1800" i="1" dirty="0" smtClean="0">
                <a:solidFill>
                  <a:srgbClr val="D00000"/>
                </a:solidFill>
              </a:rPr>
              <a:t>Ex: Immediate feedback in the moment</a:t>
            </a:r>
          </a:p>
          <a:p>
            <a:pPr fontAlgn="base"/>
            <a:r>
              <a:rPr lang="en-US" sz="2200" dirty="0"/>
              <a:t>The goal of summative assessment is to </a:t>
            </a:r>
            <a:r>
              <a:rPr lang="en-US" sz="2200" b="1" i="1" dirty="0">
                <a:solidFill>
                  <a:srgbClr val="D00000"/>
                </a:solidFill>
              </a:rPr>
              <a:t>evaluate student learning</a:t>
            </a:r>
            <a:r>
              <a:rPr lang="en-US" sz="2200" dirty="0"/>
              <a:t> at the end of an instructional unit by comparing it against some standard or benchmark</a:t>
            </a:r>
            <a:r>
              <a:rPr lang="en-US" sz="2200" dirty="0" smtClean="0"/>
              <a:t>.</a:t>
            </a:r>
          </a:p>
          <a:p>
            <a:pPr lvl="1" fontAlgn="base"/>
            <a:r>
              <a:rPr lang="en-US" sz="1800" i="1" dirty="0" smtClean="0">
                <a:solidFill>
                  <a:srgbClr val="D00000"/>
                </a:solidFill>
              </a:rPr>
              <a:t>Ex: Mid-year/end of year evaluation</a:t>
            </a:r>
          </a:p>
          <a:p>
            <a:pPr lvl="1" fontAlgn="base"/>
            <a:r>
              <a:rPr lang="en-US" sz="1800" i="1" dirty="0" smtClean="0">
                <a:solidFill>
                  <a:srgbClr val="D00000"/>
                </a:solidFill>
              </a:rPr>
              <a:t>Ex: Test on material</a:t>
            </a:r>
          </a:p>
          <a:p>
            <a:pPr lvl="1" fontAlgn="base"/>
            <a:endParaRPr lang="en-US" sz="2000" dirty="0"/>
          </a:p>
          <a:p>
            <a:endParaRPr lang="en-US" dirty="0"/>
          </a:p>
        </p:txBody>
      </p:sp>
    </p:spTree>
    <p:extLst>
      <p:ext uri="{BB962C8B-B14F-4D97-AF65-F5344CB8AC3E}">
        <p14:creationId xmlns:p14="http://schemas.microsoft.com/office/powerpoint/2010/main" val="2864937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Measures Assessment</a:t>
            </a:r>
          </a:p>
        </p:txBody>
      </p:sp>
      <p:sp>
        <p:nvSpPr>
          <p:cNvPr id="3" name="Content Placeholder 2"/>
          <p:cNvSpPr>
            <a:spLocks noGrp="1"/>
          </p:cNvSpPr>
          <p:nvPr>
            <p:ph idx="1"/>
          </p:nvPr>
        </p:nvSpPr>
        <p:spPr/>
        <p:txBody>
          <a:bodyPr/>
          <a:lstStyle/>
          <a:p>
            <a:pPr>
              <a:spcAft>
                <a:spcPts val="600"/>
              </a:spcAft>
            </a:pPr>
            <a:r>
              <a:rPr lang="en-US" sz="2400" dirty="0"/>
              <a:t>Direct measures assess student performance of identified learning outcomes</a:t>
            </a:r>
          </a:p>
          <a:p>
            <a:pPr>
              <a:spcAft>
                <a:spcPts val="600"/>
              </a:spcAft>
            </a:pPr>
            <a:r>
              <a:rPr lang="en-US" sz="2400" dirty="0" smtClean="0"/>
              <a:t>Standards </a:t>
            </a:r>
            <a:r>
              <a:rPr lang="en-US" sz="2400" dirty="0"/>
              <a:t>of </a:t>
            </a:r>
            <a:r>
              <a:rPr lang="en-US" sz="2400" dirty="0" smtClean="0"/>
              <a:t>Performance</a:t>
            </a:r>
            <a:endParaRPr lang="en-US" sz="2400" dirty="0"/>
          </a:p>
          <a:p>
            <a:pPr>
              <a:spcAft>
                <a:spcPts val="600"/>
              </a:spcAft>
            </a:pPr>
            <a:r>
              <a:rPr lang="en-US" sz="2400" dirty="0" smtClean="0"/>
              <a:t>Coursework</a:t>
            </a:r>
            <a:r>
              <a:rPr lang="en-US" sz="2400" dirty="0"/>
              <a:t>, Pre/Post-Tests</a:t>
            </a:r>
          </a:p>
          <a:p>
            <a:pPr>
              <a:spcAft>
                <a:spcPts val="600"/>
              </a:spcAft>
            </a:pPr>
            <a:r>
              <a:rPr lang="en-US" sz="2400" dirty="0" smtClean="0"/>
              <a:t>Examples</a:t>
            </a:r>
            <a:endParaRPr lang="en-US" sz="2400" dirty="0"/>
          </a:p>
          <a:p>
            <a:pPr marL="0" indent="0">
              <a:spcAft>
                <a:spcPts val="600"/>
              </a:spcAft>
              <a:buNone/>
            </a:pPr>
            <a:endParaRPr lang="en-US" sz="1800" i="1" dirty="0" smtClean="0"/>
          </a:p>
          <a:p>
            <a:pPr marL="0" indent="0">
              <a:spcAft>
                <a:spcPts val="600"/>
              </a:spcAft>
              <a:buNone/>
            </a:pPr>
            <a:r>
              <a:rPr lang="en-US" sz="1800" i="1" dirty="0" smtClean="0"/>
              <a:t>Community </a:t>
            </a:r>
            <a:r>
              <a:rPr lang="en-US" sz="1800" i="1" dirty="0"/>
              <a:t>College of Aurora</a:t>
            </a:r>
          </a:p>
        </p:txBody>
      </p:sp>
    </p:spTree>
    <p:extLst>
      <p:ext uri="{BB962C8B-B14F-4D97-AF65-F5344CB8AC3E}">
        <p14:creationId xmlns:p14="http://schemas.microsoft.com/office/powerpoint/2010/main" val="152859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Measures Assessment</a:t>
            </a:r>
          </a:p>
        </p:txBody>
      </p:sp>
      <p:sp>
        <p:nvSpPr>
          <p:cNvPr id="3" name="Content Placeholder 2"/>
          <p:cNvSpPr>
            <a:spLocks noGrp="1"/>
          </p:cNvSpPr>
          <p:nvPr>
            <p:ph idx="1"/>
          </p:nvPr>
        </p:nvSpPr>
        <p:spPr/>
        <p:txBody>
          <a:bodyPr vert="horz" lIns="91440" tIns="45720" rIns="91440" bIns="45720" rtlCol="0" anchor="t">
            <a:normAutofit/>
          </a:bodyPr>
          <a:lstStyle/>
          <a:p>
            <a:pPr>
              <a:spcAft>
                <a:spcPts val="600"/>
              </a:spcAft>
            </a:pPr>
            <a:r>
              <a:rPr lang="en-US" sz="2400" dirty="0"/>
              <a:t>Indirect measures assess student opinions, attitudes or perceptions</a:t>
            </a:r>
          </a:p>
          <a:p>
            <a:pPr>
              <a:spcAft>
                <a:spcPts val="600"/>
              </a:spcAft>
            </a:pPr>
            <a:r>
              <a:rPr lang="en-US" sz="2400" dirty="0" smtClean="0"/>
              <a:t>Surveys</a:t>
            </a:r>
            <a:r>
              <a:rPr lang="en-US" sz="2400" dirty="0"/>
              <a:t>, </a:t>
            </a:r>
            <a:r>
              <a:rPr lang="en-US" sz="2400" dirty="0" smtClean="0"/>
              <a:t>Focus Groups</a:t>
            </a:r>
          </a:p>
          <a:p>
            <a:pPr>
              <a:spcAft>
                <a:spcPts val="600"/>
              </a:spcAft>
            </a:pPr>
            <a:r>
              <a:rPr lang="en-US" sz="2400" dirty="0" smtClean="0"/>
              <a:t>Examples</a:t>
            </a:r>
            <a:endParaRPr lang="en-US" sz="2400" dirty="0"/>
          </a:p>
          <a:p>
            <a:pPr marL="0" indent="0">
              <a:spcAft>
                <a:spcPts val="600"/>
              </a:spcAft>
              <a:buNone/>
            </a:pPr>
            <a:endParaRPr lang="en-US" sz="2400" i="1" dirty="0" smtClean="0"/>
          </a:p>
          <a:p>
            <a:pPr marL="0" indent="0">
              <a:spcAft>
                <a:spcPts val="600"/>
              </a:spcAft>
              <a:buNone/>
            </a:pPr>
            <a:r>
              <a:rPr lang="en-US" sz="1800" i="1" dirty="0" smtClean="0"/>
              <a:t>Community </a:t>
            </a:r>
            <a:r>
              <a:rPr lang="en-US" sz="1800" i="1" dirty="0"/>
              <a:t>College of Aurora</a:t>
            </a:r>
          </a:p>
        </p:txBody>
      </p:sp>
    </p:spTree>
    <p:extLst>
      <p:ext uri="{BB962C8B-B14F-4D97-AF65-F5344CB8AC3E}">
        <p14:creationId xmlns:p14="http://schemas.microsoft.com/office/powerpoint/2010/main" val="5018015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Party at the Union Case Study</a:t>
            </a:r>
          </a:p>
        </p:txBody>
      </p:sp>
      <p:sp>
        <p:nvSpPr>
          <p:cNvPr id="3" name="Content Placeholder 2"/>
          <p:cNvSpPr>
            <a:spLocks noGrp="1"/>
          </p:cNvSpPr>
          <p:nvPr>
            <p:ph idx="1"/>
          </p:nvPr>
        </p:nvSpPr>
        <p:spPr>
          <a:xfrm>
            <a:off x="1480164" y="1825625"/>
            <a:ext cx="10071756" cy="4587050"/>
          </a:xfrm>
        </p:spPr>
        <p:txBody>
          <a:bodyPr>
            <a:normAutofit fontScale="25000" lnSpcReduction="20000"/>
          </a:bodyPr>
          <a:lstStyle/>
          <a:p>
            <a:pPr marL="0" indent="0">
              <a:lnSpc>
                <a:spcPct val="120000"/>
              </a:lnSpc>
              <a:buNone/>
            </a:pPr>
            <a:r>
              <a:rPr lang="en-US" sz="7200" dirty="0" smtClean="0"/>
              <a:t>Party </a:t>
            </a:r>
            <a:r>
              <a:rPr lang="en-US" sz="7200" dirty="0"/>
              <a:t>at the Union is an event hosted on the Saturday evening of the first week of Big Red Welcome.  The purpose of the event is to provide a space where students, primarily first years, can meet other students, learn about a few of the student clubs and organizations on campus, and have an engaging evening during their first weekend on campus.  </a:t>
            </a:r>
          </a:p>
          <a:p>
            <a:pPr marL="0" indent="0">
              <a:lnSpc>
                <a:spcPct val="120000"/>
              </a:lnSpc>
              <a:buNone/>
            </a:pPr>
            <a:r>
              <a:rPr lang="en-US" sz="7200" dirty="0"/>
              <a:t>There are various hands-on activities, performances, and games that occur throughout the evening, and it is topped off with a dance party and midnight pancake feed on the Union Plaza.  There are a multitude of departments and recognized student organizations that assist in making this event a success, and it has become a staple in the line-up of Big Red Welcome programs.  </a:t>
            </a:r>
          </a:p>
          <a:p>
            <a:pPr marL="0" indent="0">
              <a:lnSpc>
                <a:spcPct val="120000"/>
              </a:lnSpc>
              <a:buNone/>
            </a:pPr>
            <a:r>
              <a:rPr lang="en-US" sz="7200" dirty="0"/>
              <a:t>To </a:t>
            </a:r>
            <a:r>
              <a:rPr lang="en-US" sz="7200" dirty="0" smtClean="0"/>
              <a:t>ensure </a:t>
            </a:r>
            <a:r>
              <a:rPr lang="en-US" sz="7200" dirty="0"/>
              <a:t>that Party at the Union continues to be a piece of Big Red Welcome, the host department would like to make sure that the students who attend the event are actually benefiting in the intended ways.  There are several general outcomes they have for the attendees: meet new people, navigate the Union with confidence, try something new, engage in diverse interactions, and learn about the RSOs on campus.  The host department is also interested in knowing what motivates the students to attend this event, how long the </a:t>
            </a:r>
            <a:br>
              <a:rPr lang="en-US" sz="7200" dirty="0"/>
            </a:br>
            <a:r>
              <a:rPr lang="en-US" sz="7200" dirty="0" smtClean="0"/>
              <a:t>students </a:t>
            </a:r>
            <a:r>
              <a:rPr lang="en-US" sz="7200" dirty="0"/>
              <a:t>stayed at the event and how satisfied the students were with the facilities.  </a:t>
            </a:r>
          </a:p>
          <a:p>
            <a:endParaRPr lang="en-US" dirty="0"/>
          </a:p>
        </p:txBody>
      </p:sp>
    </p:spTree>
    <p:extLst>
      <p:ext uri="{BB962C8B-B14F-4D97-AF65-F5344CB8AC3E}">
        <p14:creationId xmlns:p14="http://schemas.microsoft.com/office/powerpoint/2010/main" val="3417825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 Learning about </a:t>
            </a:r>
            <a:r>
              <a:rPr lang="en-US" dirty="0" smtClean="0"/>
              <a:t>RSOs</a:t>
            </a:r>
            <a:endParaRPr lang="en-US" dirty="0"/>
          </a:p>
        </p:txBody>
      </p:sp>
      <p:sp>
        <p:nvSpPr>
          <p:cNvPr id="3" name="Content Placeholder 2"/>
          <p:cNvSpPr>
            <a:spLocks noGrp="1"/>
          </p:cNvSpPr>
          <p:nvPr>
            <p:ph idx="1"/>
          </p:nvPr>
        </p:nvSpPr>
        <p:spPr/>
        <p:txBody>
          <a:bodyPr>
            <a:noAutofit/>
          </a:bodyPr>
          <a:lstStyle/>
          <a:p>
            <a:pPr>
              <a:spcAft>
                <a:spcPts val="600"/>
              </a:spcAft>
            </a:pPr>
            <a:r>
              <a:rPr lang="en-US" sz="1800" dirty="0"/>
              <a:t>As a result of participating in Party at the Union, students will be able to identify one or more sources of information about </a:t>
            </a:r>
            <a:r>
              <a:rPr lang="en-US" sz="1800" dirty="0" smtClean="0"/>
              <a:t>RSOs</a:t>
            </a:r>
          </a:p>
          <a:p>
            <a:pPr>
              <a:spcAft>
                <a:spcPts val="600"/>
              </a:spcAft>
            </a:pPr>
            <a:r>
              <a:rPr lang="en-US" sz="1800" dirty="0" smtClean="0"/>
              <a:t>As </a:t>
            </a:r>
            <a:r>
              <a:rPr lang="en-US" sz="1800" dirty="0"/>
              <a:t>a result of participating in Party at the Union, students will be able to name 3 </a:t>
            </a:r>
            <a:r>
              <a:rPr lang="en-US" sz="1800" dirty="0" smtClean="0"/>
              <a:t>RSOs</a:t>
            </a:r>
          </a:p>
          <a:p>
            <a:pPr>
              <a:spcAft>
                <a:spcPts val="600"/>
              </a:spcAft>
            </a:pPr>
            <a:r>
              <a:rPr lang="en-US" sz="1800" dirty="0" smtClean="0"/>
              <a:t>As </a:t>
            </a:r>
            <a:r>
              <a:rPr lang="en-US" sz="1800" dirty="0"/>
              <a:t>a result </a:t>
            </a:r>
            <a:r>
              <a:rPr lang="en-US" sz="1800" dirty="0" smtClean="0"/>
              <a:t>of </a:t>
            </a:r>
            <a:r>
              <a:rPr lang="en-US" sz="1800" dirty="0"/>
              <a:t>participating in Party at the Union, students will be interested in joining one or </a:t>
            </a:r>
            <a:r>
              <a:rPr lang="en-US" sz="1800" dirty="0" smtClean="0"/>
              <a:t>more RSOs</a:t>
            </a:r>
          </a:p>
          <a:p>
            <a:pPr>
              <a:spcAft>
                <a:spcPts val="600"/>
              </a:spcAft>
            </a:pPr>
            <a:r>
              <a:rPr lang="en-US" sz="1800" dirty="0" smtClean="0"/>
              <a:t>As </a:t>
            </a:r>
            <a:r>
              <a:rPr lang="en-US" sz="1800" dirty="0"/>
              <a:t>a result of participating in Party at the Union, students will be able to navigate the union with </a:t>
            </a:r>
            <a:r>
              <a:rPr lang="en-US" sz="1800" dirty="0" smtClean="0"/>
              <a:t>confidence</a:t>
            </a:r>
          </a:p>
          <a:p>
            <a:pPr>
              <a:spcAft>
                <a:spcPts val="600"/>
              </a:spcAft>
            </a:pPr>
            <a:r>
              <a:rPr lang="en-US" sz="1800" dirty="0" smtClean="0"/>
              <a:t>As </a:t>
            </a:r>
            <a:r>
              <a:rPr lang="en-US" sz="1800" dirty="0"/>
              <a:t>a result of participating in Party at the Union, students will try something </a:t>
            </a:r>
            <a:r>
              <a:rPr lang="en-US" sz="1800" dirty="0" smtClean="0"/>
              <a:t>new</a:t>
            </a:r>
          </a:p>
          <a:p>
            <a:pPr>
              <a:spcAft>
                <a:spcPts val="600"/>
              </a:spcAft>
            </a:pPr>
            <a:r>
              <a:rPr lang="en-US" sz="1800" dirty="0" smtClean="0"/>
              <a:t>As </a:t>
            </a:r>
            <a:r>
              <a:rPr lang="en-US" sz="1800" dirty="0"/>
              <a:t>a result of Party at the Union, students will feel more comfortable engaging in </a:t>
            </a:r>
            <a:r>
              <a:rPr lang="en-US" sz="1800" dirty="0" smtClean="0"/>
              <a:t>conversations </a:t>
            </a:r>
            <a:r>
              <a:rPr lang="en-US" sz="1800" dirty="0"/>
              <a:t>with individuals different from </a:t>
            </a:r>
            <a:r>
              <a:rPr lang="en-US" sz="1800" dirty="0" smtClean="0"/>
              <a:t>themselves</a:t>
            </a:r>
          </a:p>
          <a:p>
            <a:pPr>
              <a:spcAft>
                <a:spcPts val="600"/>
              </a:spcAft>
            </a:pPr>
            <a:r>
              <a:rPr lang="en-US" sz="1800" dirty="0" smtClean="0"/>
              <a:t>As </a:t>
            </a:r>
            <a:r>
              <a:rPr lang="en-US" sz="1800" dirty="0"/>
              <a:t>a result of Party at the Union, students will be interested in engaging in conversations </a:t>
            </a:r>
            <a:r>
              <a:rPr lang="en-US" sz="1800" dirty="0" smtClean="0"/>
              <a:t/>
            </a:r>
            <a:br>
              <a:rPr lang="en-US" sz="1800" dirty="0" smtClean="0"/>
            </a:br>
            <a:r>
              <a:rPr lang="en-US" sz="1800" dirty="0" smtClean="0"/>
              <a:t>with </a:t>
            </a:r>
            <a:r>
              <a:rPr lang="en-US" sz="1800" dirty="0"/>
              <a:t>individuals different from themselves. </a:t>
            </a:r>
          </a:p>
        </p:txBody>
      </p:sp>
    </p:spTree>
    <p:extLst>
      <p:ext uri="{BB962C8B-B14F-4D97-AF65-F5344CB8AC3E}">
        <p14:creationId xmlns:p14="http://schemas.microsoft.com/office/powerpoint/2010/main" val="3065901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8688" y="1709738"/>
            <a:ext cx="10731723" cy="2852737"/>
          </a:xfrm>
        </p:spPr>
        <p:txBody>
          <a:bodyPr/>
          <a:lstStyle/>
          <a:p>
            <a:r>
              <a:rPr lang="en-US" dirty="0"/>
              <a:t>Module </a:t>
            </a:r>
            <a:r>
              <a:rPr lang="en-US" dirty="0" smtClean="0"/>
              <a:t>3: Data Collection</a:t>
            </a:r>
            <a:endParaRPr lang="en-US" dirty="0"/>
          </a:p>
        </p:txBody>
      </p:sp>
      <p:sp>
        <p:nvSpPr>
          <p:cNvPr id="3" name="Text Placeholder 2"/>
          <p:cNvSpPr>
            <a:spLocks noGrp="1"/>
          </p:cNvSpPr>
          <p:nvPr>
            <p:ph type="body" idx="1"/>
          </p:nvPr>
        </p:nvSpPr>
        <p:spPr>
          <a:xfrm>
            <a:off x="1318176" y="4589463"/>
            <a:ext cx="10078762" cy="1500187"/>
          </a:xfrm>
        </p:spPr>
        <p:txBody>
          <a:bodyPr>
            <a:noAutofit/>
          </a:bodyPr>
          <a:lstStyle/>
          <a:p>
            <a:r>
              <a:rPr lang="en-US" sz="1800" dirty="0" smtClean="0"/>
              <a:t>Presented by: </a:t>
            </a:r>
          </a:p>
          <a:p>
            <a:r>
              <a:rPr lang="en-US" sz="1800" dirty="0" smtClean="0"/>
              <a:t>Ryan </a:t>
            </a:r>
            <a:r>
              <a:rPr lang="en-US" sz="1800" dirty="0" err="1" smtClean="0"/>
              <a:t>Fette</a:t>
            </a:r>
            <a:r>
              <a:rPr lang="en-US" sz="1800" dirty="0" smtClean="0"/>
              <a:t> | </a:t>
            </a:r>
            <a:r>
              <a:rPr lang="en-US" sz="1800" dirty="0" smtClean="0"/>
              <a:t>Dean of Students Office</a:t>
            </a:r>
          </a:p>
          <a:p>
            <a:r>
              <a:rPr lang="en-US" sz="1800" dirty="0" smtClean="0"/>
              <a:t>Andy </a:t>
            </a:r>
            <a:r>
              <a:rPr lang="en-US" sz="1800" dirty="0" err="1" smtClean="0"/>
              <a:t>Smriga</a:t>
            </a:r>
            <a:r>
              <a:rPr lang="en-US" sz="1800" dirty="0" smtClean="0"/>
              <a:t> | Nebraska Unions</a:t>
            </a:r>
            <a:endParaRPr lang="en-US" sz="1800" dirty="0"/>
          </a:p>
        </p:txBody>
      </p:sp>
    </p:spTree>
    <p:extLst>
      <p:ext uri="{BB962C8B-B14F-4D97-AF65-F5344CB8AC3E}">
        <p14:creationId xmlns:p14="http://schemas.microsoft.com/office/powerpoint/2010/main" val="124623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 Diverse Interactions</a:t>
            </a:r>
          </a:p>
        </p:txBody>
      </p:sp>
      <p:sp>
        <p:nvSpPr>
          <p:cNvPr id="3" name="Content Placeholder 2"/>
          <p:cNvSpPr>
            <a:spLocks noGrp="1"/>
          </p:cNvSpPr>
          <p:nvPr>
            <p:ph idx="1"/>
          </p:nvPr>
        </p:nvSpPr>
        <p:spPr/>
        <p:txBody>
          <a:bodyPr>
            <a:normAutofit/>
          </a:bodyPr>
          <a:lstStyle/>
          <a:p>
            <a:r>
              <a:rPr lang="en-US" sz="2400" dirty="0"/>
              <a:t>As a result of Party at the Union, students will </a:t>
            </a:r>
            <a:r>
              <a:rPr lang="en-US" sz="2400" b="1" dirty="0">
                <a:solidFill>
                  <a:srgbClr val="D00000"/>
                </a:solidFill>
              </a:rPr>
              <a:t>feel more comfortable engaging in conversations</a:t>
            </a:r>
            <a:r>
              <a:rPr lang="en-US" sz="2400" dirty="0"/>
              <a:t> with </a:t>
            </a:r>
            <a:r>
              <a:rPr lang="en-US" sz="2400" dirty="0" smtClean="0"/>
              <a:t>individuals </a:t>
            </a:r>
            <a:r>
              <a:rPr lang="en-US" sz="2400" dirty="0"/>
              <a:t>different from themselves</a:t>
            </a:r>
          </a:p>
          <a:p>
            <a:endParaRPr lang="en-US" sz="2400" dirty="0"/>
          </a:p>
          <a:p>
            <a:r>
              <a:rPr lang="en-US" sz="2400" dirty="0"/>
              <a:t>As a result of Party at the Union, students will be </a:t>
            </a:r>
            <a:r>
              <a:rPr lang="en-US" sz="2400" b="1" dirty="0">
                <a:solidFill>
                  <a:srgbClr val="D00000"/>
                </a:solidFill>
              </a:rPr>
              <a:t>interested in engaging in conversations</a:t>
            </a:r>
            <a:r>
              <a:rPr lang="en-US" sz="2400" dirty="0"/>
              <a:t> with individuals different from themselves. </a:t>
            </a:r>
          </a:p>
        </p:txBody>
      </p:sp>
    </p:spTree>
    <p:extLst>
      <p:ext uri="{BB962C8B-B14F-4D97-AF65-F5344CB8AC3E}">
        <p14:creationId xmlns:p14="http://schemas.microsoft.com/office/powerpoint/2010/main" val="36820012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 Other</a:t>
            </a:r>
          </a:p>
        </p:txBody>
      </p:sp>
      <p:sp>
        <p:nvSpPr>
          <p:cNvPr id="3" name="Content Placeholder 2"/>
          <p:cNvSpPr>
            <a:spLocks noGrp="1"/>
          </p:cNvSpPr>
          <p:nvPr>
            <p:ph idx="1"/>
          </p:nvPr>
        </p:nvSpPr>
        <p:spPr/>
        <p:txBody>
          <a:bodyPr/>
          <a:lstStyle/>
          <a:p>
            <a:r>
              <a:rPr lang="en-US" dirty="0"/>
              <a:t>As a result of participating in Party at the Union, students will </a:t>
            </a:r>
            <a:r>
              <a:rPr lang="en-US" b="1" dirty="0">
                <a:solidFill>
                  <a:srgbClr val="D00000"/>
                </a:solidFill>
              </a:rPr>
              <a:t>be able </a:t>
            </a:r>
            <a:r>
              <a:rPr lang="en-US" b="1" dirty="0" smtClean="0">
                <a:solidFill>
                  <a:srgbClr val="D00000"/>
                </a:solidFill>
              </a:rPr>
              <a:t>to navigate the Union with confidence</a:t>
            </a:r>
          </a:p>
          <a:p>
            <a:pPr marL="0" indent="0">
              <a:buNone/>
            </a:pPr>
            <a:endParaRPr lang="en-US" dirty="0" smtClean="0"/>
          </a:p>
          <a:p>
            <a:r>
              <a:rPr lang="en-US" dirty="0"/>
              <a:t>As a result of participating in Party at the Union, students </a:t>
            </a:r>
            <a:r>
              <a:rPr lang="en-US" b="1" dirty="0" smtClean="0">
                <a:solidFill>
                  <a:srgbClr val="D00000"/>
                </a:solidFill>
              </a:rPr>
              <a:t>will try something new</a:t>
            </a:r>
            <a:r>
              <a:rPr lang="en-US" dirty="0" smtClean="0"/>
              <a:t>.</a:t>
            </a:r>
          </a:p>
          <a:p>
            <a:endParaRPr lang="en-US" dirty="0"/>
          </a:p>
        </p:txBody>
      </p:sp>
    </p:spTree>
    <p:extLst>
      <p:ext uri="{BB962C8B-B14F-4D97-AF65-F5344CB8AC3E}">
        <p14:creationId xmlns:p14="http://schemas.microsoft.com/office/powerpoint/2010/main" val="2906775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Report Form</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involved-apps.unl.edu/a/stuafsAssessment/</a:t>
            </a:r>
            <a:endParaRPr lang="en-US" dirty="0" smtClean="0"/>
          </a:p>
          <a:p>
            <a:endParaRPr lang="en-US" dirty="0"/>
          </a:p>
        </p:txBody>
      </p:sp>
    </p:spTree>
    <p:extLst>
      <p:ext uri="{BB962C8B-B14F-4D97-AF65-F5344CB8AC3E}">
        <p14:creationId xmlns:p14="http://schemas.microsoft.com/office/powerpoint/2010/main" val="1891129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Page</a:t>
            </a:r>
          </a:p>
        </p:txBody>
      </p:sp>
      <p:sp>
        <p:nvSpPr>
          <p:cNvPr id="3" name="Content Placeholder 2"/>
          <p:cNvSpPr>
            <a:spLocks noGrp="1"/>
          </p:cNvSpPr>
          <p:nvPr>
            <p:ph idx="1"/>
          </p:nvPr>
        </p:nvSpPr>
        <p:spPr/>
        <p:txBody>
          <a:bodyPr vert="horz" lIns="91440" tIns="45720" rIns="91440" bIns="45720" rtlCol="0" anchor="t">
            <a:noAutofit/>
          </a:bodyPr>
          <a:lstStyle/>
          <a:p>
            <a:pPr marL="457200" indent="-457200">
              <a:spcAft>
                <a:spcPts val="600"/>
              </a:spcAft>
              <a:buNone/>
            </a:pPr>
            <a:r>
              <a:rPr lang="en-US" sz="1800" dirty="0">
                <a:latin typeface="Helvetica" charset="0"/>
                <a:ea typeface="Helvetica" charset="0"/>
                <a:cs typeface="Helvetica" charset="0"/>
              </a:rPr>
              <a:t>California State University Long Beach (ND). PPA 696 Research Methods Data </a:t>
            </a:r>
            <a:r>
              <a:rPr lang="en-US" sz="1800" dirty="0" smtClean="0">
                <a:latin typeface="Helvetica" charset="0"/>
                <a:ea typeface="Helvetica" charset="0"/>
                <a:cs typeface="Helvetica" charset="0"/>
              </a:rPr>
              <a:t>Collection </a:t>
            </a:r>
            <a:r>
              <a:rPr lang="en-US" sz="1800" dirty="0">
                <a:latin typeface="Helvetica" charset="0"/>
                <a:ea typeface="Helvetica" charset="0"/>
                <a:cs typeface="Helvetica" charset="0"/>
              </a:rPr>
              <a:t>Strategies II: Qualitative Research. Accessed from </a:t>
            </a:r>
            <a:r>
              <a:rPr lang="en-US" sz="1800" dirty="0" smtClean="0">
                <a:latin typeface="Helvetica" charset="0"/>
                <a:ea typeface="Helvetica" charset="0"/>
                <a:cs typeface="Helvetica" charset="0"/>
                <a:hlinkClick r:id="rId3"/>
              </a:rPr>
              <a:t>https</a:t>
            </a:r>
            <a:r>
              <a:rPr lang="en-US" sz="1800" dirty="0">
                <a:latin typeface="Helvetica" charset="0"/>
                <a:ea typeface="Helvetica" charset="0"/>
                <a:cs typeface="Helvetica" charset="0"/>
                <a:hlinkClick r:id="rId3"/>
              </a:rPr>
              <a:t>://web.csulb.edu/~msaintg/ppa696/696quali.htm</a:t>
            </a:r>
            <a:r>
              <a:rPr lang="en-US" sz="1800" dirty="0">
                <a:latin typeface="Helvetica" charset="0"/>
                <a:ea typeface="Helvetica" charset="0"/>
                <a:cs typeface="Helvetica" charset="0"/>
              </a:rPr>
              <a:t> on May 14, 2016 </a:t>
            </a:r>
            <a:r>
              <a:rPr lang="en-US" sz="1800" dirty="0" smtClean="0">
                <a:latin typeface="Helvetica" charset="0"/>
                <a:ea typeface="Helvetica" charset="0"/>
                <a:cs typeface="Helvetica" charset="0"/>
              </a:rPr>
              <a:t>at </a:t>
            </a:r>
            <a:r>
              <a:rPr lang="en-US" sz="1800" dirty="0">
                <a:latin typeface="Helvetica" charset="0"/>
                <a:ea typeface="Helvetica" charset="0"/>
                <a:cs typeface="Helvetica" charset="0"/>
              </a:rPr>
              <a:t>8:58AM.</a:t>
            </a:r>
          </a:p>
          <a:p>
            <a:pPr marL="457200" indent="-457200">
              <a:spcAft>
                <a:spcPts val="600"/>
              </a:spcAft>
              <a:buNone/>
            </a:pPr>
            <a:r>
              <a:rPr lang="en-US" sz="1800" dirty="0" smtClean="0">
                <a:latin typeface="Helvetica" charset="0"/>
                <a:ea typeface="Helvetica" charset="0"/>
                <a:cs typeface="Helvetica" charset="0"/>
              </a:rPr>
              <a:t>Community </a:t>
            </a:r>
            <a:r>
              <a:rPr lang="en-US" sz="1800" dirty="0">
                <a:latin typeface="Helvetica" charset="0"/>
                <a:ea typeface="Helvetica" charset="0"/>
                <a:cs typeface="Helvetica" charset="0"/>
              </a:rPr>
              <a:t>College of Aurora (2016). Direct vs. Indirect Measures of Assessment. Accessed from </a:t>
            </a:r>
            <a:r>
              <a:rPr lang="en-US" sz="1800" dirty="0">
                <a:latin typeface="Helvetica" charset="0"/>
                <a:ea typeface="Helvetica" charset="0"/>
                <a:cs typeface="Helvetica" charset="0"/>
                <a:hlinkClick r:id="rId4" invalidUrl="https://www.ccaurora.edu/getting-started/testing/direct-indirect on May 14"/>
              </a:rPr>
              <a:t>https://www.ccaurora.edu/getting-started/testing/direct-indirect on May 14</a:t>
            </a:r>
            <a:r>
              <a:rPr lang="en-US" sz="1800" dirty="0">
                <a:latin typeface="Helvetica" charset="0"/>
                <a:ea typeface="Helvetica" charset="0"/>
                <a:cs typeface="Helvetica" charset="0"/>
              </a:rPr>
              <a:t>, 2015 at 11:53 AM. </a:t>
            </a:r>
          </a:p>
          <a:p>
            <a:pPr marL="457200" indent="-457200">
              <a:spcAft>
                <a:spcPts val="600"/>
              </a:spcAft>
              <a:buNone/>
            </a:pPr>
            <a:r>
              <a:rPr lang="en-US" sz="1800" dirty="0">
                <a:latin typeface="Helvetica" charset="0"/>
                <a:ea typeface="Helvetica" charset="0"/>
                <a:cs typeface="Helvetica" charset="0"/>
              </a:rPr>
              <a:t>Excellence, E. C. (2016, October 9). </a:t>
            </a:r>
            <a:r>
              <a:rPr lang="en-US" sz="1800" i="1" dirty="0">
                <a:latin typeface="Helvetica" charset="0"/>
                <a:ea typeface="Helvetica" charset="0"/>
                <a:cs typeface="Helvetica" charset="0"/>
              </a:rPr>
              <a:t>Whys &amp; </a:t>
            </a:r>
            <a:r>
              <a:rPr lang="en-US" sz="1800" i="1" dirty="0" err="1">
                <a:latin typeface="Helvetica" charset="0"/>
                <a:ea typeface="Helvetica" charset="0"/>
                <a:cs typeface="Helvetica" charset="0"/>
              </a:rPr>
              <a:t>Hows</a:t>
            </a:r>
            <a:r>
              <a:rPr lang="en-US" sz="1800" i="1" dirty="0">
                <a:latin typeface="Helvetica" charset="0"/>
                <a:ea typeface="Helvetica" charset="0"/>
                <a:cs typeface="Helvetica" charset="0"/>
              </a:rPr>
              <a:t> of Assessment</a:t>
            </a:r>
            <a:r>
              <a:rPr lang="en-US" sz="1800" dirty="0">
                <a:latin typeface="Helvetica" charset="0"/>
                <a:ea typeface="Helvetica" charset="0"/>
                <a:cs typeface="Helvetica" charset="0"/>
              </a:rPr>
              <a:t>. Retrieved from Carnegie Mellon University: https://</a:t>
            </a:r>
            <a:r>
              <a:rPr lang="en-US" sz="1800" dirty="0" smtClean="0">
                <a:latin typeface="Helvetica" charset="0"/>
                <a:ea typeface="Helvetica" charset="0"/>
                <a:cs typeface="Helvetica" charset="0"/>
              </a:rPr>
              <a:t>www.cmu.edu/teaching/assessment/basics/formative-summative.html</a:t>
            </a:r>
          </a:p>
          <a:p>
            <a:pPr marL="457200" indent="-457200">
              <a:spcAft>
                <a:spcPts val="600"/>
              </a:spcAft>
              <a:buNone/>
            </a:pPr>
            <a:r>
              <a:rPr lang="en-US" sz="1800" dirty="0" err="1" smtClean="0">
                <a:latin typeface="Helvetica" charset="0"/>
                <a:ea typeface="Helvetica" charset="0"/>
                <a:cs typeface="Helvetica" charset="0"/>
              </a:rPr>
              <a:t>Mertens</a:t>
            </a:r>
            <a:r>
              <a:rPr lang="en-US" sz="1800" dirty="0">
                <a:latin typeface="Helvetica" charset="0"/>
                <a:ea typeface="Helvetica" charset="0"/>
                <a:cs typeface="Helvetica" charset="0"/>
              </a:rPr>
              <a:t>, D. M. (2015). Research and evaluation in education and psychology: Integrating diversity with quantitative, qualitative, and mixed methods (4th ed.). Thousand Oaks, CA: SAGE. </a:t>
            </a:r>
            <a:endParaRPr lang="en-US" sz="1800" i="1" dirty="0">
              <a:latin typeface="Helvetica" charset="0"/>
              <a:ea typeface="Helvetica" charset="0"/>
              <a:cs typeface="Helvetica" charset="0"/>
            </a:endParaRPr>
          </a:p>
        </p:txBody>
      </p:sp>
    </p:spTree>
    <p:extLst>
      <p:ext uri="{BB962C8B-B14F-4D97-AF65-F5344CB8AC3E}">
        <p14:creationId xmlns:p14="http://schemas.microsoft.com/office/powerpoint/2010/main" val="1944912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Page</a:t>
            </a:r>
          </a:p>
        </p:txBody>
      </p:sp>
      <p:sp>
        <p:nvSpPr>
          <p:cNvPr id="3" name="Content Placeholder 2"/>
          <p:cNvSpPr>
            <a:spLocks noGrp="1"/>
          </p:cNvSpPr>
          <p:nvPr>
            <p:ph idx="1"/>
          </p:nvPr>
        </p:nvSpPr>
        <p:spPr>
          <a:xfrm>
            <a:off x="1282044" y="1687512"/>
            <a:ext cx="10071756" cy="4351338"/>
          </a:xfrm>
        </p:spPr>
        <p:txBody>
          <a:bodyPr vert="horz" lIns="91440" tIns="45720" rIns="91440" bIns="45720" rtlCol="0" anchor="t">
            <a:noAutofit/>
          </a:bodyPr>
          <a:lstStyle/>
          <a:p>
            <a:pPr marL="457200" indent="-457200" eaLnBrk="0" fontAlgn="base" hangingPunct="0">
              <a:lnSpc>
                <a:spcPct val="100000"/>
              </a:lnSpc>
              <a:spcBef>
                <a:spcPct val="0"/>
              </a:spcBef>
              <a:spcAft>
                <a:spcPts val="1200"/>
              </a:spcAft>
              <a:buNone/>
            </a:pPr>
            <a:r>
              <a:rPr lang="en-US" sz="1800" dirty="0" smtClean="0">
                <a:latin typeface="Helvetica" charset="0"/>
                <a:ea typeface="Helvetica" charset="0"/>
                <a:cs typeface="Helvetica" charset="0"/>
              </a:rPr>
              <a:t>McNamara</a:t>
            </a:r>
            <a:r>
              <a:rPr lang="en-US" sz="1800" dirty="0">
                <a:latin typeface="Helvetica" charset="0"/>
                <a:ea typeface="Helvetica" charset="0"/>
                <a:cs typeface="Helvetica" charset="0"/>
              </a:rPr>
              <a:t>, C. (1997-2008). Overview of methods to collect information. In </a:t>
            </a:r>
            <a:r>
              <a:rPr lang="en-US" sz="1800" i="1" dirty="0">
                <a:latin typeface="Helvetica" charset="0"/>
                <a:ea typeface="Helvetica" charset="0"/>
                <a:cs typeface="Helvetica" charset="0"/>
              </a:rPr>
              <a:t>Basic guide </a:t>
            </a:r>
            <a:r>
              <a:rPr lang="en-US" sz="1800" i="1" dirty="0" smtClean="0">
                <a:latin typeface="Helvetica" charset="0"/>
                <a:ea typeface="Helvetica" charset="0"/>
                <a:cs typeface="Helvetica" charset="0"/>
              </a:rPr>
              <a:t>to program evaluation</a:t>
            </a:r>
            <a:r>
              <a:rPr lang="en-US" sz="1800" i="1" dirty="0">
                <a:latin typeface="Helvetica" charset="0"/>
                <a:ea typeface="Helvetica" charset="0"/>
                <a:cs typeface="Helvetica" charset="0"/>
              </a:rPr>
              <a:t>. </a:t>
            </a:r>
            <a:r>
              <a:rPr lang="en-US" sz="1800" dirty="0">
                <a:latin typeface="Helvetica" charset="0"/>
                <a:ea typeface="Helvetica" charset="0"/>
                <a:cs typeface="Helvetica" charset="0"/>
              </a:rPr>
              <a:t>Minneapolis, MN: Free Management Library. Retrieved May 17, </a:t>
            </a:r>
            <a:r>
              <a:rPr lang="en-US" sz="1800" dirty="0" smtClean="0">
                <a:latin typeface="Helvetica" charset="0"/>
                <a:ea typeface="Helvetica" charset="0"/>
                <a:cs typeface="Helvetica" charset="0"/>
              </a:rPr>
              <a:t>2016</a:t>
            </a:r>
            <a:r>
              <a:rPr lang="en-US" sz="1800" dirty="0">
                <a:latin typeface="Helvetica" charset="0"/>
                <a:ea typeface="Helvetica" charset="0"/>
                <a:cs typeface="Helvetica" charset="0"/>
              </a:rPr>
              <a:t>, from </a:t>
            </a:r>
            <a:r>
              <a:rPr lang="en-US" sz="1800" u="sng" dirty="0" smtClean="0">
                <a:latin typeface="Helvetica" charset="0"/>
                <a:ea typeface="Helvetica" charset="0"/>
                <a:cs typeface="Helvetica" charset="0"/>
                <a:hlinkClick r:id="rId3"/>
              </a:rPr>
              <a:t>https</a:t>
            </a:r>
            <a:r>
              <a:rPr lang="en-US" sz="1800" u="sng" dirty="0">
                <a:latin typeface="Helvetica" charset="0"/>
                <a:ea typeface="Helvetica" charset="0"/>
                <a:cs typeface="Helvetica" charset="0"/>
                <a:hlinkClick r:id="rId3"/>
              </a:rPr>
              <a:t>://</a:t>
            </a:r>
            <a:r>
              <a:rPr lang="en-US" sz="1800" u="sng" dirty="0" smtClean="0">
                <a:latin typeface="Helvetica" charset="0"/>
                <a:ea typeface="Helvetica" charset="0"/>
                <a:cs typeface="Helvetica" charset="0"/>
                <a:hlinkClick r:id="rId3"/>
              </a:rPr>
              <a:t>www.wcasa.org/file_open.php?id=937</a:t>
            </a:r>
            <a:endParaRPr lang="en-US" sz="1800" u="sng" dirty="0" smtClean="0">
              <a:latin typeface="Helvetica" charset="0"/>
              <a:ea typeface="Helvetica" charset="0"/>
              <a:cs typeface="Helvetica" charset="0"/>
            </a:endParaRPr>
          </a:p>
          <a:p>
            <a:pPr marL="457200" indent="-457200" eaLnBrk="0" fontAlgn="base" hangingPunct="0">
              <a:lnSpc>
                <a:spcPct val="100000"/>
              </a:lnSpc>
              <a:spcBef>
                <a:spcPct val="0"/>
              </a:spcBef>
              <a:spcAft>
                <a:spcPts val="1200"/>
              </a:spcAft>
              <a:buNone/>
            </a:pPr>
            <a:r>
              <a:rPr lang="en-US" sz="1800" dirty="0" smtClean="0">
                <a:latin typeface="Helvetica" charset="0"/>
                <a:ea typeface="Helvetica" charset="0"/>
                <a:cs typeface="Helvetica" charset="0"/>
              </a:rPr>
              <a:t>Open-ended </a:t>
            </a:r>
            <a:r>
              <a:rPr lang="en-US" sz="1800" dirty="0">
                <a:latin typeface="Helvetica" charset="0"/>
                <a:ea typeface="Helvetica" charset="0"/>
                <a:cs typeface="Helvetica" charset="0"/>
              </a:rPr>
              <a:t>versus Close-ended Questions. (2016, October 9). Retrieved from St. Olaf College: http://wp.stolaf.edu/ir-e/open-ended-versus-close-ended-questions</a:t>
            </a:r>
            <a:r>
              <a:rPr lang="en-US" sz="1800" dirty="0" smtClean="0">
                <a:latin typeface="Helvetica" charset="0"/>
                <a:ea typeface="Helvetica" charset="0"/>
                <a:cs typeface="Helvetica" charset="0"/>
              </a:rPr>
              <a:t>/</a:t>
            </a:r>
            <a:endParaRPr lang="en-US" sz="1800" dirty="0">
              <a:latin typeface="Helvetica" charset="0"/>
              <a:ea typeface="Helvetica" charset="0"/>
              <a:cs typeface="Helvetica" charset="0"/>
            </a:endParaRPr>
          </a:p>
          <a:p>
            <a:pPr marL="457200" indent="-457200" eaLnBrk="0" fontAlgn="base" hangingPunct="0">
              <a:lnSpc>
                <a:spcPct val="100000"/>
              </a:lnSpc>
              <a:spcBef>
                <a:spcPct val="0"/>
              </a:spcBef>
              <a:spcAft>
                <a:spcPts val="1200"/>
              </a:spcAft>
              <a:buNone/>
            </a:pPr>
            <a:r>
              <a:rPr lang="en-US" sz="1800" dirty="0" smtClean="0">
                <a:latin typeface="Helvetica" charset="0"/>
                <a:ea typeface="Helvetica" charset="0"/>
                <a:cs typeface="Helvetica" charset="0"/>
              </a:rPr>
              <a:t>University of Nebraska-Lincoln (2016). PEARL Guidebook for Student Affairs.</a:t>
            </a:r>
          </a:p>
          <a:p>
            <a:pPr marL="457200" lvl="0" indent="-457200" eaLnBrk="0" fontAlgn="base" hangingPunct="0">
              <a:lnSpc>
                <a:spcPct val="100000"/>
              </a:lnSpc>
              <a:spcBef>
                <a:spcPct val="0"/>
              </a:spcBef>
              <a:spcAft>
                <a:spcPts val="600"/>
              </a:spcAft>
              <a:buNone/>
            </a:pPr>
            <a:r>
              <a:rPr lang="en-US" altLang="en-US" sz="1800" dirty="0" err="1" smtClean="0">
                <a:latin typeface="Helvetica" charset="0"/>
                <a:ea typeface="Helvetica" charset="0"/>
                <a:cs typeface="Helvetica" charset="0"/>
              </a:rPr>
              <a:t>Schuh</a:t>
            </a:r>
            <a:r>
              <a:rPr lang="en-US" altLang="en-US" sz="1800" dirty="0">
                <a:latin typeface="Helvetica" charset="0"/>
                <a:ea typeface="Helvetica" charset="0"/>
                <a:cs typeface="Helvetica" charset="0"/>
              </a:rPr>
              <a:t>, </a:t>
            </a:r>
            <a:r>
              <a:rPr lang="en-US" altLang="en-US" sz="1800" dirty="0" smtClean="0">
                <a:latin typeface="Helvetica" charset="0"/>
                <a:ea typeface="Helvetica" charset="0"/>
                <a:cs typeface="Helvetica" charset="0"/>
              </a:rPr>
              <a:t>J.,  and </a:t>
            </a:r>
            <a:r>
              <a:rPr lang="en-US" altLang="en-US" sz="1800" dirty="0" err="1" smtClean="0">
                <a:latin typeface="Helvetica" charset="0"/>
                <a:ea typeface="Helvetica" charset="0"/>
                <a:cs typeface="Helvetica" charset="0"/>
              </a:rPr>
              <a:t>Upcraft</a:t>
            </a:r>
            <a:r>
              <a:rPr lang="en-US" altLang="en-US" sz="1800" dirty="0" smtClean="0">
                <a:latin typeface="Helvetica" charset="0"/>
                <a:ea typeface="Helvetica" charset="0"/>
                <a:cs typeface="Helvetica" charset="0"/>
              </a:rPr>
              <a:t>, M. </a:t>
            </a:r>
            <a:r>
              <a:rPr lang="en-US" altLang="en-US" sz="1800" dirty="0">
                <a:latin typeface="Helvetica" charset="0"/>
                <a:ea typeface="Helvetica" charset="0"/>
                <a:cs typeface="Helvetica" charset="0"/>
              </a:rPr>
              <a:t>(2001). </a:t>
            </a:r>
            <a:r>
              <a:rPr lang="en-US" altLang="en-US" sz="1800" i="1" dirty="0">
                <a:latin typeface="Helvetica" charset="0"/>
                <a:ea typeface="Helvetica" charset="0"/>
                <a:cs typeface="Helvetica" charset="0"/>
              </a:rPr>
              <a:t>Assessment Practice in Student Affairs: An Applications Manual.</a:t>
            </a:r>
            <a:r>
              <a:rPr lang="en-US" altLang="en-US" sz="1800" dirty="0">
                <a:latin typeface="Helvetica" charset="0"/>
                <a:ea typeface="Helvetica" charset="0"/>
                <a:cs typeface="Helvetica" charset="0"/>
              </a:rPr>
              <a:t> San </a:t>
            </a:r>
            <a:r>
              <a:rPr lang="en-US" altLang="en-US" sz="1800" dirty="0" smtClean="0">
                <a:latin typeface="Helvetica" charset="0"/>
                <a:ea typeface="Helvetica" charset="0"/>
                <a:cs typeface="Helvetica" charset="0"/>
              </a:rPr>
              <a:t>Francisco: </a:t>
            </a:r>
            <a:r>
              <a:rPr lang="en-US" altLang="en-US" sz="1800" dirty="0" err="1" smtClean="0">
                <a:latin typeface="Helvetica" charset="0"/>
                <a:ea typeface="Helvetica" charset="0"/>
                <a:cs typeface="Helvetica" charset="0"/>
              </a:rPr>
              <a:t>Jossey</a:t>
            </a:r>
            <a:r>
              <a:rPr lang="en-US" altLang="en-US" sz="1800" dirty="0" smtClean="0">
                <a:latin typeface="Helvetica" charset="0"/>
                <a:ea typeface="Helvetica" charset="0"/>
                <a:cs typeface="Helvetica" charset="0"/>
              </a:rPr>
              <a:t>-Bass</a:t>
            </a:r>
            <a:r>
              <a:rPr lang="en-US" altLang="en-US" sz="1800" dirty="0">
                <a:latin typeface="Helvetica" charset="0"/>
                <a:ea typeface="Helvetica" charset="0"/>
                <a:cs typeface="Helvetica" charset="0"/>
              </a:rPr>
              <a:t>.</a:t>
            </a:r>
          </a:p>
          <a:p>
            <a:pPr marL="457200" indent="-457200">
              <a:spcAft>
                <a:spcPts val="600"/>
              </a:spcAft>
              <a:buNone/>
            </a:pPr>
            <a:r>
              <a:rPr lang="en-US" sz="1800" dirty="0" smtClean="0">
                <a:solidFill>
                  <a:srgbClr val="333333"/>
                </a:solidFill>
                <a:latin typeface="Helvetica" charset="0"/>
                <a:ea typeface="Helvetica" charset="0"/>
                <a:cs typeface="Helvetica" charset="0"/>
              </a:rPr>
              <a:t>Xavier </a:t>
            </a:r>
            <a:r>
              <a:rPr lang="en-US" sz="1800" dirty="0">
                <a:solidFill>
                  <a:srgbClr val="333333"/>
                </a:solidFill>
                <a:latin typeface="Helvetica" charset="0"/>
                <a:ea typeface="Helvetica" charset="0"/>
                <a:cs typeface="Helvetica" charset="0"/>
              </a:rPr>
              <a:t>University Libraries (2012). </a:t>
            </a:r>
            <a:r>
              <a:rPr lang="en-US" sz="1800" i="1" dirty="0">
                <a:solidFill>
                  <a:srgbClr val="333333"/>
                </a:solidFill>
                <a:latin typeface="Helvetica" charset="0"/>
                <a:ea typeface="Helvetica" charset="0"/>
                <a:cs typeface="Helvetica" charset="0"/>
              </a:rPr>
              <a:t>Qualitative Versus Quantitative Research</a:t>
            </a:r>
            <a:r>
              <a:rPr lang="en-US" sz="1800" dirty="0">
                <a:solidFill>
                  <a:srgbClr val="333333"/>
                </a:solidFill>
                <a:latin typeface="Helvetica" charset="0"/>
                <a:ea typeface="Helvetica" charset="0"/>
                <a:cs typeface="Helvetica" charset="0"/>
              </a:rPr>
              <a:t>. Accessed from </a:t>
            </a:r>
            <a:r>
              <a:rPr lang="en-US" sz="1800" dirty="0">
                <a:solidFill>
                  <a:srgbClr val="333333"/>
                </a:solidFill>
                <a:latin typeface="Helvetica" charset="0"/>
                <a:ea typeface="Helvetica" charset="0"/>
                <a:cs typeface="Helvetica" charset="0"/>
                <a:hlinkClick r:id="rId4"/>
              </a:rPr>
              <a:t>http://www.xavier.edu/library/students/documents/qualitative_quantitative.pdf</a:t>
            </a:r>
            <a:r>
              <a:rPr lang="en-US" sz="1800" dirty="0">
                <a:solidFill>
                  <a:srgbClr val="333333"/>
                </a:solidFill>
                <a:latin typeface="Helvetica" charset="0"/>
                <a:ea typeface="Helvetica" charset="0"/>
                <a:cs typeface="Helvetica" charset="0"/>
              </a:rPr>
              <a:t>, on May 14, 2016 at 11:37 AM</a:t>
            </a:r>
            <a:r>
              <a:rPr lang="en-US" sz="1800" dirty="0" smtClean="0">
                <a:solidFill>
                  <a:srgbClr val="333333"/>
                </a:solidFill>
                <a:latin typeface="Helvetica" charset="0"/>
                <a:ea typeface="Helvetica" charset="0"/>
                <a:cs typeface="Helvetica" charset="0"/>
              </a:rPr>
              <a:t>.</a:t>
            </a:r>
            <a:endParaRPr lang="en-US" sz="1800" dirty="0">
              <a:solidFill>
                <a:srgbClr val="333333"/>
              </a:solidFill>
              <a:latin typeface="Helvetica" charset="0"/>
              <a:ea typeface="Helvetica" charset="0"/>
              <a:cs typeface="Helvetica" charset="0"/>
            </a:endParaRPr>
          </a:p>
        </p:txBody>
      </p:sp>
    </p:spTree>
    <p:extLst>
      <p:ext uri="{BB962C8B-B14F-4D97-AF65-F5344CB8AC3E}">
        <p14:creationId xmlns:p14="http://schemas.microsoft.com/office/powerpoint/2010/main" val="3022435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Objectives</a:t>
            </a:r>
          </a:p>
        </p:txBody>
      </p:sp>
      <p:sp>
        <p:nvSpPr>
          <p:cNvPr id="5" name="Content Placeholder 4"/>
          <p:cNvSpPr>
            <a:spLocks noGrp="1"/>
          </p:cNvSpPr>
          <p:nvPr>
            <p:ph idx="1"/>
          </p:nvPr>
        </p:nvSpPr>
        <p:spPr/>
        <p:txBody>
          <a:bodyPr vert="horz" lIns="91440" tIns="45720" rIns="91440" bIns="45720" rtlCol="0" anchor="t">
            <a:normAutofit/>
          </a:bodyPr>
          <a:lstStyle/>
          <a:p>
            <a:r>
              <a:rPr lang="en-US" sz="2400" dirty="0" smtClean="0"/>
              <a:t>Recognize </a:t>
            </a:r>
            <a:r>
              <a:rPr lang="en-US" sz="2400" dirty="0"/>
              <a:t>differences between quantitative and qualitative </a:t>
            </a:r>
            <a:r>
              <a:rPr lang="en-US" sz="2400" dirty="0" smtClean="0"/>
              <a:t>methods.</a:t>
            </a:r>
            <a:endParaRPr lang="en-US" sz="2400" dirty="0"/>
          </a:p>
          <a:p>
            <a:r>
              <a:rPr lang="en-US" sz="2400" dirty="0" smtClean="0"/>
              <a:t>Understand types of </a:t>
            </a:r>
            <a:r>
              <a:rPr lang="en-US" sz="2400" dirty="0"/>
              <a:t>open-ended </a:t>
            </a:r>
            <a:r>
              <a:rPr lang="en-US" sz="2400" dirty="0" smtClean="0"/>
              <a:t>questions.</a:t>
            </a:r>
            <a:endParaRPr lang="en-US" sz="2400" dirty="0"/>
          </a:p>
          <a:p>
            <a:r>
              <a:rPr lang="en-US" sz="2400" dirty="0" smtClean="0"/>
              <a:t>Know </a:t>
            </a:r>
            <a:r>
              <a:rPr lang="en-US" sz="2400" dirty="0"/>
              <a:t>differences between structured and unstructured </a:t>
            </a:r>
            <a:r>
              <a:rPr lang="en-US" sz="2400" dirty="0" smtClean="0"/>
              <a:t>questions.</a:t>
            </a:r>
            <a:endParaRPr lang="en-US" sz="2400" dirty="0"/>
          </a:p>
          <a:p>
            <a:r>
              <a:rPr lang="en-US" sz="2400" dirty="0" smtClean="0"/>
              <a:t>Comprehend </a:t>
            </a:r>
            <a:r>
              <a:rPr lang="en-US" sz="2400" dirty="0"/>
              <a:t>differences between direct and indirect </a:t>
            </a:r>
            <a:r>
              <a:rPr lang="en-US" sz="2400" dirty="0" smtClean="0"/>
              <a:t>measures.</a:t>
            </a:r>
            <a:endParaRPr lang="en-US" sz="2400" dirty="0"/>
          </a:p>
          <a:p>
            <a:r>
              <a:rPr lang="en-US" sz="2400" dirty="0"/>
              <a:t>Apply </a:t>
            </a:r>
            <a:r>
              <a:rPr lang="en-US" sz="2400" dirty="0" smtClean="0"/>
              <a:t>knowledge of questions, methods and measures </a:t>
            </a:r>
            <a:r>
              <a:rPr lang="en-US" sz="2400" dirty="0"/>
              <a:t>through case </a:t>
            </a:r>
            <a:r>
              <a:rPr lang="en-US" sz="2400" dirty="0" smtClean="0"/>
              <a:t>study.</a:t>
            </a:r>
            <a:endParaRPr lang="en-US" sz="2400" dirty="0"/>
          </a:p>
        </p:txBody>
      </p:sp>
    </p:spTree>
    <p:extLst>
      <p:ext uri="{BB962C8B-B14F-4D97-AF65-F5344CB8AC3E}">
        <p14:creationId xmlns:p14="http://schemas.microsoft.com/office/powerpoint/2010/main" val="1313823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r>
              <a:rPr lang="is-IS" dirty="0" smtClean="0"/>
              <a:t>…</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9656"/>
          <a:stretch/>
        </p:blipFill>
        <p:spPr>
          <a:xfrm rot="623797">
            <a:off x="4932475" y="-254966"/>
            <a:ext cx="4848301" cy="6195785"/>
          </a:xfrm>
          <a:prstGeom prst="rect">
            <a:avLst/>
          </a:prstGeom>
        </p:spPr>
      </p:pic>
      <p:sp>
        <p:nvSpPr>
          <p:cNvPr id="7" name="TextBox 6"/>
          <p:cNvSpPr txBox="1"/>
          <p:nvPr/>
        </p:nvSpPr>
        <p:spPr>
          <a:xfrm>
            <a:off x="5471790" y="2453010"/>
            <a:ext cx="3478716" cy="1569660"/>
          </a:xfrm>
          <a:prstGeom prst="rect">
            <a:avLst/>
          </a:prstGeom>
          <a:noFill/>
        </p:spPr>
        <p:txBody>
          <a:bodyPr wrap="square" rtlCol="0">
            <a:spAutoFit/>
          </a:bodyPr>
          <a:lstStyle/>
          <a:p>
            <a:pPr algn="ctr"/>
            <a:r>
              <a:rPr lang="en-US" sz="3200" dirty="0" smtClean="0">
                <a:latin typeface="Coffee At Midnight Demo" charset="0"/>
                <a:ea typeface="Coffee At Midnight Demo" charset="0"/>
                <a:cs typeface="Coffee At Midnight Demo" charset="0"/>
              </a:rPr>
              <a:t>It’s ok to learn bad stuff about your program.</a:t>
            </a:r>
            <a:endParaRPr lang="en-US" sz="3200" dirty="0">
              <a:latin typeface="Coffee At Midnight Demo" charset="0"/>
              <a:ea typeface="Coffee At Midnight Demo" charset="0"/>
              <a:cs typeface="Coffee At Midnight Demo" charset="0"/>
            </a:endParaRPr>
          </a:p>
        </p:txBody>
      </p:sp>
    </p:spTree>
    <p:extLst>
      <p:ext uri="{BB962C8B-B14F-4D97-AF65-F5344CB8AC3E}">
        <p14:creationId xmlns:p14="http://schemas.microsoft.com/office/powerpoint/2010/main" val="2468084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Quantitative Methods? </a:t>
            </a:r>
          </a:p>
        </p:txBody>
      </p:sp>
      <p:sp>
        <p:nvSpPr>
          <p:cNvPr id="3" name="Content Placeholder 2"/>
          <p:cNvSpPr>
            <a:spLocks noGrp="1"/>
          </p:cNvSpPr>
          <p:nvPr>
            <p:ph idx="1"/>
          </p:nvPr>
        </p:nvSpPr>
        <p:spPr/>
        <p:txBody>
          <a:bodyPr vert="horz" lIns="91440" tIns="45720" rIns="91440" bIns="45720" rtlCol="0" anchor="t">
            <a:noAutofit/>
          </a:bodyPr>
          <a:lstStyle/>
          <a:p>
            <a:pPr algn="just">
              <a:spcAft>
                <a:spcPts val="600"/>
              </a:spcAft>
            </a:pPr>
            <a:r>
              <a:rPr lang="en-US" sz="2400" dirty="0" smtClean="0">
                <a:solidFill>
                  <a:srgbClr val="333333"/>
                </a:solidFill>
              </a:rPr>
              <a:t>Data are mostly numbers</a:t>
            </a:r>
          </a:p>
          <a:p>
            <a:pPr algn="just">
              <a:spcAft>
                <a:spcPts val="600"/>
              </a:spcAft>
            </a:pPr>
            <a:r>
              <a:rPr lang="en-US" sz="2400" dirty="0" smtClean="0">
                <a:solidFill>
                  <a:srgbClr val="333333"/>
                </a:solidFill>
              </a:rPr>
              <a:t>Analyze using statistics</a:t>
            </a:r>
          </a:p>
          <a:p>
            <a:pPr algn="just">
              <a:spcAft>
                <a:spcPts val="600"/>
              </a:spcAft>
            </a:pPr>
            <a:r>
              <a:rPr lang="en-US" sz="2400" dirty="0" smtClean="0">
                <a:solidFill>
                  <a:srgbClr val="333333"/>
                </a:solidFill>
              </a:rPr>
              <a:t>Ask narrow, specific questions</a:t>
            </a:r>
          </a:p>
          <a:p>
            <a:pPr algn="just">
              <a:spcAft>
                <a:spcPts val="600"/>
              </a:spcAft>
            </a:pPr>
            <a:r>
              <a:rPr lang="en-US" sz="2400" dirty="0" smtClean="0">
                <a:solidFill>
                  <a:srgbClr val="333333"/>
                </a:solidFill>
              </a:rPr>
              <a:t>Uses many participants</a:t>
            </a:r>
          </a:p>
          <a:p>
            <a:pPr marL="0" indent="0" algn="just">
              <a:spcAft>
                <a:spcPts val="600"/>
              </a:spcAft>
              <a:buNone/>
            </a:pPr>
            <a:endParaRPr lang="en-US" sz="2400" dirty="0" smtClean="0">
              <a:solidFill>
                <a:srgbClr val="333333"/>
              </a:solidFill>
            </a:endParaRPr>
          </a:p>
          <a:p>
            <a:pPr marL="0" indent="0" algn="just">
              <a:spcAft>
                <a:spcPts val="600"/>
              </a:spcAft>
              <a:buNone/>
            </a:pPr>
            <a:r>
              <a:rPr lang="en-US" sz="2400" dirty="0" smtClean="0">
                <a:solidFill>
                  <a:srgbClr val="333333"/>
                </a:solidFill>
              </a:rPr>
              <a:t>Examples: Surveys, tests and experiments</a:t>
            </a:r>
          </a:p>
          <a:p>
            <a:pPr marL="0" indent="0" algn="just">
              <a:spcAft>
                <a:spcPts val="600"/>
              </a:spcAft>
              <a:buNone/>
            </a:pPr>
            <a:r>
              <a:rPr lang="en-US" sz="1800" i="1" dirty="0" smtClean="0">
                <a:solidFill>
                  <a:srgbClr val="333333"/>
                </a:solidFill>
                <a:latin typeface="Helvetica Neue" charset="0"/>
                <a:ea typeface="Helvetica Neue" charset="0"/>
                <a:cs typeface="Helvetica Neue" charset="0"/>
              </a:rPr>
              <a:t>UNL PEARL Guidebook 2016</a:t>
            </a:r>
          </a:p>
        </p:txBody>
      </p:sp>
    </p:spTree>
    <p:extLst>
      <p:ext uri="{BB962C8B-B14F-4D97-AF65-F5344CB8AC3E}">
        <p14:creationId xmlns:p14="http://schemas.microsoft.com/office/powerpoint/2010/main" val="2671685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Qualitative Methods?</a:t>
            </a:r>
          </a:p>
        </p:txBody>
      </p:sp>
      <p:sp>
        <p:nvSpPr>
          <p:cNvPr id="3" name="Content Placeholder 2"/>
          <p:cNvSpPr>
            <a:spLocks noGrp="1"/>
          </p:cNvSpPr>
          <p:nvPr>
            <p:ph idx="1"/>
          </p:nvPr>
        </p:nvSpPr>
        <p:spPr/>
        <p:txBody>
          <a:bodyPr vert="horz" lIns="91440" tIns="45720" rIns="91440" bIns="45720" rtlCol="0" anchor="t">
            <a:normAutofit/>
          </a:bodyPr>
          <a:lstStyle/>
          <a:p>
            <a:r>
              <a:rPr lang="en-US" sz="2400" dirty="0" smtClean="0">
                <a:latin typeface="Helvetica Light"/>
              </a:rPr>
              <a:t>Data are mostly text</a:t>
            </a:r>
          </a:p>
          <a:p>
            <a:r>
              <a:rPr lang="en-US" sz="2400" dirty="0" smtClean="0">
                <a:latin typeface="Helvetica Light"/>
              </a:rPr>
              <a:t>Analyze by describing and deriving themes</a:t>
            </a:r>
          </a:p>
          <a:p>
            <a:r>
              <a:rPr lang="en-US" sz="2400" dirty="0" smtClean="0">
                <a:latin typeface="Helvetica Light"/>
              </a:rPr>
              <a:t>Ask broad, general questions</a:t>
            </a:r>
          </a:p>
          <a:p>
            <a:r>
              <a:rPr lang="en-US" sz="2400" dirty="0" smtClean="0">
                <a:latin typeface="Helvetica Light"/>
              </a:rPr>
              <a:t>Uses few participants</a:t>
            </a:r>
          </a:p>
          <a:p>
            <a:endParaRPr lang="en-US" sz="2400" dirty="0">
              <a:latin typeface="Helvetica Light"/>
            </a:endParaRPr>
          </a:p>
          <a:p>
            <a:pPr marL="0" indent="0">
              <a:buNone/>
            </a:pPr>
            <a:r>
              <a:rPr lang="en-US" sz="2400" dirty="0" smtClean="0">
                <a:latin typeface="Helvetica Light"/>
              </a:rPr>
              <a:t>Examples: Interviews, focus groups, case studies and narratives</a:t>
            </a:r>
          </a:p>
          <a:p>
            <a:endParaRPr lang="en-US" sz="2400" dirty="0">
              <a:latin typeface="Helvetica Light"/>
            </a:endParaRPr>
          </a:p>
          <a:p>
            <a:pPr marL="0" indent="0">
              <a:buNone/>
            </a:pPr>
            <a:r>
              <a:rPr lang="en-US" sz="1800" i="1" dirty="0" smtClean="0">
                <a:latin typeface="Helvetica Neue" charset="0"/>
                <a:ea typeface="Helvetica Neue" charset="0"/>
                <a:cs typeface="Helvetica Neue" charset="0"/>
              </a:rPr>
              <a:t>UNL PEARL Guidebook 2016</a:t>
            </a:r>
            <a:endParaRPr lang="en-US" sz="1800" i="1" dirty="0">
              <a:latin typeface="Helvetica Neue" charset="0"/>
              <a:ea typeface="Helvetica Neue" charset="0"/>
              <a:cs typeface="Helvetica Neue" charset="0"/>
            </a:endParaRPr>
          </a:p>
          <a:p>
            <a:pPr marL="0" indent="0">
              <a:buNone/>
            </a:pPr>
            <a:endParaRPr lang="en-US" sz="1800" dirty="0">
              <a:latin typeface="Helvetica Light"/>
            </a:endParaRPr>
          </a:p>
        </p:txBody>
      </p:sp>
    </p:spTree>
    <p:extLst>
      <p:ext uri="{BB962C8B-B14F-4D97-AF65-F5344CB8AC3E}">
        <p14:creationId xmlns:p14="http://schemas.microsoft.com/office/powerpoint/2010/main" val="2676219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Between Qualitative and Quantitative Methods</a:t>
            </a:r>
          </a:p>
        </p:txBody>
      </p:sp>
      <p:sp>
        <p:nvSpPr>
          <p:cNvPr id="3" name="Content Placeholder 2"/>
          <p:cNvSpPr>
            <a:spLocks noGrp="1"/>
          </p:cNvSpPr>
          <p:nvPr>
            <p:ph idx="1"/>
          </p:nvPr>
        </p:nvSpPr>
        <p:spPr>
          <a:xfrm>
            <a:off x="1282044" y="2194560"/>
            <a:ext cx="10071756" cy="4351338"/>
          </a:xfrm>
        </p:spPr>
        <p:txBody>
          <a:bodyPr/>
          <a:lstStyle/>
          <a:p>
            <a:r>
              <a:rPr lang="en-US" sz="2400" dirty="0" smtClean="0"/>
              <a:t>Focus</a:t>
            </a:r>
            <a:endParaRPr lang="en-US" sz="2400" dirty="0"/>
          </a:p>
          <a:p>
            <a:endParaRPr lang="en-US" sz="2400" dirty="0"/>
          </a:p>
          <a:p>
            <a:r>
              <a:rPr lang="en-US" sz="2400" dirty="0"/>
              <a:t>Objectives</a:t>
            </a:r>
          </a:p>
          <a:p>
            <a:pPr marL="0" indent="0">
              <a:buNone/>
            </a:pPr>
            <a:endParaRPr lang="en-US" dirty="0"/>
          </a:p>
        </p:txBody>
      </p:sp>
    </p:spTree>
    <p:extLst>
      <p:ext uri="{BB962C8B-B14F-4D97-AF65-F5344CB8AC3E}">
        <p14:creationId xmlns:p14="http://schemas.microsoft.com/office/powerpoint/2010/main" val="249417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Methods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1653045"/>
              </p:ext>
            </p:extLst>
          </p:nvPr>
        </p:nvGraphicFramePr>
        <p:xfrm>
          <a:off x="1411185" y="1690688"/>
          <a:ext cx="8229600" cy="4984517"/>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22267">
                <a:tc>
                  <a:txBody>
                    <a:bodyPr/>
                    <a:lstStyle/>
                    <a:p>
                      <a:r>
                        <a:rPr lang="es-ES_tradnl" dirty="0" err="1">
                          <a:latin typeface="Helvetica" charset="0"/>
                          <a:ea typeface="Helvetica" charset="0"/>
                          <a:cs typeface="Helvetica" charset="0"/>
                        </a:rPr>
                        <a:t>Method</a:t>
                      </a:r>
                      <a:r>
                        <a:rPr lang="es-ES_tradnl" baseline="0" dirty="0">
                          <a:latin typeface="Helvetica" charset="0"/>
                          <a:ea typeface="Helvetica" charset="0"/>
                          <a:cs typeface="Helvetica" charset="0"/>
                        </a:rPr>
                        <a:t> </a:t>
                      </a:r>
                      <a:endParaRPr lang="es-ES_tradnl" dirty="0">
                        <a:latin typeface="Helvetica" charset="0"/>
                        <a:ea typeface="Helvetica" charset="0"/>
                        <a:cs typeface="Helvetica" charset="0"/>
                      </a:endParaRPr>
                    </a:p>
                  </a:txBody>
                  <a:tcPr/>
                </a:tc>
                <a:tc>
                  <a:txBody>
                    <a:bodyPr/>
                    <a:lstStyle/>
                    <a:p>
                      <a:r>
                        <a:rPr lang="es-ES_tradnl" dirty="0" err="1">
                          <a:latin typeface="Helvetica" charset="0"/>
                          <a:ea typeface="Helvetica" charset="0"/>
                          <a:cs typeface="Helvetica" charset="0"/>
                        </a:rPr>
                        <a:t>Overall</a:t>
                      </a:r>
                      <a:r>
                        <a:rPr lang="es-ES_tradnl" dirty="0">
                          <a:latin typeface="Helvetica" charset="0"/>
                          <a:ea typeface="Helvetica" charset="0"/>
                          <a:cs typeface="Helvetica" charset="0"/>
                        </a:rPr>
                        <a:t> </a:t>
                      </a:r>
                      <a:r>
                        <a:rPr lang="es-ES_tradnl" dirty="0" err="1">
                          <a:latin typeface="Helvetica" charset="0"/>
                          <a:ea typeface="Helvetica" charset="0"/>
                          <a:cs typeface="Helvetica" charset="0"/>
                        </a:rPr>
                        <a:t>Purpose</a:t>
                      </a:r>
                      <a:r>
                        <a:rPr lang="es-ES_tradnl" dirty="0">
                          <a:latin typeface="Helvetica" charset="0"/>
                          <a:ea typeface="Helvetica" charset="0"/>
                          <a:cs typeface="Helvetica" charset="0"/>
                        </a:rPr>
                        <a:t> </a:t>
                      </a:r>
                    </a:p>
                  </a:txBody>
                  <a:tcPr/>
                </a:tc>
                <a:tc>
                  <a:txBody>
                    <a:bodyPr/>
                    <a:lstStyle/>
                    <a:p>
                      <a:r>
                        <a:rPr lang="es-ES_tradnl" dirty="0" err="1">
                          <a:latin typeface="Helvetica" charset="0"/>
                          <a:ea typeface="Helvetica" charset="0"/>
                          <a:cs typeface="Helvetica" charset="0"/>
                        </a:rPr>
                        <a:t>Advantages</a:t>
                      </a:r>
                      <a:r>
                        <a:rPr lang="es-ES_tradnl" dirty="0">
                          <a:latin typeface="Helvetica" charset="0"/>
                          <a:ea typeface="Helvetica" charset="0"/>
                          <a:cs typeface="Helvetica" charset="0"/>
                        </a:rPr>
                        <a:t> </a:t>
                      </a:r>
                    </a:p>
                  </a:txBody>
                  <a:tcPr/>
                </a:tc>
                <a:tc>
                  <a:txBody>
                    <a:bodyPr/>
                    <a:lstStyle/>
                    <a:p>
                      <a:r>
                        <a:rPr lang="es-ES_tradnl" dirty="0" err="1">
                          <a:latin typeface="Helvetica" charset="0"/>
                          <a:ea typeface="Helvetica" charset="0"/>
                          <a:cs typeface="Helvetica" charset="0"/>
                        </a:rPr>
                        <a:t>Challanges</a:t>
                      </a:r>
                      <a:r>
                        <a:rPr lang="es-ES_tradnl" dirty="0">
                          <a:latin typeface="Helvetica" charset="0"/>
                          <a:ea typeface="Helvetica" charset="0"/>
                          <a:cs typeface="Helvetica" charset="0"/>
                        </a:rPr>
                        <a:t> </a:t>
                      </a:r>
                    </a:p>
                  </a:txBody>
                  <a:tcPr/>
                </a:tc>
                <a:extLst>
                  <a:ext uri="{0D108BD9-81ED-4DB2-BD59-A6C34878D82A}">
                    <a16:rowId xmlns:a16="http://schemas.microsoft.com/office/drawing/2014/main" xmlns="" val="10000"/>
                  </a:ext>
                </a:extLst>
              </a:tr>
              <a:tr h="1748186">
                <a:tc>
                  <a:txBody>
                    <a:bodyPr/>
                    <a:lstStyle/>
                    <a:p>
                      <a:r>
                        <a:rPr lang="es-ES_tradnl" sz="1600" b="1" dirty="0" err="1">
                          <a:latin typeface="Helvetica" charset="0"/>
                          <a:ea typeface="Helvetica" charset="0"/>
                          <a:cs typeface="Helvetica" charset="0"/>
                        </a:rPr>
                        <a:t>Questionaries</a:t>
                      </a:r>
                      <a:r>
                        <a:rPr lang="es-ES_tradnl" sz="1600" b="1" baseline="0" dirty="0">
                          <a:latin typeface="Helvetica" charset="0"/>
                          <a:ea typeface="Helvetica" charset="0"/>
                          <a:cs typeface="Helvetica" charset="0"/>
                        </a:rPr>
                        <a:t>, </a:t>
                      </a:r>
                      <a:r>
                        <a:rPr lang="es-ES_tradnl" sz="1600" b="1" baseline="0" dirty="0" err="1">
                          <a:latin typeface="Helvetica" charset="0"/>
                          <a:ea typeface="Helvetica" charset="0"/>
                          <a:cs typeface="Helvetica" charset="0"/>
                        </a:rPr>
                        <a:t>surveys</a:t>
                      </a:r>
                      <a:r>
                        <a:rPr lang="es-ES_tradnl" sz="1600" b="1" baseline="0" dirty="0">
                          <a:latin typeface="Helvetica" charset="0"/>
                          <a:ea typeface="Helvetica" charset="0"/>
                          <a:cs typeface="Helvetica" charset="0"/>
                        </a:rPr>
                        <a:t>, </a:t>
                      </a:r>
                      <a:r>
                        <a:rPr lang="es-ES_tradnl" sz="1600" b="1" baseline="0" dirty="0" err="1" smtClean="0">
                          <a:latin typeface="Helvetica" charset="0"/>
                          <a:ea typeface="Helvetica" charset="0"/>
                          <a:cs typeface="Helvetica" charset="0"/>
                        </a:rPr>
                        <a:t>checklists</a:t>
                      </a:r>
                      <a:r>
                        <a:rPr lang="es-ES_tradnl" sz="1600" b="1" baseline="0" dirty="0" smtClean="0">
                          <a:latin typeface="Helvetica" charset="0"/>
                          <a:ea typeface="Helvetica" charset="0"/>
                          <a:cs typeface="Helvetica" charset="0"/>
                        </a:rPr>
                        <a:t> </a:t>
                      </a:r>
                      <a:endParaRPr lang="es-ES_tradnl" sz="1600" b="1" dirty="0">
                        <a:latin typeface="Helvetica" charset="0"/>
                        <a:ea typeface="Helvetica" charset="0"/>
                        <a:cs typeface="Helvetica" charset="0"/>
                      </a:endParaRPr>
                    </a:p>
                  </a:txBody>
                  <a:tcPr/>
                </a:tc>
                <a:tc>
                  <a:txBody>
                    <a:bodyPr/>
                    <a:lstStyle/>
                    <a:p>
                      <a:r>
                        <a:rPr lang="es-ES_tradnl" sz="1600" dirty="0">
                          <a:latin typeface="Helvetica" charset="0"/>
                          <a:ea typeface="Helvetica" charset="0"/>
                          <a:cs typeface="Helvetica" charset="0"/>
                        </a:rPr>
                        <a:t>Quick</a:t>
                      </a:r>
                      <a:r>
                        <a:rPr lang="es-ES_tradnl" sz="1600" baseline="0" dirty="0">
                          <a:latin typeface="Helvetica" charset="0"/>
                          <a:ea typeface="Helvetica" charset="0"/>
                          <a:cs typeface="Helvetica" charset="0"/>
                        </a:rPr>
                        <a:t> </a:t>
                      </a:r>
                      <a:r>
                        <a:rPr lang="es-ES_tradnl" sz="1600" baseline="0" dirty="0" smtClean="0">
                          <a:latin typeface="Helvetica" charset="0"/>
                          <a:ea typeface="Helvetica" charset="0"/>
                          <a:cs typeface="Helvetica" charset="0"/>
                        </a:rPr>
                        <a:t>and/</a:t>
                      </a:r>
                      <a:r>
                        <a:rPr lang="es-ES_tradnl" sz="1600" baseline="0" dirty="0" err="1" smtClean="0">
                          <a:latin typeface="Helvetica" charset="0"/>
                          <a:ea typeface="Helvetica" charset="0"/>
                          <a:cs typeface="Helvetica" charset="0"/>
                        </a:rPr>
                        <a:t>or</a:t>
                      </a:r>
                      <a:r>
                        <a:rPr lang="es-ES_tradnl" sz="1600" baseline="0" dirty="0" smtClean="0">
                          <a:latin typeface="Helvetica" charset="0"/>
                          <a:ea typeface="Helvetica" charset="0"/>
                          <a:cs typeface="Helvetica" charset="0"/>
                        </a:rPr>
                        <a:t> </a:t>
                      </a:r>
                      <a:r>
                        <a:rPr lang="es-ES_tradnl" sz="1600" baseline="0" dirty="0" err="1">
                          <a:latin typeface="Helvetica" charset="0"/>
                          <a:ea typeface="Helvetica" charset="0"/>
                          <a:cs typeface="Helvetica" charset="0"/>
                        </a:rPr>
                        <a:t>easy</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way</a:t>
                      </a:r>
                      <a:r>
                        <a:rPr lang="es-ES_tradnl" sz="1600" baseline="0" dirty="0">
                          <a:latin typeface="Helvetica" charset="0"/>
                          <a:ea typeface="Helvetica" charset="0"/>
                          <a:cs typeface="Helvetica" charset="0"/>
                        </a:rPr>
                        <a:t> to </a:t>
                      </a:r>
                      <a:r>
                        <a:rPr lang="es-ES_tradnl" sz="1600" baseline="0" dirty="0" err="1">
                          <a:latin typeface="Helvetica" charset="0"/>
                          <a:ea typeface="Helvetica" charset="0"/>
                          <a:cs typeface="Helvetica" charset="0"/>
                        </a:rPr>
                        <a:t>get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information</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from</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people</a:t>
                      </a:r>
                      <a:endParaRPr lang="es-ES_tradnl" sz="1600" dirty="0">
                        <a:latin typeface="Helvetica" charset="0"/>
                        <a:ea typeface="Helvetica" charset="0"/>
                        <a:cs typeface="Helvetica" charset="0"/>
                      </a:endParaRPr>
                    </a:p>
                  </a:txBody>
                  <a:tcPr/>
                </a:tc>
                <a:tc>
                  <a:txBody>
                    <a:bodyPr/>
                    <a:lstStyle/>
                    <a:p>
                      <a:r>
                        <a:rPr lang="es-ES_tradnl" sz="1600" dirty="0" err="1" smtClean="0">
                          <a:latin typeface="Helvetica" charset="0"/>
                          <a:ea typeface="Helvetica" charset="0"/>
                          <a:cs typeface="Helvetica" charset="0"/>
                        </a:rPr>
                        <a:t>Anonymous</a:t>
                      </a:r>
                      <a:r>
                        <a:rPr lang="es-ES_tradnl" sz="1600" baseline="0" dirty="0" smtClean="0">
                          <a:latin typeface="Helvetica" charset="0"/>
                          <a:ea typeface="Helvetica" charset="0"/>
                          <a:cs typeface="Helvetica" charset="0"/>
                        </a:rPr>
                        <a:t> </a:t>
                      </a:r>
                      <a:r>
                        <a:rPr lang="es-ES_tradnl" sz="1600" baseline="0" dirty="0">
                          <a:latin typeface="Helvetica" charset="0"/>
                          <a:ea typeface="Helvetica" charset="0"/>
                          <a:cs typeface="Helvetica" charset="0"/>
                        </a:rPr>
                        <a:t>responses, </a:t>
                      </a:r>
                      <a:r>
                        <a:rPr lang="es-ES_tradnl" sz="1600" baseline="0" dirty="0" err="1">
                          <a:latin typeface="Helvetica" charset="0"/>
                          <a:ea typeface="Helvetica" charset="0"/>
                          <a:cs typeface="Helvetica" charset="0"/>
                        </a:rPr>
                        <a:t>inexpensive</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easy</a:t>
                      </a:r>
                      <a:r>
                        <a:rPr lang="es-ES_tradnl" sz="1600" baseline="0" dirty="0">
                          <a:latin typeface="Helvetica" charset="0"/>
                          <a:ea typeface="Helvetica" charset="0"/>
                          <a:cs typeface="Helvetica" charset="0"/>
                        </a:rPr>
                        <a:t> to compare and </a:t>
                      </a:r>
                      <a:r>
                        <a:rPr lang="es-ES_tradnl" sz="1600" baseline="0" dirty="0" err="1" smtClean="0">
                          <a:latin typeface="Helvetica" charset="0"/>
                          <a:ea typeface="Helvetica" charset="0"/>
                          <a:cs typeface="Helvetica" charset="0"/>
                        </a:rPr>
                        <a:t>analyze</a:t>
                      </a:r>
                      <a:r>
                        <a:rPr lang="es-ES_tradnl" sz="1600" baseline="0" dirty="0">
                          <a:latin typeface="Helvetica" charset="0"/>
                          <a:ea typeface="Helvetica" charset="0"/>
                          <a:cs typeface="Helvetica" charset="0"/>
                        </a:rPr>
                        <a:t>, </a:t>
                      </a:r>
                      <a:r>
                        <a:rPr lang="es-ES_tradnl" sz="1600" baseline="0" dirty="0" err="1" smtClean="0">
                          <a:latin typeface="Helvetica" charset="0"/>
                          <a:ea typeface="Helvetica" charset="0"/>
                          <a:cs typeface="Helvetica" charset="0"/>
                        </a:rPr>
                        <a:t>assessment</a:t>
                      </a:r>
                      <a:r>
                        <a:rPr lang="es-ES_tradnl" sz="1600" baseline="0" dirty="0" smtClean="0">
                          <a:latin typeface="Helvetica" charset="0"/>
                          <a:ea typeface="Helvetica" charset="0"/>
                          <a:cs typeface="Helvetica" charset="0"/>
                        </a:rPr>
                        <a:t> </a:t>
                      </a:r>
                      <a:r>
                        <a:rPr lang="es-ES_tradnl" sz="1600" baseline="0" dirty="0">
                          <a:latin typeface="Helvetica" charset="0"/>
                          <a:ea typeface="Helvetica" charset="0"/>
                          <a:cs typeface="Helvetica" charset="0"/>
                        </a:rPr>
                        <a:t>templete </a:t>
                      </a:r>
                      <a:r>
                        <a:rPr lang="es-ES_tradnl" sz="1600" baseline="0" dirty="0" err="1">
                          <a:latin typeface="Helvetica" charset="0"/>
                          <a:ea typeface="Helvetica" charset="0"/>
                          <a:cs typeface="Helvetica" charset="0"/>
                        </a:rPr>
                        <a:t>already</a:t>
                      </a:r>
                      <a:r>
                        <a:rPr lang="es-ES_tradnl" sz="1600" baseline="0" dirty="0">
                          <a:latin typeface="Helvetica" charset="0"/>
                          <a:ea typeface="Helvetica" charset="0"/>
                          <a:cs typeface="Helvetica" charset="0"/>
                        </a:rPr>
                        <a:t> </a:t>
                      </a:r>
                      <a:r>
                        <a:rPr lang="es-ES_tradnl" sz="1600" baseline="0" dirty="0" err="1" smtClean="0">
                          <a:latin typeface="Helvetica" charset="0"/>
                          <a:ea typeface="Helvetica" charset="0"/>
                          <a:cs typeface="Helvetica" charset="0"/>
                        </a:rPr>
                        <a:t>exists</a:t>
                      </a:r>
                      <a:r>
                        <a:rPr lang="es-ES_tradnl" sz="1600" baseline="0" dirty="0" smtClean="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Wording</a:t>
                      </a:r>
                      <a:r>
                        <a:rPr lang="es-ES_tradnl" sz="1600" dirty="0">
                          <a:latin typeface="Helvetica" charset="0"/>
                          <a:ea typeface="Helvetica" charset="0"/>
                          <a:cs typeface="Helvetica" charset="0"/>
                        </a:rPr>
                        <a:t> can be</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bias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might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not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get</a:t>
                      </a:r>
                      <a:r>
                        <a:rPr lang="es-ES_tradnl" sz="1600" baseline="0" dirty="0">
                          <a:latin typeface="Helvetica" charset="0"/>
                          <a:ea typeface="Helvetica" charset="0"/>
                          <a:cs typeface="Helvetica" charset="0"/>
                        </a:rPr>
                        <a:t> </a:t>
                      </a:r>
                      <a:r>
                        <a:rPr lang="es-ES_tradnl" sz="1600" baseline="0" dirty="0" err="1" smtClean="0">
                          <a:latin typeface="Helvetica" charset="0"/>
                          <a:ea typeface="Helvetica" charset="0"/>
                          <a:cs typeface="Helvetica" charset="0"/>
                        </a:rPr>
                        <a:t>careful</a:t>
                      </a:r>
                      <a:r>
                        <a:rPr lang="es-ES_tradnl" sz="1600" baseline="0" dirty="0" smtClean="0">
                          <a:latin typeface="Helvetica" charset="0"/>
                          <a:ea typeface="Helvetica" charset="0"/>
                          <a:cs typeface="Helvetica" charset="0"/>
                        </a:rPr>
                        <a:t> </a:t>
                      </a:r>
                      <a:r>
                        <a:rPr lang="es-ES_tradnl" sz="1600" baseline="0" dirty="0" err="1">
                          <a:latin typeface="Helvetica" charset="0"/>
                          <a:ea typeface="Helvetica" charset="0"/>
                          <a:cs typeface="Helvetica" charset="0"/>
                        </a:rPr>
                        <a:t>feedback</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does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not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get</a:t>
                      </a:r>
                      <a:r>
                        <a:rPr lang="es-ES_tradnl" sz="1600" baseline="0" dirty="0">
                          <a:latin typeface="Helvetica" charset="0"/>
                          <a:ea typeface="Helvetica" charset="0"/>
                          <a:cs typeface="Helvetica" charset="0"/>
                        </a:rPr>
                        <a:t> full </a:t>
                      </a:r>
                      <a:r>
                        <a:rPr lang="es-ES_tradnl" sz="1600" baseline="0" dirty="0" err="1">
                          <a:latin typeface="Helvetica" charset="0"/>
                          <a:ea typeface="Helvetica" charset="0"/>
                          <a:cs typeface="Helvetica" charset="0"/>
                        </a:rPr>
                        <a:t>story</a:t>
                      </a:r>
                      <a:r>
                        <a:rPr lang="es-ES_tradnl" sz="1600" baseline="0" dirty="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extLst>
                  <a:ext uri="{0D108BD9-81ED-4DB2-BD59-A6C34878D82A}">
                    <a16:rowId xmlns:a16="http://schemas.microsoft.com/office/drawing/2014/main" xmlns="" val="10001"/>
                  </a:ext>
                </a:extLst>
              </a:tr>
              <a:tr h="1509797">
                <a:tc>
                  <a:txBody>
                    <a:bodyPr/>
                    <a:lstStyle/>
                    <a:p>
                      <a:r>
                        <a:rPr lang="es-ES_tradnl" sz="1600" b="1" dirty="0">
                          <a:latin typeface="Helvetica" charset="0"/>
                          <a:ea typeface="Helvetica" charset="0"/>
                          <a:cs typeface="Helvetica" charset="0"/>
                        </a:rPr>
                        <a:t>Interviews</a:t>
                      </a:r>
                    </a:p>
                  </a:txBody>
                  <a:tcPr/>
                </a:tc>
                <a:tc>
                  <a:txBody>
                    <a:bodyPr/>
                    <a:lstStyle/>
                    <a:p>
                      <a:r>
                        <a:rPr lang="es-ES_tradnl" sz="1600" dirty="0" err="1">
                          <a:latin typeface="Helvetica" charset="0"/>
                          <a:ea typeface="Helvetica" charset="0"/>
                          <a:cs typeface="Helvetica" charset="0"/>
                        </a:rPr>
                        <a:t>Grasp</a:t>
                      </a:r>
                      <a:r>
                        <a:rPr lang="es-ES_tradnl" sz="1600" baseline="0" dirty="0">
                          <a:latin typeface="Helvetica" charset="0"/>
                          <a:ea typeface="Helvetica" charset="0"/>
                          <a:cs typeface="Helvetica" charset="0"/>
                        </a:rPr>
                        <a:t> full </a:t>
                      </a:r>
                      <a:r>
                        <a:rPr lang="es-ES_tradnl" sz="1600" baseline="0" dirty="0" err="1">
                          <a:latin typeface="Helvetica" charset="0"/>
                          <a:ea typeface="Helvetica" charset="0"/>
                          <a:cs typeface="Helvetica" charset="0"/>
                        </a:rPr>
                        <a:t>understanding</a:t>
                      </a:r>
                      <a:r>
                        <a:rPr lang="es-ES_tradnl" sz="1600" baseline="0" dirty="0">
                          <a:latin typeface="Helvetica" charset="0"/>
                          <a:ea typeface="Helvetica" charset="0"/>
                          <a:cs typeface="Helvetica" charset="0"/>
                        </a:rPr>
                        <a:t> of </a:t>
                      </a:r>
                      <a:r>
                        <a:rPr lang="es-ES_tradnl" sz="1600" baseline="0" dirty="0" err="1">
                          <a:latin typeface="Helvetica" charset="0"/>
                          <a:ea typeface="Helvetica" charset="0"/>
                          <a:cs typeface="Helvetica" charset="0"/>
                        </a:rPr>
                        <a:t>someone’s</a:t>
                      </a:r>
                      <a:r>
                        <a:rPr lang="es-ES_tradnl" sz="1600" baseline="0" dirty="0">
                          <a:latin typeface="Helvetica" charset="0"/>
                          <a:ea typeface="Helvetica" charset="0"/>
                          <a:cs typeface="Helvetica" charset="0"/>
                        </a:rPr>
                        <a:t> </a:t>
                      </a:r>
                      <a:r>
                        <a:rPr lang="es-ES_tradnl" sz="1600" baseline="0" dirty="0" err="1" smtClean="0">
                          <a:latin typeface="Helvetica" charset="0"/>
                          <a:ea typeface="Helvetica" charset="0"/>
                          <a:cs typeface="Helvetica" charset="0"/>
                        </a:rPr>
                        <a:t>impressions</a:t>
                      </a:r>
                      <a:r>
                        <a:rPr lang="es-ES_tradnl" sz="1600" baseline="0" dirty="0" smtClean="0">
                          <a:latin typeface="Helvetica" charset="0"/>
                          <a:ea typeface="Helvetica" charset="0"/>
                          <a:cs typeface="Helvetica" charset="0"/>
                        </a:rPr>
                        <a:t> </a:t>
                      </a:r>
                      <a:r>
                        <a:rPr lang="es-ES_tradnl" sz="1600" baseline="0" dirty="0" err="1">
                          <a:latin typeface="Helvetica" charset="0"/>
                          <a:ea typeface="Helvetica" charset="0"/>
                          <a:cs typeface="Helvetica" charset="0"/>
                        </a:rPr>
                        <a:t>or</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experiences</a:t>
                      </a:r>
                      <a:r>
                        <a:rPr lang="es-ES_tradnl" sz="1600" baseline="0" dirty="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Get</a:t>
                      </a:r>
                      <a:r>
                        <a:rPr lang="es-ES_tradnl" sz="1600" dirty="0">
                          <a:latin typeface="Helvetica" charset="0"/>
                          <a:ea typeface="Helvetica" charset="0"/>
                          <a:cs typeface="Helvetica" charset="0"/>
                        </a:rPr>
                        <a:t> full</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range</a:t>
                      </a:r>
                      <a:r>
                        <a:rPr lang="es-ES_tradnl" sz="1600" baseline="0" dirty="0">
                          <a:latin typeface="Helvetica" charset="0"/>
                          <a:ea typeface="Helvetica" charset="0"/>
                          <a:cs typeface="Helvetica" charset="0"/>
                        </a:rPr>
                        <a:t> of </a:t>
                      </a:r>
                      <a:r>
                        <a:rPr lang="es-ES_tradnl" sz="1600" baseline="0" dirty="0" err="1">
                          <a:latin typeface="Helvetica" charset="0"/>
                          <a:ea typeface="Helvetica" charset="0"/>
                          <a:cs typeface="Helvetica" charset="0"/>
                        </a:rPr>
                        <a:t>depth</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information</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flexibility</a:t>
                      </a:r>
                      <a:r>
                        <a:rPr lang="es-ES_tradnl" sz="1600" baseline="0" dirty="0">
                          <a:latin typeface="Helvetica" charset="0"/>
                          <a:ea typeface="Helvetica" charset="0"/>
                          <a:cs typeface="Helvetica" charset="0"/>
                        </a:rPr>
                        <a:t> and </a:t>
                      </a:r>
                      <a:r>
                        <a:rPr lang="es-ES_tradnl" sz="1600" baseline="0" dirty="0" err="1" smtClean="0">
                          <a:latin typeface="Helvetica" charset="0"/>
                          <a:ea typeface="Helvetica" charset="0"/>
                          <a:cs typeface="Helvetica" charset="0"/>
                        </a:rPr>
                        <a:t>builds</a:t>
                      </a:r>
                      <a:r>
                        <a:rPr lang="es-ES_tradnl" sz="1600" baseline="0" dirty="0" smtClean="0">
                          <a:latin typeface="Helvetica" charset="0"/>
                          <a:ea typeface="Helvetica" charset="0"/>
                          <a:cs typeface="Helvetica" charset="0"/>
                        </a:rPr>
                        <a:t> </a:t>
                      </a:r>
                      <a:r>
                        <a:rPr lang="es-ES_tradnl" sz="1600" baseline="0" dirty="0" err="1" smtClean="0">
                          <a:latin typeface="Helvetica" charset="0"/>
                          <a:ea typeface="Helvetica" charset="0"/>
                          <a:cs typeface="Helvetica" charset="0"/>
                        </a:rPr>
                        <a:t>relationship</a:t>
                      </a:r>
                      <a:r>
                        <a:rPr lang="es-ES_tradnl" sz="1600" baseline="0" dirty="0" smtClean="0">
                          <a:latin typeface="Helvetica" charset="0"/>
                          <a:ea typeface="Helvetica" charset="0"/>
                          <a:cs typeface="Helvetica" charset="0"/>
                        </a:rPr>
                        <a:t> </a:t>
                      </a:r>
                      <a:r>
                        <a:rPr lang="es-ES_tradnl" sz="1600" baseline="0" dirty="0" err="1" smtClean="0">
                          <a:latin typeface="Helvetica" charset="0"/>
                          <a:ea typeface="Helvetica" charset="0"/>
                          <a:cs typeface="Helvetica" charset="0"/>
                        </a:rPr>
                        <a:t>with</a:t>
                      </a:r>
                      <a:r>
                        <a:rPr lang="es-ES_tradnl" sz="1600" baseline="0" dirty="0" smtClean="0">
                          <a:latin typeface="Helvetica" charset="0"/>
                          <a:ea typeface="Helvetica" charset="0"/>
                          <a:cs typeface="Helvetica" charset="0"/>
                        </a:rPr>
                        <a:t> </a:t>
                      </a:r>
                      <a:r>
                        <a:rPr lang="es-ES_tradnl" sz="1600" baseline="0" dirty="0" err="1" smtClean="0">
                          <a:latin typeface="Helvetica" charset="0"/>
                          <a:ea typeface="Helvetica" charset="0"/>
                          <a:cs typeface="Helvetica" charset="0"/>
                        </a:rPr>
                        <a:t>participant</a:t>
                      </a:r>
                      <a:r>
                        <a:rPr lang="es-ES_tradnl" sz="1600" baseline="0" dirty="0" smtClean="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tc>
                  <a:txBody>
                    <a:bodyPr/>
                    <a:lstStyle/>
                    <a:p>
                      <a:r>
                        <a:rPr lang="es-ES_tradnl" sz="1600" dirty="0">
                          <a:latin typeface="Helvetica" charset="0"/>
                          <a:ea typeface="Helvetica" charset="0"/>
                          <a:cs typeface="Helvetica" charset="0"/>
                        </a:rPr>
                        <a:t>Time</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consuming</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hard</a:t>
                      </a:r>
                      <a:r>
                        <a:rPr lang="es-ES_tradnl" sz="1600" baseline="0" dirty="0">
                          <a:latin typeface="Helvetica" charset="0"/>
                          <a:ea typeface="Helvetica" charset="0"/>
                          <a:cs typeface="Helvetica" charset="0"/>
                        </a:rPr>
                        <a:t> to </a:t>
                      </a:r>
                      <a:r>
                        <a:rPr lang="es-ES_tradnl" sz="1600" baseline="0" dirty="0" err="1" smtClean="0">
                          <a:latin typeface="Helvetica" charset="0"/>
                          <a:ea typeface="Helvetica" charset="0"/>
                          <a:cs typeface="Helvetica" charset="0"/>
                        </a:rPr>
                        <a:t>analyze</a:t>
                      </a:r>
                      <a:r>
                        <a:rPr lang="es-ES_tradnl" sz="1600" baseline="0" dirty="0">
                          <a:latin typeface="Helvetica" charset="0"/>
                          <a:ea typeface="Helvetica" charset="0"/>
                          <a:cs typeface="Helvetica" charset="0"/>
                        </a:rPr>
                        <a:t>, can be </a:t>
                      </a:r>
                      <a:r>
                        <a:rPr lang="es-ES_tradnl" sz="1600" baseline="0" dirty="0" err="1">
                          <a:latin typeface="Helvetica" charset="0"/>
                          <a:ea typeface="Helvetica" charset="0"/>
                          <a:cs typeface="Helvetica" charset="0"/>
                        </a:rPr>
                        <a:t>costly</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interviewer</a:t>
                      </a:r>
                      <a:r>
                        <a:rPr lang="es-ES_tradnl" sz="1600" baseline="0" dirty="0">
                          <a:latin typeface="Helvetica" charset="0"/>
                          <a:ea typeface="Helvetica" charset="0"/>
                          <a:cs typeface="Helvetica" charset="0"/>
                        </a:rPr>
                        <a:t> can </a:t>
                      </a:r>
                      <a:r>
                        <a:rPr lang="es-ES_tradnl" sz="1600" baseline="0" dirty="0" err="1">
                          <a:latin typeface="Helvetica" charset="0"/>
                          <a:ea typeface="Helvetica" charset="0"/>
                          <a:cs typeface="Helvetica" charset="0"/>
                        </a:rPr>
                        <a:t>bias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client</a:t>
                      </a:r>
                      <a:r>
                        <a:rPr lang="es-ES_tradnl" sz="1600" baseline="0" dirty="0">
                          <a:latin typeface="Helvetica" charset="0"/>
                          <a:ea typeface="Helvetica" charset="0"/>
                          <a:cs typeface="Helvetica" charset="0"/>
                        </a:rPr>
                        <a:t> </a:t>
                      </a:r>
                      <a:r>
                        <a:rPr lang="es-ES_tradnl" sz="1600" baseline="0" dirty="0" smtClean="0">
                          <a:latin typeface="Helvetica" charset="0"/>
                          <a:ea typeface="Helvetica" charset="0"/>
                          <a:cs typeface="Helvetica" charset="0"/>
                        </a:rPr>
                        <a:t>responses </a:t>
                      </a:r>
                      <a:endParaRPr lang="es-ES_tradnl" sz="1600" dirty="0">
                        <a:latin typeface="Helvetica" charset="0"/>
                        <a:ea typeface="Helvetica" charset="0"/>
                        <a:cs typeface="Helvetica" charset="0"/>
                      </a:endParaRPr>
                    </a:p>
                  </a:txBody>
                  <a:tcPr/>
                </a:tc>
                <a:extLst>
                  <a:ext uri="{0D108BD9-81ED-4DB2-BD59-A6C34878D82A}">
                    <a16:rowId xmlns:a16="http://schemas.microsoft.com/office/drawing/2014/main" xmlns="" val="10002"/>
                  </a:ext>
                </a:extLst>
              </a:tr>
              <a:tr h="1033019">
                <a:tc>
                  <a:txBody>
                    <a:bodyPr/>
                    <a:lstStyle/>
                    <a:p>
                      <a:r>
                        <a:rPr lang="es-ES_tradnl" sz="1600" b="1" dirty="0" err="1">
                          <a:latin typeface="Helvetica" charset="0"/>
                          <a:ea typeface="Helvetica" charset="0"/>
                          <a:cs typeface="Helvetica" charset="0"/>
                        </a:rPr>
                        <a:t>Observation</a:t>
                      </a:r>
                      <a:r>
                        <a:rPr lang="es-ES_tradnl" sz="1600" b="1" dirty="0">
                          <a:latin typeface="Helvetica" charset="0"/>
                          <a:ea typeface="Helvetica" charset="0"/>
                          <a:cs typeface="Helvetica" charset="0"/>
                        </a:rPr>
                        <a:t> </a:t>
                      </a:r>
                    </a:p>
                  </a:txBody>
                  <a:tcPr/>
                </a:tc>
                <a:tc>
                  <a:txBody>
                    <a:bodyPr/>
                    <a:lstStyle/>
                    <a:p>
                      <a:r>
                        <a:rPr lang="es-ES_tradnl" sz="1600" dirty="0" err="1">
                          <a:latin typeface="Helvetica" charset="0"/>
                          <a:ea typeface="Helvetica" charset="0"/>
                          <a:cs typeface="Helvetica" charset="0"/>
                        </a:rPr>
                        <a:t>Gather</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information</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about</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program</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operation</a:t>
                      </a:r>
                      <a:r>
                        <a:rPr lang="es-ES_tradnl" sz="1600" baseline="0" dirty="0">
                          <a:latin typeface="Helvetica" charset="0"/>
                          <a:ea typeface="Helvetica" charset="0"/>
                          <a:cs typeface="Helvetica" charset="0"/>
                        </a:rPr>
                        <a:t> and </a:t>
                      </a:r>
                      <a:r>
                        <a:rPr lang="es-ES_tradnl" sz="1600" baseline="0" dirty="0" err="1" smtClean="0">
                          <a:latin typeface="Helvetica" charset="0"/>
                          <a:ea typeface="Helvetica" charset="0"/>
                          <a:cs typeface="Helvetica" charset="0"/>
                        </a:rPr>
                        <a:t>processes</a:t>
                      </a:r>
                      <a:r>
                        <a:rPr lang="es-ES_tradnl" sz="1600" baseline="0" dirty="0" smtClean="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Viewing</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operations</a:t>
                      </a:r>
                      <a:r>
                        <a:rPr lang="es-ES_tradnl" sz="1600" dirty="0">
                          <a:latin typeface="Helvetica" charset="0"/>
                          <a:ea typeface="Helvetica" charset="0"/>
                          <a:cs typeface="Helvetica" charset="0"/>
                        </a:rPr>
                        <a:t> of </a:t>
                      </a:r>
                      <a:r>
                        <a:rPr lang="es-ES_tradnl" sz="1600" dirty="0" err="1">
                          <a:latin typeface="Helvetica" charset="0"/>
                          <a:ea typeface="Helvetica" charset="0"/>
                          <a:cs typeface="Helvetica" charset="0"/>
                        </a:rPr>
                        <a:t>program</a:t>
                      </a:r>
                      <a:r>
                        <a:rPr lang="es-ES_tradnl" sz="1600" dirty="0">
                          <a:latin typeface="Helvetica" charset="0"/>
                          <a:ea typeface="Helvetica" charset="0"/>
                          <a:cs typeface="Helvetica" charset="0"/>
                        </a:rPr>
                        <a:t> in real time </a:t>
                      </a:r>
                    </a:p>
                  </a:txBody>
                  <a:tcPr/>
                </a:tc>
                <a:tc>
                  <a:txBody>
                    <a:bodyPr/>
                    <a:lstStyle/>
                    <a:p>
                      <a:r>
                        <a:rPr lang="es-ES_tradnl" sz="1600" dirty="0" err="1" smtClean="0">
                          <a:latin typeface="Helvetica" charset="0"/>
                          <a:ea typeface="Helvetica" charset="0"/>
                          <a:cs typeface="Helvetica" charset="0"/>
                        </a:rPr>
                        <a:t>Difficult</a:t>
                      </a:r>
                      <a:r>
                        <a:rPr lang="es-ES_tradnl" sz="1600" baseline="0" dirty="0" smtClean="0">
                          <a:latin typeface="Helvetica" charset="0"/>
                          <a:ea typeface="Helvetica" charset="0"/>
                          <a:cs typeface="Helvetica" charset="0"/>
                        </a:rPr>
                        <a:t> </a:t>
                      </a:r>
                      <a:r>
                        <a:rPr lang="es-ES_tradnl" sz="1600" baseline="0" dirty="0">
                          <a:latin typeface="Helvetica" charset="0"/>
                          <a:ea typeface="Helvetica" charset="0"/>
                          <a:cs typeface="Helvetica" charset="0"/>
                        </a:rPr>
                        <a:t>to </a:t>
                      </a:r>
                      <a:r>
                        <a:rPr lang="es-ES_tradnl" sz="1600" baseline="0" dirty="0" err="1">
                          <a:latin typeface="Helvetica" charset="0"/>
                          <a:ea typeface="Helvetica" charset="0"/>
                          <a:cs typeface="Helvetica" charset="0"/>
                        </a:rPr>
                        <a:t>interpret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seen</a:t>
                      </a:r>
                      <a:r>
                        <a:rPr lang="es-ES_tradnl" sz="1600" baseline="0" dirty="0">
                          <a:latin typeface="Helvetica" charset="0"/>
                          <a:ea typeface="Helvetica" charset="0"/>
                          <a:cs typeface="Helvetica" charset="0"/>
                        </a:rPr>
                        <a:t> </a:t>
                      </a:r>
                      <a:r>
                        <a:rPr lang="es-ES_tradnl" sz="1600" baseline="0" dirty="0" err="1" smtClean="0">
                          <a:latin typeface="Helvetica" charset="0"/>
                          <a:ea typeface="Helvetica" charset="0"/>
                          <a:cs typeface="Helvetica" charset="0"/>
                        </a:rPr>
                        <a:t>behaviors</a:t>
                      </a:r>
                      <a:r>
                        <a:rPr lang="es-ES_tradnl" sz="1600" baseline="0" dirty="0" smtClean="0">
                          <a:latin typeface="Helvetica" charset="0"/>
                          <a:ea typeface="Helvetica" charset="0"/>
                          <a:cs typeface="Helvetica" charset="0"/>
                        </a:rPr>
                        <a:t> </a:t>
                      </a:r>
                      <a:r>
                        <a:rPr lang="es-ES_tradnl" sz="1600" baseline="0" dirty="0">
                          <a:latin typeface="Helvetica" charset="0"/>
                          <a:ea typeface="Helvetica" charset="0"/>
                          <a:cs typeface="Helvetica" charset="0"/>
                        </a:rPr>
                        <a:t>and </a:t>
                      </a:r>
                      <a:r>
                        <a:rPr lang="es-ES_tradnl" sz="1600" baseline="0" dirty="0" err="1">
                          <a:latin typeface="Helvetica" charset="0"/>
                          <a:ea typeface="Helvetica" charset="0"/>
                          <a:cs typeface="Helvetica" charset="0"/>
                        </a:rPr>
                        <a:t>categorize</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observations</a:t>
                      </a:r>
                      <a:r>
                        <a:rPr lang="es-ES_tradnl" sz="1600" baseline="0" dirty="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830093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Methods </a:t>
            </a:r>
            <a:r>
              <a:rPr lang="en-US" sz="3600" i="1" dirty="0" smtClean="0"/>
              <a:t>(cont.)</a:t>
            </a:r>
            <a:endParaRPr lang="en-US"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9947377"/>
              </p:ext>
            </p:extLst>
          </p:nvPr>
        </p:nvGraphicFramePr>
        <p:xfrm>
          <a:off x="1387434" y="1562344"/>
          <a:ext cx="8229600" cy="5178223"/>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22267">
                <a:tc>
                  <a:txBody>
                    <a:bodyPr/>
                    <a:lstStyle/>
                    <a:p>
                      <a:r>
                        <a:rPr lang="es-ES_tradnl" dirty="0" err="1">
                          <a:latin typeface="Helvetica" charset="0"/>
                          <a:ea typeface="Helvetica" charset="0"/>
                          <a:cs typeface="Helvetica" charset="0"/>
                        </a:rPr>
                        <a:t>Method</a:t>
                      </a:r>
                      <a:r>
                        <a:rPr lang="es-ES_tradnl" baseline="0" dirty="0">
                          <a:latin typeface="Helvetica" charset="0"/>
                          <a:ea typeface="Helvetica" charset="0"/>
                          <a:cs typeface="Helvetica" charset="0"/>
                        </a:rPr>
                        <a:t> </a:t>
                      </a:r>
                      <a:endParaRPr lang="es-ES_tradnl" dirty="0">
                        <a:latin typeface="Helvetica" charset="0"/>
                        <a:ea typeface="Helvetica" charset="0"/>
                        <a:cs typeface="Helvetica" charset="0"/>
                      </a:endParaRPr>
                    </a:p>
                  </a:txBody>
                  <a:tcPr/>
                </a:tc>
                <a:tc>
                  <a:txBody>
                    <a:bodyPr/>
                    <a:lstStyle/>
                    <a:p>
                      <a:r>
                        <a:rPr lang="es-ES_tradnl" dirty="0" err="1">
                          <a:latin typeface="Helvetica" charset="0"/>
                          <a:ea typeface="Helvetica" charset="0"/>
                          <a:cs typeface="Helvetica" charset="0"/>
                        </a:rPr>
                        <a:t>Overall</a:t>
                      </a:r>
                      <a:r>
                        <a:rPr lang="es-ES_tradnl" dirty="0">
                          <a:latin typeface="Helvetica" charset="0"/>
                          <a:ea typeface="Helvetica" charset="0"/>
                          <a:cs typeface="Helvetica" charset="0"/>
                        </a:rPr>
                        <a:t> </a:t>
                      </a:r>
                      <a:r>
                        <a:rPr lang="es-ES_tradnl" dirty="0" err="1">
                          <a:latin typeface="Helvetica" charset="0"/>
                          <a:ea typeface="Helvetica" charset="0"/>
                          <a:cs typeface="Helvetica" charset="0"/>
                        </a:rPr>
                        <a:t>Purpose</a:t>
                      </a:r>
                      <a:r>
                        <a:rPr lang="es-ES_tradnl" dirty="0">
                          <a:latin typeface="Helvetica" charset="0"/>
                          <a:ea typeface="Helvetica" charset="0"/>
                          <a:cs typeface="Helvetica" charset="0"/>
                        </a:rPr>
                        <a:t> </a:t>
                      </a:r>
                    </a:p>
                  </a:txBody>
                  <a:tcPr/>
                </a:tc>
                <a:tc>
                  <a:txBody>
                    <a:bodyPr/>
                    <a:lstStyle/>
                    <a:p>
                      <a:r>
                        <a:rPr lang="es-ES_tradnl" dirty="0" err="1">
                          <a:latin typeface="Helvetica" charset="0"/>
                          <a:ea typeface="Helvetica" charset="0"/>
                          <a:cs typeface="Helvetica" charset="0"/>
                        </a:rPr>
                        <a:t>Advantages</a:t>
                      </a:r>
                      <a:r>
                        <a:rPr lang="es-ES_tradnl" dirty="0">
                          <a:latin typeface="Helvetica" charset="0"/>
                          <a:ea typeface="Helvetica" charset="0"/>
                          <a:cs typeface="Helvetica" charset="0"/>
                        </a:rPr>
                        <a:t> </a:t>
                      </a:r>
                    </a:p>
                  </a:txBody>
                  <a:tcPr/>
                </a:tc>
                <a:tc>
                  <a:txBody>
                    <a:bodyPr/>
                    <a:lstStyle/>
                    <a:p>
                      <a:r>
                        <a:rPr lang="es-ES_tradnl" dirty="0" err="1">
                          <a:latin typeface="Helvetica" charset="0"/>
                          <a:ea typeface="Helvetica" charset="0"/>
                          <a:cs typeface="Helvetica" charset="0"/>
                        </a:rPr>
                        <a:t>Challanges</a:t>
                      </a:r>
                      <a:r>
                        <a:rPr lang="es-ES_tradnl" dirty="0">
                          <a:latin typeface="Helvetica" charset="0"/>
                          <a:ea typeface="Helvetica" charset="0"/>
                          <a:cs typeface="Helvetica" charset="0"/>
                        </a:rPr>
                        <a:t> </a:t>
                      </a:r>
                    </a:p>
                  </a:txBody>
                  <a:tcPr/>
                </a:tc>
                <a:extLst>
                  <a:ext uri="{0D108BD9-81ED-4DB2-BD59-A6C34878D82A}">
                    <a16:rowId xmlns:a16="http://schemas.microsoft.com/office/drawing/2014/main" xmlns="" val="10000"/>
                  </a:ext>
                </a:extLst>
              </a:tr>
              <a:tr h="1748186">
                <a:tc>
                  <a:txBody>
                    <a:bodyPr/>
                    <a:lstStyle/>
                    <a:p>
                      <a:r>
                        <a:rPr lang="es-ES_tradnl" sz="1600" b="1" baseline="0" dirty="0" err="1">
                          <a:latin typeface="Helvetica" charset="0"/>
                          <a:ea typeface="Helvetica" charset="0"/>
                          <a:cs typeface="Helvetica" charset="0"/>
                        </a:rPr>
                        <a:t>Document</a:t>
                      </a:r>
                      <a:r>
                        <a:rPr lang="es-ES_tradnl" sz="1600" b="1" baseline="0" dirty="0">
                          <a:latin typeface="Helvetica" charset="0"/>
                          <a:ea typeface="Helvetica" charset="0"/>
                          <a:cs typeface="Helvetica" charset="0"/>
                        </a:rPr>
                        <a:t> </a:t>
                      </a:r>
                      <a:r>
                        <a:rPr lang="es-ES_tradnl" sz="1600" b="1" baseline="0" dirty="0" err="1">
                          <a:latin typeface="Helvetica" charset="0"/>
                          <a:ea typeface="Helvetica" charset="0"/>
                          <a:cs typeface="Helvetica" charset="0"/>
                        </a:rPr>
                        <a:t>or</a:t>
                      </a:r>
                      <a:r>
                        <a:rPr lang="es-ES_tradnl" sz="1600" b="1" baseline="0" dirty="0">
                          <a:latin typeface="Helvetica" charset="0"/>
                          <a:ea typeface="Helvetica" charset="0"/>
                          <a:cs typeface="Helvetica" charset="0"/>
                        </a:rPr>
                        <a:t> </a:t>
                      </a:r>
                      <a:r>
                        <a:rPr lang="es-ES_tradnl" sz="1600" b="1" baseline="0" dirty="0" err="1">
                          <a:latin typeface="Helvetica" charset="0"/>
                          <a:ea typeface="Helvetica" charset="0"/>
                          <a:cs typeface="Helvetica" charset="0"/>
                        </a:rPr>
                        <a:t>artifact</a:t>
                      </a:r>
                      <a:r>
                        <a:rPr lang="es-ES_tradnl" sz="1600" b="1" baseline="0" dirty="0">
                          <a:latin typeface="Helvetica" charset="0"/>
                          <a:ea typeface="Helvetica" charset="0"/>
                          <a:cs typeface="Helvetica" charset="0"/>
                        </a:rPr>
                        <a:t> </a:t>
                      </a:r>
                      <a:r>
                        <a:rPr lang="es-ES_tradnl" sz="1600" b="1" baseline="0" dirty="0" err="1">
                          <a:latin typeface="Helvetica" charset="0"/>
                          <a:ea typeface="Helvetica" charset="0"/>
                          <a:cs typeface="Helvetica" charset="0"/>
                        </a:rPr>
                        <a:t>review</a:t>
                      </a:r>
                      <a:r>
                        <a:rPr lang="es-ES_tradnl" sz="1600" b="1" baseline="0" dirty="0">
                          <a:latin typeface="Helvetica" charset="0"/>
                          <a:ea typeface="Helvetica" charset="0"/>
                          <a:cs typeface="Helvetica" charset="0"/>
                        </a:rPr>
                        <a:t>  </a:t>
                      </a:r>
                      <a:endParaRPr lang="es-ES_tradnl" sz="1600" b="1"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Impression</a:t>
                      </a:r>
                      <a:r>
                        <a:rPr lang="es-ES_tradnl" sz="1600" baseline="0" dirty="0">
                          <a:latin typeface="Helvetica" charset="0"/>
                          <a:ea typeface="Helvetica" charset="0"/>
                          <a:cs typeface="Helvetica" charset="0"/>
                        </a:rPr>
                        <a:t> of </a:t>
                      </a:r>
                      <a:r>
                        <a:rPr lang="es-ES_tradnl" sz="1600" baseline="0" dirty="0" err="1">
                          <a:latin typeface="Helvetica" charset="0"/>
                          <a:ea typeface="Helvetica" charset="0"/>
                          <a:cs typeface="Helvetica" charset="0"/>
                        </a:rPr>
                        <a:t>program</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operations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typically</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from</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finances</a:t>
                      </a:r>
                      <a:r>
                        <a:rPr lang="es-ES_tradnl" sz="1600" baseline="0" dirty="0">
                          <a:latin typeface="Helvetica" charset="0"/>
                          <a:ea typeface="Helvetica" charset="0"/>
                          <a:cs typeface="Helvetica" charset="0"/>
                        </a:rPr>
                        <a:t>, memos, minutes, </a:t>
                      </a:r>
                      <a:r>
                        <a:rPr lang="es-ES_tradnl" sz="1600" baseline="0" dirty="0" smtClean="0">
                          <a:latin typeface="Helvetica" charset="0"/>
                          <a:ea typeface="Helvetica" charset="0"/>
                          <a:cs typeface="Helvetica" charset="0"/>
                        </a:rPr>
                        <a:t>etc. </a:t>
                      </a:r>
                      <a:endParaRPr lang="es-ES_tradnl" sz="1600" dirty="0">
                        <a:latin typeface="Helvetica" charset="0"/>
                        <a:ea typeface="Helvetica" charset="0"/>
                        <a:cs typeface="Helvetica" charset="0"/>
                      </a:endParaRPr>
                    </a:p>
                  </a:txBody>
                  <a:tcPr/>
                </a:tc>
                <a:tc>
                  <a:txBody>
                    <a:bodyPr/>
                    <a:lstStyle/>
                    <a:p>
                      <a:r>
                        <a:rPr lang="es-ES_tradnl" sz="1600" dirty="0" err="1" smtClean="0">
                          <a:latin typeface="Helvetica" charset="0"/>
                          <a:ea typeface="Helvetica" charset="0"/>
                          <a:cs typeface="Helvetica" charset="0"/>
                        </a:rPr>
                        <a:t>Comprehensive</a:t>
                      </a:r>
                      <a:r>
                        <a:rPr lang="es-ES_tradnl" sz="1600" baseline="0" dirty="0" smtClean="0">
                          <a:latin typeface="Helvetica" charset="0"/>
                          <a:ea typeface="Helvetica" charset="0"/>
                          <a:cs typeface="Helvetica" charset="0"/>
                        </a:rPr>
                        <a:t> </a:t>
                      </a:r>
                      <a:r>
                        <a:rPr lang="es-ES_tradnl" sz="1600" baseline="0" dirty="0" err="1">
                          <a:latin typeface="Helvetica" charset="0"/>
                          <a:ea typeface="Helvetica" charset="0"/>
                          <a:cs typeface="Helvetica" charset="0"/>
                        </a:rPr>
                        <a:t>historical</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information</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information</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already</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exist</a:t>
                      </a:r>
                      <a:endParaRPr lang="es-ES_tradnl" sz="1600" dirty="0">
                        <a:latin typeface="Helvetica" charset="0"/>
                        <a:ea typeface="Helvetica" charset="0"/>
                        <a:cs typeface="Helvetica" charset="0"/>
                      </a:endParaRPr>
                    </a:p>
                  </a:txBody>
                  <a:tcPr/>
                </a:tc>
                <a:tc>
                  <a:txBody>
                    <a:bodyPr/>
                    <a:lstStyle/>
                    <a:p>
                      <a:r>
                        <a:rPr lang="es-ES_tradnl" sz="1600" dirty="0">
                          <a:latin typeface="Helvetica" charset="0"/>
                          <a:ea typeface="Helvetica" charset="0"/>
                          <a:cs typeface="Helvetica" charset="0"/>
                        </a:rPr>
                        <a:t>Data</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restricted</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to</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what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available</a:t>
                      </a:r>
                      <a:r>
                        <a:rPr lang="es-ES_tradnl" sz="1600" baseline="0" dirty="0">
                          <a:latin typeface="Helvetica" charset="0"/>
                          <a:ea typeface="Helvetica" charset="0"/>
                          <a:cs typeface="Helvetica" charset="0"/>
                        </a:rPr>
                        <a:t>, can </a:t>
                      </a:r>
                      <a:r>
                        <a:rPr lang="es-ES_tradnl" sz="1600" baseline="0" dirty="0" err="1">
                          <a:latin typeface="Helvetica" charset="0"/>
                          <a:ea typeface="Helvetica" charset="0"/>
                          <a:cs typeface="Helvetica" charset="0"/>
                        </a:rPr>
                        <a:t>take</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much</a:t>
                      </a:r>
                      <a:r>
                        <a:rPr lang="es-ES_tradnl" sz="1600" baseline="0" dirty="0">
                          <a:latin typeface="Helvetica" charset="0"/>
                          <a:ea typeface="Helvetica" charset="0"/>
                          <a:cs typeface="Helvetica" charset="0"/>
                        </a:rPr>
                        <a:t> time, </a:t>
                      </a:r>
                      <a:r>
                        <a:rPr lang="es-ES_tradnl" sz="1600" baseline="0" dirty="0" err="1">
                          <a:latin typeface="Helvetica" charset="0"/>
                          <a:ea typeface="Helvetica" charset="0"/>
                          <a:cs typeface="Helvetica" charset="0"/>
                        </a:rPr>
                        <a:t>often</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incomplete</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information</a:t>
                      </a:r>
                      <a:endParaRPr lang="es-ES_tradnl" sz="1600" dirty="0">
                        <a:latin typeface="Helvetica" charset="0"/>
                        <a:ea typeface="Helvetica" charset="0"/>
                        <a:cs typeface="Helvetica" charset="0"/>
                      </a:endParaRPr>
                    </a:p>
                  </a:txBody>
                  <a:tcPr/>
                </a:tc>
                <a:extLst>
                  <a:ext uri="{0D108BD9-81ED-4DB2-BD59-A6C34878D82A}">
                    <a16:rowId xmlns:a16="http://schemas.microsoft.com/office/drawing/2014/main" xmlns="" val="10001"/>
                  </a:ext>
                </a:extLst>
              </a:tr>
              <a:tr h="1509797">
                <a:tc>
                  <a:txBody>
                    <a:bodyPr/>
                    <a:lstStyle/>
                    <a:p>
                      <a:r>
                        <a:rPr lang="es-ES_tradnl" sz="1600" b="1" dirty="0" err="1">
                          <a:latin typeface="Helvetica" charset="0"/>
                          <a:ea typeface="Helvetica" charset="0"/>
                          <a:cs typeface="Helvetica" charset="0"/>
                        </a:rPr>
                        <a:t>Focus</a:t>
                      </a:r>
                      <a:r>
                        <a:rPr lang="es-ES_tradnl" sz="1600" b="1" baseline="0" dirty="0">
                          <a:latin typeface="Helvetica" charset="0"/>
                          <a:ea typeface="Helvetica" charset="0"/>
                          <a:cs typeface="Helvetica" charset="0"/>
                        </a:rPr>
                        <a:t> </a:t>
                      </a:r>
                      <a:r>
                        <a:rPr lang="es-ES_tradnl" sz="1600" b="1" baseline="0" dirty="0" err="1">
                          <a:latin typeface="Helvetica" charset="0"/>
                          <a:ea typeface="Helvetica" charset="0"/>
                          <a:cs typeface="Helvetica" charset="0"/>
                        </a:rPr>
                        <a:t>group</a:t>
                      </a:r>
                      <a:r>
                        <a:rPr lang="es-ES_tradnl" sz="1600" b="1" baseline="0" dirty="0">
                          <a:latin typeface="Helvetica" charset="0"/>
                          <a:ea typeface="Helvetica" charset="0"/>
                          <a:cs typeface="Helvetica" charset="0"/>
                        </a:rPr>
                        <a:t> </a:t>
                      </a:r>
                      <a:endParaRPr lang="es-ES_tradnl" sz="1600" b="1"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Exploration</a:t>
                      </a:r>
                      <a:r>
                        <a:rPr lang="es-ES_tradnl" sz="1600" baseline="0" dirty="0">
                          <a:latin typeface="Helvetica" charset="0"/>
                          <a:ea typeface="Helvetica" charset="0"/>
                          <a:cs typeface="Helvetica" charset="0"/>
                        </a:rPr>
                        <a:t> of </a:t>
                      </a:r>
                      <a:r>
                        <a:rPr lang="es-ES_tradnl" sz="1600" baseline="0" dirty="0" err="1">
                          <a:latin typeface="Helvetica" charset="0"/>
                          <a:ea typeface="Helvetica" charset="0"/>
                          <a:cs typeface="Helvetica" charset="0"/>
                        </a:rPr>
                        <a:t>topic</a:t>
                      </a:r>
                      <a:r>
                        <a:rPr lang="es-ES_tradnl" sz="1600" baseline="0" dirty="0">
                          <a:latin typeface="Helvetica" charset="0"/>
                          <a:ea typeface="Helvetica" charset="0"/>
                          <a:cs typeface="Helvetica" charset="0"/>
                        </a:rPr>
                        <a:t> </a:t>
                      </a:r>
                      <a:r>
                        <a:rPr lang="es-ES_tradnl" sz="1600" baseline="0" dirty="0" smtClean="0">
                          <a:latin typeface="Helvetica" charset="0"/>
                          <a:ea typeface="Helvetica" charset="0"/>
                          <a:cs typeface="Helvetica" charset="0"/>
                        </a:rPr>
                        <a:t>in </a:t>
                      </a:r>
                      <a:r>
                        <a:rPr lang="es-ES_tradnl" sz="1600" baseline="0" dirty="0" err="1" smtClean="0">
                          <a:latin typeface="Helvetica" charset="0"/>
                          <a:ea typeface="Helvetica" charset="0"/>
                          <a:cs typeface="Helvetica" charset="0"/>
                        </a:rPr>
                        <a:t>depth</a:t>
                      </a:r>
                      <a:r>
                        <a:rPr lang="es-ES_tradnl" sz="1600" baseline="0" dirty="0" smtClean="0">
                          <a:latin typeface="Helvetica" charset="0"/>
                          <a:ea typeface="Helvetica" charset="0"/>
                          <a:cs typeface="Helvetica" charset="0"/>
                        </a:rPr>
                        <a:t> </a:t>
                      </a:r>
                      <a:r>
                        <a:rPr lang="es-ES_tradnl" sz="1600" baseline="0" dirty="0" err="1">
                          <a:latin typeface="Helvetica" charset="0"/>
                          <a:ea typeface="Helvetica" charset="0"/>
                          <a:cs typeface="Helvetica" charset="0"/>
                        </a:rPr>
                        <a:t>through</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group</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discussion</a:t>
                      </a:r>
                      <a:r>
                        <a:rPr lang="es-ES_tradnl" sz="1600" baseline="0" dirty="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tc>
                  <a:txBody>
                    <a:bodyPr/>
                    <a:lstStyle/>
                    <a:p>
                      <a:r>
                        <a:rPr lang="es-ES_tradnl" sz="1600" dirty="0">
                          <a:latin typeface="Helvetica" charset="0"/>
                          <a:ea typeface="Helvetica" charset="0"/>
                          <a:cs typeface="Helvetica" charset="0"/>
                        </a:rPr>
                        <a:t>Quick</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impressions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efficient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way</a:t>
                      </a:r>
                      <a:r>
                        <a:rPr lang="es-ES_tradnl" sz="1600" baseline="0" dirty="0">
                          <a:latin typeface="Helvetica" charset="0"/>
                          <a:ea typeface="Helvetica" charset="0"/>
                          <a:cs typeface="Helvetica" charset="0"/>
                        </a:rPr>
                        <a:t> to </a:t>
                      </a:r>
                      <a:r>
                        <a:rPr lang="es-ES_tradnl" sz="1600" baseline="0" dirty="0" err="1">
                          <a:latin typeface="Helvetica" charset="0"/>
                          <a:ea typeface="Helvetica" charset="0"/>
                          <a:cs typeface="Helvetica" charset="0"/>
                        </a:rPr>
                        <a:t>get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range</a:t>
                      </a:r>
                      <a:r>
                        <a:rPr lang="es-ES_tradnl" sz="1600" baseline="0" dirty="0">
                          <a:latin typeface="Helvetica" charset="0"/>
                          <a:ea typeface="Helvetica" charset="0"/>
                          <a:cs typeface="Helvetica" charset="0"/>
                        </a:rPr>
                        <a:t> and </a:t>
                      </a:r>
                      <a:r>
                        <a:rPr lang="es-ES_tradnl" sz="1600" baseline="0" dirty="0" err="1">
                          <a:latin typeface="Helvetica" charset="0"/>
                          <a:ea typeface="Helvetica" charset="0"/>
                          <a:cs typeface="Helvetica" charset="0"/>
                        </a:rPr>
                        <a:t>depth</a:t>
                      </a:r>
                      <a:r>
                        <a:rPr lang="es-ES_tradnl" sz="1600" baseline="0" dirty="0">
                          <a:latin typeface="Helvetica" charset="0"/>
                          <a:ea typeface="Helvetica" charset="0"/>
                          <a:cs typeface="Helvetica" charset="0"/>
                        </a:rPr>
                        <a:t> of </a:t>
                      </a:r>
                      <a:r>
                        <a:rPr lang="es-ES_tradnl" sz="1600" baseline="0" dirty="0" err="1">
                          <a:latin typeface="Helvetica" charset="0"/>
                          <a:ea typeface="Helvetica" charset="0"/>
                          <a:cs typeface="Helvetica" charset="0"/>
                        </a:rPr>
                        <a:t>information</a:t>
                      </a:r>
                      <a:r>
                        <a:rPr lang="es-ES_tradnl" sz="1600" baseline="0" dirty="0">
                          <a:latin typeface="Helvetica" charset="0"/>
                          <a:ea typeface="Helvetica" charset="0"/>
                          <a:cs typeface="Helvetica" charset="0"/>
                        </a:rPr>
                        <a:t>, can </a:t>
                      </a:r>
                      <a:r>
                        <a:rPr lang="es-ES_tradnl" sz="1600" baseline="0" dirty="0" err="1" smtClean="0">
                          <a:latin typeface="Helvetica" charset="0"/>
                          <a:ea typeface="Helvetica" charset="0"/>
                          <a:cs typeface="Helvetica" charset="0"/>
                        </a:rPr>
                        <a:t>cover</a:t>
                      </a:r>
                      <a:r>
                        <a:rPr lang="es-ES_tradnl" sz="1600" baseline="0" dirty="0" smtClean="0">
                          <a:latin typeface="Helvetica" charset="0"/>
                          <a:ea typeface="Helvetica" charset="0"/>
                          <a:cs typeface="Helvetica" charset="0"/>
                        </a:rPr>
                        <a:t> </a:t>
                      </a:r>
                      <a:r>
                        <a:rPr lang="es-ES_tradnl" sz="1600" baseline="0" dirty="0" err="1" smtClean="0">
                          <a:latin typeface="Helvetica" charset="0"/>
                          <a:ea typeface="Helvetica" charset="0"/>
                          <a:cs typeface="Helvetica" charset="0"/>
                        </a:rPr>
                        <a:t>key</a:t>
                      </a:r>
                      <a:r>
                        <a:rPr lang="es-ES_tradnl" sz="1600" baseline="0" dirty="0" smtClean="0">
                          <a:latin typeface="Helvetica" charset="0"/>
                          <a:ea typeface="Helvetica" charset="0"/>
                          <a:cs typeface="Helvetica" charset="0"/>
                        </a:rPr>
                        <a:t> </a:t>
                      </a:r>
                      <a:r>
                        <a:rPr lang="es-ES_tradnl" sz="1600" baseline="0" dirty="0" err="1">
                          <a:latin typeface="Helvetica" charset="0"/>
                          <a:ea typeface="Helvetica" charset="0"/>
                          <a:cs typeface="Helvetica" charset="0"/>
                        </a:rPr>
                        <a:t>info</a:t>
                      </a:r>
                      <a:endParaRPr lang="es-ES_tradnl" sz="1600" dirty="0">
                        <a:latin typeface="Helvetica" charset="0"/>
                        <a:ea typeface="Helvetica" charset="0"/>
                        <a:cs typeface="Helvetica" charset="0"/>
                      </a:endParaRPr>
                    </a:p>
                  </a:txBody>
                  <a:tcPr/>
                </a:tc>
                <a:tc>
                  <a:txBody>
                    <a:bodyPr/>
                    <a:lstStyle/>
                    <a:p>
                      <a:r>
                        <a:rPr lang="es-ES_tradnl" sz="1600" dirty="0">
                          <a:latin typeface="Helvetica" charset="0"/>
                          <a:ea typeface="Helvetica" charset="0"/>
                          <a:cs typeface="Helvetica" charset="0"/>
                        </a:rPr>
                        <a:t>Can</a:t>
                      </a:r>
                      <a:r>
                        <a:rPr lang="es-ES_tradnl" sz="1600" baseline="0" dirty="0">
                          <a:latin typeface="Helvetica" charset="0"/>
                          <a:ea typeface="Helvetica" charset="0"/>
                          <a:cs typeface="Helvetica" charset="0"/>
                        </a:rPr>
                        <a:t> be </a:t>
                      </a:r>
                      <a:r>
                        <a:rPr lang="es-ES_tradnl" sz="1600" baseline="0" dirty="0" err="1">
                          <a:latin typeface="Helvetica" charset="0"/>
                          <a:ea typeface="Helvetica" charset="0"/>
                          <a:cs typeface="Helvetica" charset="0"/>
                        </a:rPr>
                        <a:t>hard</a:t>
                      </a:r>
                      <a:r>
                        <a:rPr lang="es-ES_tradnl" sz="1600" baseline="0" dirty="0">
                          <a:latin typeface="Helvetica" charset="0"/>
                          <a:ea typeface="Helvetica" charset="0"/>
                          <a:cs typeface="Helvetica" charset="0"/>
                        </a:rPr>
                        <a:t> to </a:t>
                      </a:r>
                      <a:r>
                        <a:rPr lang="es-ES_tradnl" sz="1600" baseline="0" dirty="0" err="1" smtClean="0">
                          <a:latin typeface="Helvetica" charset="0"/>
                          <a:ea typeface="Helvetica" charset="0"/>
                          <a:cs typeface="Helvetica" charset="0"/>
                        </a:rPr>
                        <a:t>analyze</a:t>
                      </a:r>
                      <a:r>
                        <a:rPr lang="es-ES_tradnl" sz="1600" baseline="0" dirty="0" smtClean="0">
                          <a:latin typeface="Helvetica" charset="0"/>
                          <a:ea typeface="Helvetica" charset="0"/>
                          <a:cs typeface="Helvetica" charset="0"/>
                        </a:rPr>
                        <a:t> </a:t>
                      </a:r>
                      <a:r>
                        <a:rPr lang="es-ES_tradnl" sz="1600" baseline="0" dirty="0">
                          <a:latin typeface="Helvetica" charset="0"/>
                          <a:ea typeface="Helvetica" charset="0"/>
                          <a:cs typeface="Helvetica" charset="0"/>
                        </a:rPr>
                        <a:t>responses, </a:t>
                      </a:r>
                      <a:r>
                        <a:rPr lang="es-ES_tradnl" sz="1600" baseline="0" dirty="0" err="1">
                          <a:latin typeface="Helvetica" charset="0"/>
                          <a:ea typeface="Helvetica" charset="0"/>
                          <a:cs typeface="Helvetica" charset="0"/>
                        </a:rPr>
                        <a:t>need</a:t>
                      </a:r>
                      <a:r>
                        <a:rPr lang="es-ES_tradnl" sz="1600" baseline="0" dirty="0">
                          <a:latin typeface="Helvetica" charset="0"/>
                          <a:ea typeface="Helvetica" charset="0"/>
                          <a:cs typeface="Helvetica" charset="0"/>
                        </a:rPr>
                        <a:t> a </a:t>
                      </a:r>
                      <a:r>
                        <a:rPr lang="es-ES_tradnl" sz="1600" baseline="0" dirty="0" err="1">
                          <a:latin typeface="Helvetica" charset="0"/>
                          <a:ea typeface="Helvetica" charset="0"/>
                          <a:cs typeface="Helvetica" charset="0"/>
                        </a:rPr>
                        <a:t>good</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facilitator</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scheduling</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conflicts</a:t>
                      </a:r>
                      <a:r>
                        <a:rPr lang="es-ES_tradnl" sz="1600" baseline="0" dirty="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extLst>
                  <a:ext uri="{0D108BD9-81ED-4DB2-BD59-A6C34878D82A}">
                    <a16:rowId xmlns:a16="http://schemas.microsoft.com/office/drawing/2014/main" xmlns="" val="10002"/>
                  </a:ext>
                </a:extLst>
              </a:tr>
              <a:tr h="1033019">
                <a:tc>
                  <a:txBody>
                    <a:bodyPr/>
                    <a:lstStyle/>
                    <a:p>
                      <a:r>
                        <a:rPr lang="es-ES_tradnl" sz="1600" b="1" dirty="0">
                          <a:latin typeface="Helvetica" charset="0"/>
                          <a:ea typeface="Helvetica" charset="0"/>
                          <a:cs typeface="Helvetica" charset="0"/>
                        </a:rPr>
                        <a:t>Case</a:t>
                      </a:r>
                      <a:r>
                        <a:rPr lang="es-ES_tradnl" sz="1600" b="1" baseline="0" dirty="0">
                          <a:latin typeface="Helvetica" charset="0"/>
                          <a:ea typeface="Helvetica" charset="0"/>
                          <a:cs typeface="Helvetica" charset="0"/>
                        </a:rPr>
                        <a:t> </a:t>
                      </a:r>
                      <a:r>
                        <a:rPr lang="es-ES_tradnl" sz="1600" b="1" baseline="0" dirty="0" err="1">
                          <a:latin typeface="Helvetica" charset="0"/>
                          <a:ea typeface="Helvetica" charset="0"/>
                          <a:cs typeface="Helvetica" charset="0"/>
                        </a:rPr>
                        <a:t>studies</a:t>
                      </a:r>
                      <a:r>
                        <a:rPr lang="es-ES_tradnl" sz="1600" b="1" baseline="0" dirty="0">
                          <a:latin typeface="Helvetica" charset="0"/>
                          <a:ea typeface="Helvetica" charset="0"/>
                          <a:cs typeface="Helvetica" charset="0"/>
                        </a:rPr>
                        <a:t> </a:t>
                      </a:r>
                      <a:endParaRPr lang="es-ES_tradnl" sz="1600" b="1"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Fully</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understand</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or</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depict</a:t>
                      </a:r>
                      <a:r>
                        <a:rPr lang="es-ES_tradnl" sz="1600" dirty="0">
                          <a:latin typeface="Helvetica" charset="0"/>
                          <a:ea typeface="Helvetica" charset="0"/>
                          <a:cs typeface="Helvetica" charset="0"/>
                        </a:rPr>
                        <a:t> </a:t>
                      </a:r>
                      <a:r>
                        <a:rPr lang="es-ES_tradnl" sz="1600" dirty="0" err="1">
                          <a:latin typeface="Helvetica" charset="0"/>
                          <a:ea typeface="Helvetica" charset="0"/>
                          <a:cs typeface="Helvetica" charset="0"/>
                        </a:rPr>
                        <a:t>participant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experiences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through</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program</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cross-comparison</a:t>
                      </a:r>
                      <a:r>
                        <a:rPr lang="es-ES_tradnl" sz="1600" baseline="0" dirty="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tc>
                  <a:txBody>
                    <a:bodyPr/>
                    <a:lstStyle/>
                    <a:p>
                      <a:r>
                        <a:rPr lang="es-ES_tradnl" sz="1600" dirty="0" err="1">
                          <a:latin typeface="Helvetica" charset="0"/>
                          <a:ea typeface="Helvetica" charset="0"/>
                          <a:cs typeface="Helvetica" charset="0"/>
                        </a:rPr>
                        <a:t>Depicts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experience</a:t>
                      </a:r>
                      <a:r>
                        <a:rPr lang="es-ES_tradnl" sz="1600" baseline="0" dirty="0">
                          <a:latin typeface="Helvetica" charset="0"/>
                          <a:ea typeface="Helvetica" charset="0"/>
                          <a:cs typeface="Helvetica" charset="0"/>
                        </a:rPr>
                        <a:t> in </a:t>
                      </a:r>
                      <a:r>
                        <a:rPr lang="es-ES_tradnl" sz="1600" baseline="0" dirty="0" err="1">
                          <a:latin typeface="Helvetica" charset="0"/>
                          <a:ea typeface="Helvetica" charset="0"/>
                          <a:cs typeface="Helvetica" charset="0"/>
                        </a:rPr>
                        <a:t>program</a:t>
                      </a:r>
                      <a:r>
                        <a:rPr lang="es-ES_tradnl" sz="1600" baseline="0" dirty="0">
                          <a:latin typeface="Helvetica" charset="0"/>
                          <a:ea typeface="Helvetica" charset="0"/>
                          <a:cs typeface="Helvetica" charset="0"/>
                        </a:rPr>
                        <a:t> input, </a:t>
                      </a:r>
                      <a:r>
                        <a:rPr lang="es-ES_tradnl" sz="1600" baseline="0" dirty="0" err="1">
                          <a:latin typeface="Helvetica" charset="0"/>
                          <a:ea typeface="Helvetica" charset="0"/>
                          <a:cs typeface="Helvetica" charset="0"/>
                        </a:rPr>
                        <a:t>process</a:t>
                      </a:r>
                      <a:r>
                        <a:rPr lang="es-ES_tradnl" sz="1600" baseline="0" dirty="0">
                          <a:latin typeface="Helvetica" charset="0"/>
                          <a:ea typeface="Helvetica" charset="0"/>
                          <a:cs typeface="Helvetica" charset="0"/>
                        </a:rPr>
                        <a:t>, and </a:t>
                      </a:r>
                      <a:r>
                        <a:rPr lang="es-ES_tradnl" sz="1600" baseline="0" dirty="0" err="1" smtClean="0">
                          <a:latin typeface="Helvetica" charset="0"/>
                          <a:ea typeface="Helvetica" charset="0"/>
                          <a:cs typeface="Helvetica" charset="0"/>
                        </a:rPr>
                        <a:t>results</a:t>
                      </a:r>
                      <a:endParaRPr lang="es-ES_tradnl" sz="1600" dirty="0">
                        <a:latin typeface="Helvetica" charset="0"/>
                        <a:ea typeface="Helvetica" charset="0"/>
                        <a:cs typeface="Helvetica" charset="0"/>
                      </a:endParaRPr>
                    </a:p>
                  </a:txBody>
                  <a:tcPr/>
                </a:tc>
                <a:tc>
                  <a:txBody>
                    <a:bodyPr/>
                    <a:lstStyle/>
                    <a:p>
                      <a:r>
                        <a:rPr lang="es-ES_tradnl" sz="1600" dirty="0">
                          <a:latin typeface="Helvetica" charset="0"/>
                          <a:ea typeface="Helvetica" charset="0"/>
                          <a:cs typeface="Helvetica" charset="0"/>
                        </a:rPr>
                        <a:t>Time</a:t>
                      </a:r>
                      <a:r>
                        <a:rPr lang="es-ES_tradnl" sz="1600" baseline="0" dirty="0">
                          <a:latin typeface="Helvetica" charset="0"/>
                          <a:ea typeface="Helvetica" charset="0"/>
                          <a:cs typeface="Helvetica" charset="0"/>
                        </a:rPr>
                        <a:t>-</a:t>
                      </a:r>
                      <a:r>
                        <a:rPr lang="es-ES_tradnl" sz="1600" baseline="0" dirty="0" err="1">
                          <a:latin typeface="Helvetica" charset="0"/>
                          <a:ea typeface="Helvetica" charset="0"/>
                          <a:cs typeface="Helvetica" charset="0"/>
                        </a:rPr>
                        <a:t>consuming</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to</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collect</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organize</a:t>
                      </a:r>
                      <a:r>
                        <a:rPr lang="es-ES_tradnl" sz="1600" baseline="0" dirty="0">
                          <a:latin typeface="Helvetica" charset="0"/>
                          <a:ea typeface="Helvetica" charset="0"/>
                          <a:cs typeface="Helvetica" charset="0"/>
                        </a:rPr>
                        <a:t>, and describe. </a:t>
                      </a:r>
                      <a:r>
                        <a:rPr lang="es-ES_tradnl" sz="1600" baseline="0" dirty="0" err="1">
                          <a:latin typeface="Helvetica" charset="0"/>
                          <a:ea typeface="Helvetica" charset="0"/>
                          <a:cs typeface="Helvetica" charset="0"/>
                        </a:rPr>
                        <a:t>Represents</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depth</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rather</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than</a:t>
                      </a:r>
                      <a:r>
                        <a:rPr lang="es-ES_tradnl" sz="1600" baseline="0" dirty="0">
                          <a:latin typeface="Helvetica" charset="0"/>
                          <a:ea typeface="Helvetica" charset="0"/>
                          <a:cs typeface="Helvetica" charset="0"/>
                        </a:rPr>
                        <a:t> </a:t>
                      </a:r>
                      <a:r>
                        <a:rPr lang="es-ES_tradnl" sz="1600" baseline="0" dirty="0" err="1">
                          <a:latin typeface="Helvetica" charset="0"/>
                          <a:ea typeface="Helvetica" charset="0"/>
                          <a:cs typeface="Helvetica" charset="0"/>
                        </a:rPr>
                        <a:t>breadth</a:t>
                      </a:r>
                      <a:r>
                        <a:rPr lang="es-ES_tradnl" sz="1600" baseline="0" dirty="0">
                          <a:latin typeface="Helvetica" charset="0"/>
                          <a:ea typeface="Helvetica" charset="0"/>
                          <a:cs typeface="Helvetica" charset="0"/>
                        </a:rPr>
                        <a:t> of </a:t>
                      </a:r>
                      <a:r>
                        <a:rPr lang="es-ES_tradnl" sz="1600" baseline="0" dirty="0" err="1" smtClean="0">
                          <a:latin typeface="Helvetica" charset="0"/>
                          <a:ea typeface="Helvetica" charset="0"/>
                          <a:cs typeface="Helvetica" charset="0"/>
                        </a:rPr>
                        <a:t>information</a:t>
                      </a:r>
                      <a:r>
                        <a:rPr lang="es-ES_tradnl" sz="1600" baseline="0" dirty="0" smtClean="0">
                          <a:latin typeface="Helvetica" charset="0"/>
                          <a:ea typeface="Helvetica" charset="0"/>
                          <a:cs typeface="Helvetica" charset="0"/>
                        </a:rPr>
                        <a:t> </a:t>
                      </a:r>
                      <a:endParaRPr lang="es-ES_tradnl" sz="1600" dirty="0">
                        <a:latin typeface="Helvetica" charset="0"/>
                        <a:ea typeface="Helvetica" charset="0"/>
                        <a:cs typeface="Helvetica" charset="0"/>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41715899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UNL Traditional">
      <a:dk1>
        <a:srgbClr val="000000"/>
      </a:dk1>
      <a:lt1>
        <a:srgbClr val="FFFFFF"/>
      </a:lt1>
      <a:dk2>
        <a:srgbClr val="626362"/>
      </a:dk2>
      <a:lt2>
        <a:srgbClr val="F5F1E7"/>
      </a:lt2>
      <a:accent1>
        <a:srgbClr val="D00000"/>
      </a:accent1>
      <a:accent2>
        <a:srgbClr val="BFC0BE"/>
      </a:accent2>
      <a:accent3>
        <a:srgbClr val="626362"/>
      </a:accent3>
      <a:accent4>
        <a:srgbClr val="1A1918"/>
      </a:accent4>
      <a:accent5>
        <a:srgbClr val="FFFEFE"/>
      </a:accent5>
      <a:accent6>
        <a:srgbClr val="F5F1E7"/>
      </a:accent6>
      <a:hlink>
        <a:srgbClr val="D00000"/>
      </a:hlink>
      <a:folHlink>
        <a:srgbClr val="9F00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_AssessmentTemplate" id="{7743DCBC-FF34-614E-B344-C1D9F4144D4F}" vid="{BF612B4B-90C0-174A-88FD-6FE8D85F8A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SA_AssessmentTemplate</Template>
  <TotalTime>524</TotalTime>
  <Words>1409</Words>
  <Application>Microsoft Macintosh PowerPoint</Application>
  <PresentationFormat>Widescreen</PresentationFormat>
  <Paragraphs>188</Paragraphs>
  <Slides>24</Slides>
  <Notes>15</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Calibri</vt:lpstr>
      <vt:lpstr>Calibri Light</vt:lpstr>
      <vt:lpstr>Coffee At Midnight Demo</vt:lpstr>
      <vt:lpstr>Helvetica</vt:lpstr>
      <vt:lpstr>Helvetica Light</vt:lpstr>
      <vt:lpstr>Helvetica Neue</vt:lpstr>
      <vt:lpstr>Arial</vt:lpstr>
      <vt:lpstr>Office Theme</vt:lpstr>
      <vt:lpstr>Student Affairs Assessment Series</vt:lpstr>
      <vt:lpstr>Module 3: Data Collection</vt:lpstr>
      <vt:lpstr>Learning Objectives</vt:lpstr>
      <vt:lpstr>Remember…</vt:lpstr>
      <vt:lpstr>What are Quantitative Methods? </vt:lpstr>
      <vt:lpstr>What are Qualitative Methods?</vt:lpstr>
      <vt:lpstr>Differences Between Qualitative and Quantitative Methods</vt:lpstr>
      <vt:lpstr>Types of Methods</vt:lpstr>
      <vt:lpstr>Types of Methods (cont.)</vt:lpstr>
      <vt:lpstr>Other Methods</vt:lpstr>
      <vt:lpstr>Other Methods (cont.)</vt:lpstr>
      <vt:lpstr>Writing Good Questions</vt:lpstr>
      <vt:lpstr>Writing Good Questions (cont.)</vt:lpstr>
      <vt:lpstr>Structured and Unstructured Questions</vt:lpstr>
      <vt:lpstr>Formative and Summative</vt:lpstr>
      <vt:lpstr>Direct Measures Assessment</vt:lpstr>
      <vt:lpstr>Indirect Measures Assessment</vt:lpstr>
      <vt:lpstr>Party at the Union Case Study</vt:lpstr>
      <vt:lpstr>Activity - Learning about RSOs</vt:lpstr>
      <vt:lpstr>Activity - Diverse Interactions</vt:lpstr>
      <vt:lpstr>Activity - Other</vt:lpstr>
      <vt:lpstr>Assessment Report Form</vt:lpstr>
      <vt:lpstr>Reference Page</vt:lpstr>
      <vt:lpstr>Reference Page</vt:lpstr>
    </vt:vector>
  </TitlesOfParts>
  <Company>University of Nebraska-Lincoln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Andy Smriga</dc:creator>
  <cp:lastModifiedBy>Lauren Gayer</cp:lastModifiedBy>
  <cp:revision>97</cp:revision>
  <cp:lastPrinted>2016-10-10T13:36:07Z</cp:lastPrinted>
  <dcterms:created xsi:type="dcterms:W3CDTF">2016-05-13T18:31:26Z</dcterms:created>
  <dcterms:modified xsi:type="dcterms:W3CDTF">2016-10-10T13:47:24Z</dcterms:modified>
</cp:coreProperties>
</file>