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87" r:id="rId3"/>
    <p:sldId id="268" r:id="rId4"/>
    <p:sldId id="257" r:id="rId5"/>
    <p:sldId id="273" r:id="rId6"/>
    <p:sldId id="267" r:id="rId7"/>
    <p:sldId id="286" r:id="rId8"/>
    <p:sldId id="258" r:id="rId9"/>
    <p:sldId id="270" r:id="rId10"/>
    <p:sldId id="271" r:id="rId11"/>
    <p:sldId id="259" r:id="rId12"/>
    <p:sldId id="269" r:id="rId13"/>
    <p:sldId id="275" r:id="rId14"/>
    <p:sldId id="274" r:id="rId15"/>
    <p:sldId id="262" r:id="rId16"/>
    <p:sldId id="277" r:id="rId17"/>
    <p:sldId id="278" r:id="rId18"/>
    <p:sldId id="279" r:id="rId19"/>
    <p:sldId id="263" r:id="rId20"/>
    <p:sldId id="264" r:id="rId21"/>
    <p:sldId id="280" r:id="rId22"/>
    <p:sldId id="281" r:id="rId23"/>
    <p:sldId id="282" r:id="rId24"/>
    <p:sldId id="283" r:id="rId25"/>
    <p:sldId id="284" r:id="rId26"/>
    <p:sldId id="265" r:id="rId27"/>
    <p:sldId id="261" r:id="rId28"/>
    <p:sldId id="285"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00FF00"/>
    <a:srgbClr val="990033"/>
    <a:srgbClr val="F5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6" autoAdjust="0"/>
    <p:restoredTop sz="84970" autoAdjust="0"/>
  </p:normalViewPr>
  <p:slideViewPr>
    <p:cSldViewPr snapToGrid="0" snapToObjects="1">
      <p:cViewPr varScale="1">
        <p:scale>
          <a:sx n="83" d="100"/>
          <a:sy n="83" d="100"/>
        </p:scale>
        <p:origin x="224" y="2048"/>
      </p:cViewPr>
      <p:guideLst/>
    </p:cSldViewPr>
  </p:slideViewPr>
  <p:notesTextViewPr>
    <p:cViewPr>
      <p:scale>
        <a:sx n="1" d="1"/>
        <a:sy n="1" d="1"/>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4ACC2-5550-408A-9AFB-6C5B75745671}" type="doc">
      <dgm:prSet loTypeId="urn:microsoft.com/office/officeart/2008/layout/AlternatingHexagons" loCatId="list" qsTypeId="urn:microsoft.com/office/officeart/2005/8/quickstyle/simple4" qsCatId="simple" csTypeId="urn:microsoft.com/office/officeart/2005/8/colors/accent1_2" csCatId="accent1" phldr="1"/>
      <dgm:spPr/>
      <dgm:t>
        <a:bodyPr/>
        <a:lstStyle/>
        <a:p>
          <a:endParaRPr lang="en-US"/>
        </a:p>
      </dgm:t>
    </dgm:pt>
    <dgm:pt modelId="{0C39F6AE-234E-4649-9C00-9743FB6931C0}">
      <dgm:prSet phldrT="[Text]" custT="1"/>
      <dgm:spPr/>
      <dgm:t>
        <a:bodyPr/>
        <a:lstStyle/>
        <a:p>
          <a:r>
            <a:rPr lang="en-US" sz="1100" dirty="0" smtClean="0">
              <a:latin typeface="Helvetica" charset="0"/>
              <a:ea typeface="Helvetica" charset="0"/>
              <a:cs typeface="Helvetica" charset="0"/>
            </a:rPr>
            <a:t/>
          </a:r>
          <a:br>
            <a:rPr lang="en-US" sz="1100" dirty="0" smtClean="0">
              <a:latin typeface="Helvetica" charset="0"/>
              <a:ea typeface="Helvetica" charset="0"/>
              <a:cs typeface="Helvetica" charset="0"/>
            </a:rPr>
          </a:br>
          <a:r>
            <a:rPr lang="en-US" sz="1100" dirty="0" smtClean="0">
              <a:latin typeface="Helvetica" charset="0"/>
              <a:ea typeface="Helvetica" charset="0"/>
              <a:cs typeface="Helvetica" charset="0"/>
            </a:rPr>
            <a:t>Postmodern </a:t>
          </a:r>
          <a:endParaRPr lang="en-US" sz="1100" dirty="0" smtClean="0">
            <a:latin typeface="Helvetica" charset="0"/>
            <a:ea typeface="Helvetica" charset="0"/>
            <a:cs typeface="Helvetica" charset="0"/>
          </a:endParaRPr>
        </a:p>
        <a:p>
          <a:r>
            <a:rPr lang="en-US" sz="1100" dirty="0" smtClean="0">
              <a:latin typeface="Helvetica" charset="0"/>
              <a:ea typeface="Helvetica" charset="0"/>
              <a:cs typeface="Helvetica" charset="0"/>
            </a:rPr>
            <a:t>Perspectives </a:t>
          </a:r>
          <a:endParaRPr lang="en-US" sz="1100" dirty="0">
            <a:latin typeface="Helvetica" charset="0"/>
            <a:ea typeface="Helvetica" charset="0"/>
            <a:cs typeface="Helvetica" charset="0"/>
          </a:endParaRPr>
        </a:p>
      </dgm:t>
    </dgm:pt>
    <dgm:pt modelId="{D1BF4A17-18CB-45B5-A627-7E027195D164}" type="parTrans" cxnId="{D847E191-2AF9-45AF-AF04-2511E7729E25}">
      <dgm:prSet/>
      <dgm:spPr/>
      <dgm:t>
        <a:bodyPr/>
        <a:lstStyle/>
        <a:p>
          <a:endParaRPr lang="en-US"/>
        </a:p>
      </dgm:t>
    </dgm:pt>
    <dgm:pt modelId="{46E78473-64AF-4C5C-82D7-95832BB4861A}" type="sibTrans" cxnId="{D847E191-2AF9-45AF-AF04-2511E7729E25}">
      <dgm:prSet custT="1"/>
      <dgm:spPr/>
      <dgm:t>
        <a:bodyPr/>
        <a:lstStyle/>
        <a:p>
          <a:r>
            <a:rPr lang="en-US" sz="1100" dirty="0" smtClean="0">
              <a:latin typeface="Helvetica" charset="0"/>
              <a:ea typeface="Helvetica" charset="0"/>
              <a:cs typeface="Helvetica" charset="0"/>
            </a:rPr>
            <a:t>Feminist </a:t>
          </a:r>
        </a:p>
        <a:p>
          <a:r>
            <a:rPr lang="en-US" sz="1100" dirty="0" smtClean="0">
              <a:latin typeface="Helvetica" charset="0"/>
              <a:ea typeface="Helvetica" charset="0"/>
              <a:cs typeface="Helvetica" charset="0"/>
            </a:rPr>
            <a:t>Theories </a:t>
          </a:r>
          <a:endParaRPr lang="en-US" sz="1100" dirty="0">
            <a:latin typeface="Helvetica" charset="0"/>
            <a:ea typeface="Helvetica" charset="0"/>
            <a:cs typeface="Helvetica" charset="0"/>
          </a:endParaRPr>
        </a:p>
      </dgm:t>
    </dgm:pt>
    <dgm:pt modelId="{E86718E5-1654-4F20-A9C8-DCE6D5E78D2E}">
      <dgm:prSet phldrT="[Text]" custT="1"/>
      <dgm:spPr/>
      <dgm:t>
        <a:bodyPr/>
        <a:lstStyle/>
        <a:p>
          <a:r>
            <a:rPr lang="en-US" sz="1100" dirty="0" smtClean="0">
              <a:latin typeface="Helvetica" charset="0"/>
              <a:ea typeface="Helvetica" charset="0"/>
              <a:cs typeface="Helvetica" charset="0"/>
            </a:rPr>
            <a:t>Critical Theory &amp; Critical Race Theory </a:t>
          </a:r>
          <a:endParaRPr lang="en-US" sz="1100" dirty="0">
            <a:latin typeface="Helvetica" charset="0"/>
            <a:ea typeface="Helvetica" charset="0"/>
            <a:cs typeface="Helvetica" charset="0"/>
          </a:endParaRPr>
        </a:p>
      </dgm:t>
    </dgm:pt>
    <dgm:pt modelId="{646E6C66-8C48-4398-BB13-C7E4DCECEE71}" type="parTrans" cxnId="{66419739-C70E-49CB-9A90-16DB7EC4851B}">
      <dgm:prSet/>
      <dgm:spPr/>
      <dgm:t>
        <a:bodyPr/>
        <a:lstStyle/>
        <a:p>
          <a:endParaRPr lang="en-US"/>
        </a:p>
      </dgm:t>
    </dgm:pt>
    <dgm:pt modelId="{E2E8E02C-403A-48BD-BE3E-F745C052D014}" type="sibTrans" cxnId="{66419739-C70E-49CB-9A90-16DB7EC4851B}">
      <dgm:prSet custT="1"/>
      <dgm:spPr/>
      <dgm:t>
        <a:bodyPr/>
        <a:lstStyle/>
        <a:p>
          <a:r>
            <a:rPr lang="en-US" sz="1600" dirty="0" smtClean="0">
              <a:latin typeface="Helvetica" charset="0"/>
              <a:ea typeface="Helvetica" charset="0"/>
              <a:cs typeface="Helvetica" charset="0"/>
            </a:rPr>
            <a:t>Advocacy, Action, Marginalized Groups </a:t>
          </a:r>
          <a:r>
            <a:rPr lang="en-US" sz="1600" dirty="0" smtClean="0">
              <a:latin typeface="Helvetica" charset="0"/>
              <a:ea typeface="Helvetica" charset="0"/>
              <a:cs typeface="Helvetica" charset="0"/>
            </a:rPr>
            <a:t>&amp; Anti-Oppression </a:t>
          </a:r>
          <a:endParaRPr lang="en-US" sz="1600" dirty="0">
            <a:latin typeface="Helvetica" charset="0"/>
            <a:ea typeface="Helvetica" charset="0"/>
            <a:cs typeface="Helvetica" charset="0"/>
          </a:endParaRPr>
        </a:p>
      </dgm:t>
    </dgm:pt>
    <dgm:pt modelId="{4FA39D87-90CA-46CC-8B4C-A2627772C646}">
      <dgm:prSet phldrT="[Text]" custT="1"/>
      <dgm:spPr/>
      <dgm:t>
        <a:bodyPr/>
        <a:lstStyle/>
        <a:p>
          <a:r>
            <a:rPr lang="en-US" sz="1100" dirty="0" smtClean="0">
              <a:latin typeface="Helvetica" charset="0"/>
              <a:ea typeface="Helvetica" charset="0"/>
              <a:cs typeface="Helvetica" charset="0"/>
            </a:rPr>
            <a:t>Disability Theories </a:t>
          </a:r>
          <a:endParaRPr lang="en-US" sz="1100" dirty="0">
            <a:latin typeface="Helvetica" charset="0"/>
            <a:ea typeface="Helvetica" charset="0"/>
            <a:cs typeface="Helvetica" charset="0"/>
          </a:endParaRPr>
        </a:p>
      </dgm:t>
    </dgm:pt>
    <dgm:pt modelId="{E64478F5-1408-4738-BFE4-0CC6DD342D3E}" type="parTrans" cxnId="{DA7D3237-BBE9-45E6-BB0B-C658F241E407}">
      <dgm:prSet/>
      <dgm:spPr/>
      <dgm:t>
        <a:bodyPr/>
        <a:lstStyle/>
        <a:p>
          <a:endParaRPr lang="en-US"/>
        </a:p>
      </dgm:t>
    </dgm:pt>
    <dgm:pt modelId="{D890BDE4-D6C5-44F8-810A-0C10469E0692}" type="sibTrans" cxnId="{DA7D3237-BBE9-45E6-BB0B-C658F241E407}">
      <dgm:prSet custT="1"/>
      <dgm:spPr/>
      <dgm:t>
        <a:bodyPr/>
        <a:lstStyle/>
        <a:p>
          <a:r>
            <a:rPr lang="en-US" sz="1100" dirty="0" smtClean="0">
              <a:latin typeface="Helvetica" charset="0"/>
              <a:ea typeface="Helvetica" charset="0"/>
              <a:cs typeface="Helvetica" charset="0"/>
            </a:rPr>
            <a:t>Queer Theory </a:t>
          </a:r>
          <a:endParaRPr lang="en-US" sz="1100" dirty="0">
            <a:latin typeface="Helvetica" charset="0"/>
            <a:ea typeface="Helvetica" charset="0"/>
            <a:cs typeface="Helvetica" charset="0"/>
          </a:endParaRPr>
        </a:p>
      </dgm:t>
    </dgm:pt>
    <dgm:pt modelId="{1118C1A9-DA15-45C1-BEAF-A90B1E018D55}" type="pres">
      <dgm:prSet presAssocID="{D8C4ACC2-5550-408A-9AFB-6C5B75745671}" presName="Name0" presStyleCnt="0">
        <dgm:presLayoutVars>
          <dgm:chMax/>
          <dgm:chPref/>
          <dgm:dir/>
          <dgm:animLvl val="lvl"/>
        </dgm:presLayoutVars>
      </dgm:prSet>
      <dgm:spPr/>
      <dgm:t>
        <a:bodyPr/>
        <a:lstStyle/>
        <a:p>
          <a:endParaRPr lang="en-US"/>
        </a:p>
      </dgm:t>
    </dgm:pt>
    <dgm:pt modelId="{8D854C4C-F780-4BFE-9DDE-C260425FEEF4}" type="pres">
      <dgm:prSet presAssocID="{0C39F6AE-234E-4649-9C00-9743FB6931C0}" presName="composite" presStyleCnt="0"/>
      <dgm:spPr/>
    </dgm:pt>
    <dgm:pt modelId="{56E92E90-235D-4BDF-B838-9B5EFEE9ECBC}" type="pres">
      <dgm:prSet presAssocID="{0C39F6AE-234E-4649-9C00-9743FB6931C0}" presName="Parent1" presStyleLbl="node1" presStyleIdx="0" presStyleCnt="6">
        <dgm:presLayoutVars>
          <dgm:chMax val="1"/>
          <dgm:chPref val="1"/>
          <dgm:bulletEnabled val="1"/>
        </dgm:presLayoutVars>
      </dgm:prSet>
      <dgm:spPr/>
      <dgm:t>
        <a:bodyPr/>
        <a:lstStyle/>
        <a:p>
          <a:endParaRPr lang="en-US"/>
        </a:p>
      </dgm:t>
    </dgm:pt>
    <dgm:pt modelId="{B6D4B61E-C5AE-44E0-80F0-E61D0E5592C1}" type="pres">
      <dgm:prSet presAssocID="{0C39F6AE-234E-4649-9C00-9743FB6931C0}" presName="Childtext1" presStyleLbl="revTx" presStyleIdx="0" presStyleCnt="3">
        <dgm:presLayoutVars>
          <dgm:chMax val="0"/>
          <dgm:chPref val="0"/>
          <dgm:bulletEnabled val="1"/>
        </dgm:presLayoutVars>
      </dgm:prSet>
      <dgm:spPr/>
      <dgm:t>
        <a:bodyPr/>
        <a:lstStyle/>
        <a:p>
          <a:endParaRPr lang="en-US"/>
        </a:p>
      </dgm:t>
    </dgm:pt>
    <dgm:pt modelId="{C990A093-059E-4315-BB66-EA84BEF13AD2}" type="pres">
      <dgm:prSet presAssocID="{0C39F6AE-234E-4649-9C00-9743FB6931C0}" presName="BalanceSpacing" presStyleCnt="0"/>
      <dgm:spPr/>
    </dgm:pt>
    <dgm:pt modelId="{D27605CB-C54A-42D8-B843-74FB89EF1656}" type="pres">
      <dgm:prSet presAssocID="{0C39F6AE-234E-4649-9C00-9743FB6931C0}" presName="BalanceSpacing1" presStyleCnt="0"/>
      <dgm:spPr/>
    </dgm:pt>
    <dgm:pt modelId="{E8B8ACC6-7ECD-4DBF-AC30-0BA89404F9A3}" type="pres">
      <dgm:prSet presAssocID="{46E78473-64AF-4C5C-82D7-95832BB4861A}" presName="Accent1Text" presStyleLbl="node1" presStyleIdx="1" presStyleCnt="6" custLinFactNeighborX="2011" custLinFactNeighborY="-147"/>
      <dgm:spPr/>
      <dgm:t>
        <a:bodyPr/>
        <a:lstStyle/>
        <a:p>
          <a:endParaRPr lang="en-US"/>
        </a:p>
      </dgm:t>
    </dgm:pt>
    <dgm:pt modelId="{20617F61-680F-438A-9540-064EDD0DD9F0}" type="pres">
      <dgm:prSet presAssocID="{46E78473-64AF-4C5C-82D7-95832BB4861A}" presName="spaceBetweenRectangles" presStyleCnt="0"/>
      <dgm:spPr/>
    </dgm:pt>
    <dgm:pt modelId="{179AEA87-5FE2-44BC-9BCF-5A8A5AE6C3DA}" type="pres">
      <dgm:prSet presAssocID="{E86718E5-1654-4F20-A9C8-DCE6D5E78D2E}" presName="composite" presStyleCnt="0"/>
      <dgm:spPr/>
    </dgm:pt>
    <dgm:pt modelId="{12D340AE-0436-408D-9DF1-6711388DAD76}" type="pres">
      <dgm:prSet presAssocID="{E86718E5-1654-4F20-A9C8-DCE6D5E78D2E}" presName="Parent1" presStyleLbl="node1" presStyleIdx="2" presStyleCnt="6">
        <dgm:presLayoutVars>
          <dgm:chMax val="1"/>
          <dgm:chPref val="1"/>
          <dgm:bulletEnabled val="1"/>
        </dgm:presLayoutVars>
      </dgm:prSet>
      <dgm:spPr/>
      <dgm:t>
        <a:bodyPr/>
        <a:lstStyle/>
        <a:p>
          <a:endParaRPr lang="en-US"/>
        </a:p>
      </dgm:t>
    </dgm:pt>
    <dgm:pt modelId="{73CEA90B-4C27-4EF5-89E4-7DAA272D5ACF}" type="pres">
      <dgm:prSet presAssocID="{E86718E5-1654-4F20-A9C8-DCE6D5E78D2E}" presName="Childtext1" presStyleLbl="revTx" presStyleIdx="1" presStyleCnt="3">
        <dgm:presLayoutVars>
          <dgm:chMax val="0"/>
          <dgm:chPref val="0"/>
          <dgm:bulletEnabled val="1"/>
        </dgm:presLayoutVars>
      </dgm:prSet>
      <dgm:spPr/>
      <dgm:t>
        <a:bodyPr/>
        <a:lstStyle/>
        <a:p>
          <a:endParaRPr lang="en-US"/>
        </a:p>
      </dgm:t>
    </dgm:pt>
    <dgm:pt modelId="{6CFEF7B2-E424-4A40-A695-C2290BF26547}" type="pres">
      <dgm:prSet presAssocID="{E86718E5-1654-4F20-A9C8-DCE6D5E78D2E}" presName="BalanceSpacing" presStyleCnt="0"/>
      <dgm:spPr/>
    </dgm:pt>
    <dgm:pt modelId="{0C443D19-B630-422D-857F-7F97F0887B81}" type="pres">
      <dgm:prSet presAssocID="{E86718E5-1654-4F20-A9C8-DCE6D5E78D2E}" presName="BalanceSpacing1" presStyleCnt="0"/>
      <dgm:spPr/>
    </dgm:pt>
    <dgm:pt modelId="{C9404014-4FCA-4A3E-BD34-E7F2EFEC34D1}" type="pres">
      <dgm:prSet presAssocID="{E2E8E02C-403A-48BD-BE3E-F745C052D014}" presName="Accent1Text" presStyleLbl="node1" presStyleIdx="3" presStyleCnt="6" custScaleX="196639" custScaleY="186078" custLinFactX="-116779" custLinFactNeighborX="-200000" custLinFactNeighborY="-9269"/>
      <dgm:spPr/>
      <dgm:t>
        <a:bodyPr/>
        <a:lstStyle/>
        <a:p>
          <a:endParaRPr lang="en-US"/>
        </a:p>
      </dgm:t>
    </dgm:pt>
    <dgm:pt modelId="{A2254F0B-1215-4053-BE1B-81B508278836}" type="pres">
      <dgm:prSet presAssocID="{E2E8E02C-403A-48BD-BE3E-F745C052D014}" presName="spaceBetweenRectangles" presStyleCnt="0"/>
      <dgm:spPr/>
    </dgm:pt>
    <dgm:pt modelId="{7D7F351A-8DB1-4BBD-A646-2A40B9DBBA29}" type="pres">
      <dgm:prSet presAssocID="{4FA39D87-90CA-46CC-8B4C-A2627772C646}" presName="composite" presStyleCnt="0"/>
      <dgm:spPr/>
    </dgm:pt>
    <dgm:pt modelId="{00418B02-8694-4047-8486-16912521C4F4}" type="pres">
      <dgm:prSet presAssocID="{4FA39D87-90CA-46CC-8B4C-A2627772C646}" presName="Parent1" presStyleLbl="node1" presStyleIdx="4" presStyleCnt="6">
        <dgm:presLayoutVars>
          <dgm:chMax val="1"/>
          <dgm:chPref val="1"/>
          <dgm:bulletEnabled val="1"/>
        </dgm:presLayoutVars>
      </dgm:prSet>
      <dgm:spPr/>
      <dgm:t>
        <a:bodyPr/>
        <a:lstStyle/>
        <a:p>
          <a:endParaRPr lang="en-US"/>
        </a:p>
      </dgm:t>
    </dgm:pt>
    <dgm:pt modelId="{8DBB7D12-94D4-4F8A-9DEC-3BDD44D0F5DB}" type="pres">
      <dgm:prSet presAssocID="{4FA39D87-90CA-46CC-8B4C-A2627772C646}" presName="Childtext1" presStyleLbl="revTx" presStyleIdx="2" presStyleCnt="3">
        <dgm:presLayoutVars>
          <dgm:chMax val="0"/>
          <dgm:chPref val="0"/>
          <dgm:bulletEnabled val="1"/>
        </dgm:presLayoutVars>
      </dgm:prSet>
      <dgm:spPr/>
      <dgm:t>
        <a:bodyPr/>
        <a:lstStyle/>
        <a:p>
          <a:endParaRPr lang="en-US"/>
        </a:p>
      </dgm:t>
    </dgm:pt>
    <dgm:pt modelId="{26566F21-8628-4102-9C1F-EA083D59EF35}" type="pres">
      <dgm:prSet presAssocID="{4FA39D87-90CA-46CC-8B4C-A2627772C646}" presName="BalanceSpacing" presStyleCnt="0"/>
      <dgm:spPr/>
    </dgm:pt>
    <dgm:pt modelId="{53E988D6-67D6-491B-9475-FCA8E9D6F2DD}" type="pres">
      <dgm:prSet presAssocID="{4FA39D87-90CA-46CC-8B4C-A2627772C646}" presName="BalanceSpacing1" presStyleCnt="0"/>
      <dgm:spPr/>
    </dgm:pt>
    <dgm:pt modelId="{67D3EB96-04EC-49F4-BECD-677BDECFD9B0}" type="pres">
      <dgm:prSet presAssocID="{D890BDE4-D6C5-44F8-810A-0C10469E0692}" presName="Accent1Text" presStyleLbl="node1" presStyleIdx="5" presStyleCnt="6"/>
      <dgm:spPr/>
      <dgm:t>
        <a:bodyPr/>
        <a:lstStyle/>
        <a:p>
          <a:endParaRPr lang="en-US"/>
        </a:p>
      </dgm:t>
    </dgm:pt>
  </dgm:ptLst>
  <dgm:cxnLst>
    <dgm:cxn modelId="{33C9327D-EC4D-4BC5-BFC6-B64ED35CC13F}" type="presOf" srcId="{46E78473-64AF-4C5C-82D7-95832BB4861A}" destId="{E8B8ACC6-7ECD-4DBF-AC30-0BA89404F9A3}" srcOrd="0" destOrd="0" presId="urn:microsoft.com/office/officeart/2008/layout/AlternatingHexagons"/>
    <dgm:cxn modelId="{DC79012F-43DC-4840-968B-227B069B7542}" type="presOf" srcId="{0C39F6AE-234E-4649-9C00-9743FB6931C0}" destId="{56E92E90-235D-4BDF-B838-9B5EFEE9ECBC}" srcOrd="0" destOrd="0" presId="urn:microsoft.com/office/officeart/2008/layout/AlternatingHexagons"/>
    <dgm:cxn modelId="{8124BDDA-1FB1-48F4-8C91-126998B04B04}" type="presOf" srcId="{4FA39D87-90CA-46CC-8B4C-A2627772C646}" destId="{00418B02-8694-4047-8486-16912521C4F4}" srcOrd="0" destOrd="0" presId="urn:microsoft.com/office/officeart/2008/layout/AlternatingHexagons"/>
    <dgm:cxn modelId="{5FF6D1D4-617C-45FA-B3B0-8A8C8E31E9E0}" type="presOf" srcId="{E86718E5-1654-4F20-A9C8-DCE6D5E78D2E}" destId="{12D340AE-0436-408D-9DF1-6711388DAD76}" srcOrd="0" destOrd="0" presId="urn:microsoft.com/office/officeart/2008/layout/AlternatingHexagons"/>
    <dgm:cxn modelId="{D847E191-2AF9-45AF-AF04-2511E7729E25}" srcId="{D8C4ACC2-5550-408A-9AFB-6C5B75745671}" destId="{0C39F6AE-234E-4649-9C00-9743FB6931C0}" srcOrd="0" destOrd="0" parTransId="{D1BF4A17-18CB-45B5-A627-7E027195D164}" sibTransId="{46E78473-64AF-4C5C-82D7-95832BB4861A}"/>
    <dgm:cxn modelId="{AEBE89A4-2D80-454B-B7A2-D72BA6B2D094}" type="presOf" srcId="{E2E8E02C-403A-48BD-BE3E-F745C052D014}" destId="{C9404014-4FCA-4A3E-BD34-E7F2EFEC34D1}" srcOrd="0" destOrd="0" presId="urn:microsoft.com/office/officeart/2008/layout/AlternatingHexagons"/>
    <dgm:cxn modelId="{63378A3D-F520-496B-8C12-1787E8303257}" type="presOf" srcId="{D890BDE4-D6C5-44F8-810A-0C10469E0692}" destId="{67D3EB96-04EC-49F4-BECD-677BDECFD9B0}" srcOrd="0" destOrd="0" presId="urn:microsoft.com/office/officeart/2008/layout/AlternatingHexagons"/>
    <dgm:cxn modelId="{35A7FF32-1C02-48FA-9B96-2D1F74A2EC44}" type="presOf" srcId="{D8C4ACC2-5550-408A-9AFB-6C5B75745671}" destId="{1118C1A9-DA15-45C1-BEAF-A90B1E018D55}" srcOrd="0" destOrd="0" presId="urn:microsoft.com/office/officeart/2008/layout/AlternatingHexagons"/>
    <dgm:cxn modelId="{66419739-C70E-49CB-9A90-16DB7EC4851B}" srcId="{D8C4ACC2-5550-408A-9AFB-6C5B75745671}" destId="{E86718E5-1654-4F20-A9C8-DCE6D5E78D2E}" srcOrd="1" destOrd="0" parTransId="{646E6C66-8C48-4398-BB13-C7E4DCECEE71}" sibTransId="{E2E8E02C-403A-48BD-BE3E-F745C052D014}"/>
    <dgm:cxn modelId="{DA7D3237-BBE9-45E6-BB0B-C658F241E407}" srcId="{D8C4ACC2-5550-408A-9AFB-6C5B75745671}" destId="{4FA39D87-90CA-46CC-8B4C-A2627772C646}" srcOrd="2" destOrd="0" parTransId="{E64478F5-1408-4738-BFE4-0CC6DD342D3E}" sibTransId="{D890BDE4-D6C5-44F8-810A-0C10469E0692}"/>
    <dgm:cxn modelId="{E3DA9AE3-0053-4503-A6B2-E8785094CAC7}" type="presParOf" srcId="{1118C1A9-DA15-45C1-BEAF-A90B1E018D55}" destId="{8D854C4C-F780-4BFE-9DDE-C260425FEEF4}" srcOrd="0" destOrd="0" presId="urn:microsoft.com/office/officeart/2008/layout/AlternatingHexagons"/>
    <dgm:cxn modelId="{738821C0-A130-4CCD-8AB0-27E4C5D1E27E}" type="presParOf" srcId="{8D854C4C-F780-4BFE-9DDE-C260425FEEF4}" destId="{56E92E90-235D-4BDF-B838-9B5EFEE9ECBC}" srcOrd="0" destOrd="0" presId="urn:microsoft.com/office/officeart/2008/layout/AlternatingHexagons"/>
    <dgm:cxn modelId="{ECE5168C-CC9C-40D1-84F8-10A8A14D6872}" type="presParOf" srcId="{8D854C4C-F780-4BFE-9DDE-C260425FEEF4}" destId="{B6D4B61E-C5AE-44E0-80F0-E61D0E5592C1}" srcOrd="1" destOrd="0" presId="urn:microsoft.com/office/officeart/2008/layout/AlternatingHexagons"/>
    <dgm:cxn modelId="{80840CE4-C865-4C52-BA21-43DA0566F55B}" type="presParOf" srcId="{8D854C4C-F780-4BFE-9DDE-C260425FEEF4}" destId="{C990A093-059E-4315-BB66-EA84BEF13AD2}" srcOrd="2" destOrd="0" presId="urn:microsoft.com/office/officeart/2008/layout/AlternatingHexagons"/>
    <dgm:cxn modelId="{16278F26-B3C9-4A13-AD6F-8C4EDA14B158}" type="presParOf" srcId="{8D854C4C-F780-4BFE-9DDE-C260425FEEF4}" destId="{D27605CB-C54A-42D8-B843-74FB89EF1656}" srcOrd="3" destOrd="0" presId="urn:microsoft.com/office/officeart/2008/layout/AlternatingHexagons"/>
    <dgm:cxn modelId="{2127BB10-F7DA-4E31-9D3D-B9FD0ADDCBDE}" type="presParOf" srcId="{8D854C4C-F780-4BFE-9DDE-C260425FEEF4}" destId="{E8B8ACC6-7ECD-4DBF-AC30-0BA89404F9A3}" srcOrd="4" destOrd="0" presId="urn:microsoft.com/office/officeart/2008/layout/AlternatingHexagons"/>
    <dgm:cxn modelId="{93446267-4F96-4FBE-9899-F8910BC16978}" type="presParOf" srcId="{1118C1A9-DA15-45C1-BEAF-A90B1E018D55}" destId="{20617F61-680F-438A-9540-064EDD0DD9F0}" srcOrd="1" destOrd="0" presId="urn:microsoft.com/office/officeart/2008/layout/AlternatingHexagons"/>
    <dgm:cxn modelId="{CF8261A8-25FB-4390-9764-FE5D552FDF16}" type="presParOf" srcId="{1118C1A9-DA15-45C1-BEAF-A90B1E018D55}" destId="{179AEA87-5FE2-44BC-9BCF-5A8A5AE6C3DA}" srcOrd="2" destOrd="0" presId="urn:microsoft.com/office/officeart/2008/layout/AlternatingHexagons"/>
    <dgm:cxn modelId="{BC81F23F-22FC-457D-9C03-62FE1E2D95DD}" type="presParOf" srcId="{179AEA87-5FE2-44BC-9BCF-5A8A5AE6C3DA}" destId="{12D340AE-0436-408D-9DF1-6711388DAD76}" srcOrd="0" destOrd="0" presId="urn:microsoft.com/office/officeart/2008/layout/AlternatingHexagons"/>
    <dgm:cxn modelId="{C43C52F1-A8BD-4A4F-B129-139AC61B62A3}" type="presParOf" srcId="{179AEA87-5FE2-44BC-9BCF-5A8A5AE6C3DA}" destId="{73CEA90B-4C27-4EF5-89E4-7DAA272D5ACF}" srcOrd="1" destOrd="0" presId="urn:microsoft.com/office/officeart/2008/layout/AlternatingHexagons"/>
    <dgm:cxn modelId="{33DAB3E1-2ABE-4C71-A537-E0815ADC5889}" type="presParOf" srcId="{179AEA87-5FE2-44BC-9BCF-5A8A5AE6C3DA}" destId="{6CFEF7B2-E424-4A40-A695-C2290BF26547}" srcOrd="2" destOrd="0" presId="urn:microsoft.com/office/officeart/2008/layout/AlternatingHexagons"/>
    <dgm:cxn modelId="{97706B2B-0BC3-4B50-B48E-3D3169AFB17D}" type="presParOf" srcId="{179AEA87-5FE2-44BC-9BCF-5A8A5AE6C3DA}" destId="{0C443D19-B630-422D-857F-7F97F0887B81}" srcOrd="3" destOrd="0" presId="urn:microsoft.com/office/officeart/2008/layout/AlternatingHexagons"/>
    <dgm:cxn modelId="{49C963EE-F11B-46EC-9952-10210741C3DA}" type="presParOf" srcId="{179AEA87-5FE2-44BC-9BCF-5A8A5AE6C3DA}" destId="{C9404014-4FCA-4A3E-BD34-E7F2EFEC34D1}" srcOrd="4" destOrd="0" presId="urn:microsoft.com/office/officeart/2008/layout/AlternatingHexagons"/>
    <dgm:cxn modelId="{88D4B2C6-251C-456C-A799-AF090A054A69}" type="presParOf" srcId="{1118C1A9-DA15-45C1-BEAF-A90B1E018D55}" destId="{A2254F0B-1215-4053-BE1B-81B508278836}" srcOrd="3" destOrd="0" presId="urn:microsoft.com/office/officeart/2008/layout/AlternatingHexagons"/>
    <dgm:cxn modelId="{BDC2FCAD-2675-4BD4-8529-024B2151EB07}" type="presParOf" srcId="{1118C1A9-DA15-45C1-BEAF-A90B1E018D55}" destId="{7D7F351A-8DB1-4BBD-A646-2A40B9DBBA29}" srcOrd="4" destOrd="0" presId="urn:microsoft.com/office/officeart/2008/layout/AlternatingHexagons"/>
    <dgm:cxn modelId="{AF9C78FA-3BFB-4D1F-A60C-165C0956D819}" type="presParOf" srcId="{7D7F351A-8DB1-4BBD-A646-2A40B9DBBA29}" destId="{00418B02-8694-4047-8486-16912521C4F4}" srcOrd="0" destOrd="0" presId="urn:microsoft.com/office/officeart/2008/layout/AlternatingHexagons"/>
    <dgm:cxn modelId="{AC8A3AB2-584B-436E-8AA7-F9E9505FB2F2}" type="presParOf" srcId="{7D7F351A-8DB1-4BBD-A646-2A40B9DBBA29}" destId="{8DBB7D12-94D4-4F8A-9DEC-3BDD44D0F5DB}" srcOrd="1" destOrd="0" presId="urn:microsoft.com/office/officeart/2008/layout/AlternatingHexagons"/>
    <dgm:cxn modelId="{BECAC3E5-054F-44B6-9C22-F76AE9FA1719}" type="presParOf" srcId="{7D7F351A-8DB1-4BBD-A646-2A40B9DBBA29}" destId="{26566F21-8628-4102-9C1F-EA083D59EF35}" srcOrd="2" destOrd="0" presId="urn:microsoft.com/office/officeart/2008/layout/AlternatingHexagons"/>
    <dgm:cxn modelId="{882BF7F3-5FCF-4857-9B8E-926416F77E49}" type="presParOf" srcId="{7D7F351A-8DB1-4BBD-A646-2A40B9DBBA29}" destId="{53E988D6-67D6-491B-9475-FCA8E9D6F2DD}" srcOrd="3" destOrd="0" presId="urn:microsoft.com/office/officeart/2008/layout/AlternatingHexagons"/>
    <dgm:cxn modelId="{31751343-4DBE-4B4E-9622-37DEE8CD1DB4}" type="presParOf" srcId="{7D7F351A-8DB1-4BBD-A646-2A40B9DBBA29}" destId="{67D3EB96-04EC-49F4-BECD-677BDECFD9B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7A53B-B6D6-C74C-92B7-9AE2E631FDF4}"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A1332C31-F9C3-C649-9541-24883340E573}">
      <dgm:prSet phldrT="[Text]" custT="1"/>
      <dgm:spPr/>
      <dgm:t>
        <a:bodyPr/>
        <a:lstStyle/>
        <a:p>
          <a:r>
            <a:rPr lang="en-US" sz="1400" dirty="0" smtClean="0">
              <a:latin typeface="Helvetica" charset="0"/>
              <a:ea typeface="Helvetica" charset="0"/>
              <a:cs typeface="Helvetica" charset="0"/>
            </a:rPr>
            <a:t>Ethnographic research</a:t>
          </a:r>
          <a:endParaRPr lang="en-US" sz="1400" dirty="0">
            <a:latin typeface="Helvetica" charset="0"/>
            <a:ea typeface="Helvetica" charset="0"/>
            <a:cs typeface="Helvetica" charset="0"/>
          </a:endParaRPr>
        </a:p>
      </dgm:t>
    </dgm:pt>
    <dgm:pt modelId="{07A5FD59-6EB5-2B42-AF05-9C19F1120ED3}" type="parTrans" cxnId="{D101C443-BE24-1D4B-8C0E-E87CD36A2480}">
      <dgm:prSet/>
      <dgm:spPr/>
      <dgm:t>
        <a:bodyPr/>
        <a:lstStyle/>
        <a:p>
          <a:endParaRPr lang="en-US"/>
        </a:p>
      </dgm:t>
    </dgm:pt>
    <dgm:pt modelId="{4A998A6C-7301-2249-B0DB-F0656832862D}" type="sibTrans" cxnId="{D101C443-BE24-1D4B-8C0E-E87CD36A2480}">
      <dgm:prSet/>
      <dgm:spPr/>
      <dgm:t>
        <a:bodyPr/>
        <a:lstStyle/>
        <a:p>
          <a:endParaRPr lang="en-US"/>
        </a:p>
      </dgm:t>
    </dgm:pt>
    <dgm:pt modelId="{DC3BDFB1-7EFB-334A-B4AC-87FEA492CC0F}">
      <dgm:prSet phldrT="[Text]" custT="1"/>
      <dgm:spPr/>
      <dgm:t>
        <a:bodyPr/>
        <a:lstStyle/>
        <a:p>
          <a:r>
            <a:rPr lang="en-US" sz="1400" dirty="0" smtClean="0">
              <a:latin typeface="Helvetica" charset="0"/>
              <a:ea typeface="Helvetica" charset="0"/>
              <a:cs typeface="Helvetica" charset="0"/>
            </a:rPr>
            <a:t>Creative groups</a:t>
          </a:r>
          <a:endParaRPr lang="en-US" sz="1400" dirty="0">
            <a:latin typeface="Helvetica" charset="0"/>
            <a:ea typeface="Helvetica" charset="0"/>
            <a:cs typeface="Helvetica" charset="0"/>
          </a:endParaRPr>
        </a:p>
      </dgm:t>
    </dgm:pt>
    <dgm:pt modelId="{68771D35-204A-1146-B692-DF868FAE09CC}" type="parTrans" cxnId="{085A6912-4D2E-0742-8E22-15FB2E604AD4}">
      <dgm:prSet/>
      <dgm:spPr/>
      <dgm:t>
        <a:bodyPr/>
        <a:lstStyle/>
        <a:p>
          <a:endParaRPr lang="en-US"/>
        </a:p>
      </dgm:t>
    </dgm:pt>
    <dgm:pt modelId="{7BBA3740-F2EC-1344-B868-97F83ECC5AA6}" type="sibTrans" cxnId="{085A6912-4D2E-0742-8E22-15FB2E604AD4}">
      <dgm:prSet/>
      <dgm:spPr/>
      <dgm:t>
        <a:bodyPr/>
        <a:lstStyle/>
        <a:p>
          <a:endParaRPr lang="en-US"/>
        </a:p>
      </dgm:t>
    </dgm:pt>
    <dgm:pt modelId="{0D428714-AE9A-4D49-9F2D-3D6262B8CF34}">
      <dgm:prSet phldrT="[Text]" custT="1"/>
      <dgm:spPr/>
      <dgm:t>
        <a:bodyPr/>
        <a:lstStyle/>
        <a:p>
          <a:r>
            <a:rPr lang="en-US" sz="1400" dirty="0" smtClean="0">
              <a:latin typeface="Helvetica" charset="0"/>
              <a:ea typeface="Helvetica" charset="0"/>
              <a:cs typeface="Helvetica" charset="0"/>
            </a:rPr>
            <a:t>Conflict groups</a:t>
          </a:r>
          <a:endParaRPr lang="en-US" sz="1400" dirty="0">
            <a:latin typeface="Helvetica" charset="0"/>
            <a:ea typeface="Helvetica" charset="0"/>
            <a:cs typeface="Helvetica" charset="0"/>
          </a:endParaRPr>
        </a:p>
      </dgm:t>
    </dgm:pt>
    <dgm:pt modelId="{0112C2E7-2854-DE47-B98E-B2E28203BF07}" type="parTrans" cxnId="{E738BD0E-10DA-2448-9917-81C5CCCB9D66}">
      <dgm:prSet/>
      <dgm:spPr/>
      <dgm:t>
        <a:bodyPr/>
        <a:lstStyle/>
        <a:p>
          <a:endParaRPr lang="en-US"/>
        </a:p>
      </dgm:t>
    </dgm:pt>
    <dgm:pt modelId="{029E5B3D-D67C-9847-8375-38225D10E7EC}" type="sibTrans" cxnId="{E738BD0E-10DA-2448-9917-81C5CCCB9D66}">
      <dgm:prSet/>
      <dgm:spPr/>
      <dgm:t>
        <a:bodyPr/>
        <a:lstStyle/>
        <a:p>
          <a:endParaRPr lang="en-US"/>
        </a:p>
      </dgm:t>
    </dgm:pt>
    <dgm:pt modelId="{9FED1686-9CA7-9141-8FC9-DD143075F361}">
      <dgm:prSet phldrT="[Text]" custT="1"/>
      <dgm:spPr/>
      <dgm:t>
        <a:bodyPr/>
        <a:lstStyle/>
        <a:p>
          <a:r>
            <a:rPr lang="en-US" sz="1400" dirty="0" smtClean="0">
              <a:latin typeface="Helvetica" charset="0"/>
              <a:ea typeface="Helvetica" charset="0"/>
              <a:cs typeface="Helvetica" charset="0"/>
            </a:rPr>
            <a:t>Peer Groups</a:t>
          </a:r>
          <a:endParaRPr lang="en-US" sz="1400" dirty="0">
            <a:latin typeface="Helvetica" charset="0"/>
            <a:ea typeface="Helvetica" charset="0"/>
            <a:cs typeface="Helvetica" charset="0"/>
          </a:endParaRPr>
        </a:p>
      </dgm:t>
    </dgm:pt>
    <dgm:pt modelId="{9177E397-3BD6-4C47-A0D2-4B05AA555940}" type="parTrans" cxnId="{C8A466E0-9CFB-9F47-A86E-5D61242C8B40}">
      <dgm:prSet/>
      <dgm:spPr/>
      <dgm:t>
        <a:bodyPr/>
        <a:lstStyle/>
        <a:p>
          <a:endParaRPr lang="en-US"/>
        </a:p>
      </dgm:t>
    </dgm:pt>
    <dgm:pt modelId="{FA397AC0-7CAD-B644-A986-4611FC7747E9}" type="sibTrans" cxnId="{C8A466E0-9CFB-9F47-A86E-5D61242C8B40}">
      <dgm:prSet/>
      <dgm:spPr/>
      <dgm:t>
        <a:bodyPr/>
        <a:lstStyle/>
        <a:p>
          <a:endParaRPr lang="en-US"/>
        </a:p>
      </dgm:t>
    </dgm:pt>
    <dgm:pt modelId="{18235C45-CA4B-EF4D-B95C-C64FE9877A48}">
      <dgm:prSet phldrT="[Text]" custT="1"/>
      <dgm:spPr/>
      <dgm:t>
        <a:bodyPr/>
        <a:lstStyle/>
        <a:p>
          <a:r>
            <a:rPr lang="en-US" sz="1400" dirty="0" smtClean="0">
              <a:latin typeface="Helvetica" charset="0"/>
              <a:ea typeface="Helvetica" charset="0"/>
              <a:cs typeface="Helvetica" charset="0"/>
            </a:rPr>
            <a:t>In-depth interviews</a:t>
          </a:r>
          <a:endParaRPr lang="en-US" sz="1400" dirty="0">
            <a:latin typeface="Helvetica" charset="0"/>
            <a:ea typeface="Helvetica" charset="0"/>
            <a:cs typeface="Helvetica" charset="0"/>
          </a:endParaRPr>
        </a:p>
      </dgm:t>
    </dgm:pt>
    <dgm:pt modelId="{170AD2A3-894A-BB4D-8AB3-B3617970C889}" type="parTrans" cxnId="{E1D32633-BB29-E44D-B1CF-1D1B283823AF}">
      <dgm:prSet/>
      <dgm:spPr/>
      <dgm:t>
        <a:bodyPr/>
        <a:lstStyle/>
        <a:p>
          <a:endParaRPr lang="en-US"/>
        </a:p>
      </dgm:t>
    </dgm:pt>
    <dgm:pt modelId="{D5BA2A53-9FC8-4D4E-B674-426A2AF6A3D6}" type="sibTrans" cxnId="{E1D32633-BB29-E44D-B1CF-1D1B283823AF}">
      <dgm:prSet/>
      <dgm:spPr/>
      <dgm:t>
        <a:bodyPr/>
        <a:lstStyle/>
        <a:p>
          <a:endParaRPr lang="en-US"/>
        </a:p>
      </dgm:t>
    </dgm:pt>
    <dgm:pt modelId="{4538D395-2920-BF4A-B814-141F7B068D92}">
      <dgm:prSet custT="1"/>
      <dgm:spPr/>
      <dgm:t>
        <a:bodyPr/>
        <a:lstStyle/>
        <a:p>
          <a:r>
            <a:rPr lang="en-US" sz="1400" dirty="0" smtClean="0">
              <a:latin typeface="Helvetica" charset="0"/>
              <a:ea typeface="Helvetica" charset="0"/>
              <a:cs typeface="Helvetica" charset="0"/>
            </a:rPr>
            <a:t>Focus groups</a:t>
          </a:r>
          <a:endParaRPr lang="en-US" sz="1400" dirty="0">
            <a:latin typeface="Helvetica" charset="0"/>
            <a:ea typeface="Helvetica" charset="0"/>
            <a:cs typeface="Helvetica" charset="0"/>
          </a:endParaRPr>
        </a:p>
      </dgm:t>
    </dgm:pt>
    <dgm:pt modelId="{B0642CAC-FC14-1E40-8D97-579D41418F60}" type="parTrans" cxnId="{5B9897F7-0587-4345-8DDF-944660D24510}">
      <dgm:prSet/>
      <dgm:spPr/>
      <dgm:t>
        <a:bodyPr/>
        <a:lstStyle/>
        <a:p>
          <a:endParaRPr lang="en-US"/>
        </a:p>
      </dgm:t>
    </dgm:pt>
    <dgm:pt modelId="{BA36B31E-4C16-EF42-8C5D-A4145FAA0A20}" type="sibTrans" cxnId="{5B9897F7-0587-4345-8DDF-944660D24510}">
      <dgm:prSet/>
      <dgm:spPr/>
      <dgm:t>
        <a:bodyPr/>
        <a:lstStyle/>
        <a:p>
          <a:endParaRPr lang="en-US"/>
        </a:p>
      </dgm:t>
    </dgm:pt>
    <dgm:pt modelId="{00ED65EC-FEA7-6641-9FB0-3513D1836B10}">
      <dgm:prSet custT="1"/>
      <dgm:spPr/>
      <dgm:t>
        <a:bodyPr/>
        <a:lstStyle/>
        <a:p>
          <a:r>
            <a:rPr lang="en-US" sz="1400" dirty="0" smtClean="0">
              <a:latin typeface="Helvetica" charset="0"/>
              <a:ea typeface="Helvetica" charset="0"/>
              <a:cs typeface="Helvetica" charset="0"/>
            </a:rPr>
            <a:t>Diaries analyzing</a:t>
          </a:r>
          <a:endParaRPr lang="en-US" sz="1400" dirty="0">
            <a:latin typeface="Helvetica" charset="0"/>
            <a:ea typeface="Helvetica" charset="0"/>
            <a:cs typeface="Helvetica" charset="0"/>
          </a:endParaRPr>
        </a:p>
      </dgm:t>
    </dgm:pt>
    <dgm:pt modelId="{5428B980-D808-A246-B02A-20CD3E556BAB}" type="parTrans" cxnId="{C0E8B31B-3364-914C-8E0C-CB01EF7C05D1}">
      <dgm:prSet/>
      <dgm:spPr/>
      <dgm:t>
        <a:bodyPr/>
        <a:lstStyle/>
        <a:p>
          <a:endParaRPr lang="en-US"/>
        </a:p>
      </dgm:t>
    </dgm:pt>
    <dgm:pt modelId="{304DE4E1-4D0E-6D4C-AD93-253CA9F84815}" type="sibTrans" cxnId="{C0E8B31B-3364-914C-8E0C-CB01EF7C05D1}">
      <dgm:prSet/>
      <dgm:spPr/>
      <dgm:t>
        <a:bodyPr/>
        <a:lstStyle/>
        <a:p>
          <a:endParaRPr lang="en-US"/>
        </a:p>
      </dgm:t>
    </dgm:pt>
    <dgm:pt modelId="{FA3361A4-D38A-BD41-8474-42D15595AA44}" type="pres">
      <dgm:prSet presAssocID="{0187A53B-B6D6-C74C-92B7-9AE2E631FDF4}" presName="cycle" presStyleCnt="0">
        <dgm:presLayoutVars>
          <dgm:dir/>
          <dgm:resizeHandles val="exact"/>
        </dgm:presLayoutVars>
      </dgm:prSet>
      <dgm:spPr/>
    </dgm:pt>
    <dgm:pt modelId="{0ACDC60A-A9DE-8E4E-9B0F-FE978097D155}" type="pres">
      <dgm:prSet presAssocID="{A1332C31-F9C3-C649-9541-24883340E573}" presName="node" presStyleLbl="node1" presStyleIdx="0" presStyleCnt="7" custScaleX="117698">
        <dgm:presLayoutVars>
          <dgm:bulletEnabled val="1"/>
        </dgm:presLayoutVars>
      </dgm:prSet>
      <dgm:spPr/>
    </dgm:pt>
    <dgm:pt modelId="{C5B9ED2B-2429-E447-BCBC-14E262E51EF3}" type="pres">
      <dgm:prSet presAssocID="{A1332C31-F9C3-C649-9541-24883340E573}" presName="spNode" presStyleCnt="0"/>
      <dgm:spPr/>
    </dgm:pt>
    <dgm:pt modelId="{F3986091-580D-F84C-825B-B59EDD75B7DD}" type="pres">
      <dgm:prSet presAssocID="{4A998A6C-7301-2249-B0DB-F0656832862D}" presName="sibTrans" presStyleLbl="sibTrans1D1" presStyleIdx="0" presStyleCnt="7"/>
      <dgm:spPr/>
    </dgm:pt>
    <dgm:pt modelId="{48CBABFD-E2F9-CC48-ADB1-5DFBE39A528B}" type="pres">
      <dgm:prSet presAssocID="{DC3BDFB1-7EFB-334A-B4AC-87FEA492CC0F}" presName="node" presStyleLbl="node1" presStyleIdx="1" presStyleCnt="7">
        <dgm:presLayoutVars>
          <dgm:bulletEnabled val="1"/>
        </dgm:presLayoutVars>
      </dgm:prSet>
      <dgm:spPr/>
    </dgm:pt>
    <dgm:pt modelId="{4B5FC137-63B5-164C-B010-8DFE299F7EE5}" type="pres">
      <dgm:prSet presAssocID="{DC3BDFB1-7EFB-334A-B4AC-87FEA492CC0F}" presName="spNode" presStyleCnt="0"/>
      <dgm:spPr/>
    </dgm:pt>
    <dgm:pt modelId="{C013D333-AD8E-FB47-B634-A89ADF10F951}" type="pres">
      <dgm:prSet presAssocID="{7BBA3740-F2EC-1344-B868-97F83ECC5AA6}" presName="sibTrans" presStyleLbl="sibTrans1D1" presStyleIdx="1" presStyleCnt="7"/>
      <dgm:spPr/>
    </dgm:pt>
    <dgm:pt modelId="{2D3F2EAE-8985-344B-BA1C-617041E4F01B}" type="pres">
      <dgm:prSet presAssocID="{0D428714-AE9A-4D49-9F2D-3D6262B8CF34}" presName="node" presStyleLbl="node1" presStyleIdx="2" presStyleCnt="7">
        <dgm:presLayoutVars>
          <dgm:bulletEnabled val="1"/>
        </dgm:presLayoutVars>
      </dgm:prSet>
      <dgm:spPr/>
    </dgm:pt>
    <dgm:pt modelId="{3E0B7960-0805-0C4F-82A2-633A81765227}" type="pres">
      <dgm:prSet presAssocID="{0D428714-AE9A-4D49-9F2D-3D6262B8CF34}" presName="spNode" presStyleCnt="0"/>
      <dgm:spPr/>
    </dgm:pt>
    <dgm:pt modelId="{7B14154E-B314-0540-AC7E-BF68931F5EC3}" type="pres">
      <dgm:prSet presAssocID="{029E5B3D-D67C-9847-8375-38225D10E7EC}" presName="sibTrans" presStyleLbl="sibTrans1D1" presStyleIdx="2" presStyleCnt="7"/>
      <dgm:spPr/>
    </dgm:pt>
    <dgm:pt modelId="{1E0CCA86-895E-F444-914B-A37E3C8F43AB}" type="pres">
      <dgm:prSet presAssocID="{9FED1686-9CA7-9141-8FC9-DD143075F361}" presName="node" presStyleLbl="node1" presStyleIdx="3" presStyleCnt="7">
        <dgm:presLayoutVars>
          <dgm:bulletEnabled val="1"/>
        </dgm:presLayoutVars>
      </dgm:prSet>
      <dgm:spPr/>
    </dgm:pt>
    <dgm:pt modelId="{5B7F540B-574F-3448-9B4F-8B81F68D4B97}" type="pres">
      <dgm:prSet presAssocID="{9FED1686-9CA7-9141-8FC9-DD143075F361}" presName="spNode" presStyleCnt="0"/>
      <dgm:spPr/>
    </dgm:pt>
    <dgm:pt modelId="{CBF6207B-A444-2F43-8CAA-9E577F5B78D0}" type="pres">
      <dgm:prSet presAssocID="{FA397AC0-7CAD-B644-A986-4611FC7747E9}" presName="sibTrans" presStyleLbl="sibTrans1D1" presStyleIdx="3" presStyleCnt="7"/>
      <dgm:spPr/>
    </dgm:pt>
    <dgm:pt modelId="{D4627373-7BF0-664C-836E-86552505E9D7}" type="pres">
      <dgm:prSet presAssocID="{18235C45-CA4B-EF4D-B95C-C64FE9877A48}" presName="node" presStyleLbl="node1" presStyleIdx="4" presStyleCnt="7">
        <dgm:presLayoutVars>
          <dgm:bulletEnabled val="1"/>
        </dgm:presLayoutVars>
      </dgm:prSet>
      <dgm:spPr/>
    </dgm:pt>
    <dgm:pt modelId="{F7B91BC6-8194-ED45-868D-A8A1EAD70C92}" type="pres">
      <dgm:prSet presAssocID="{18235C45-CA4B-EF4D-B95C-C64FE9877A48}" presName="spNode" presStyleCnt="0"/>
      <dgm:spPr/>
    </dgm:pt>
    <dgm:pt modelId="{DE10DAEA-E3F0-3A4F-AFC7-106C7084AF82}" type="pres">
      <dgm:prSet presAssocID="{D5BA2A53-9FC8-4D4E-B674-426A2AF6A3D6}" presName="sibTrans" presStyleLbl="sibTrans1D1" presStyleIdx="4" presStyleCnt="7"/>
      <dgm:spPr/>
    </dgm:pt>
    <dgm:pt modelId="{B23DF904-65FC-C14B-81B8-0EF665D857B2}" type="pres">
      <dgm:prSet presAssocID="{4538D395-2920-BF4A-B814-141F7B068D92}" presName="node" presStyleLbl="node1" presStyleIdx="5" presStyleCnt="7">
        <dgm:presLayoutVars>
          <dgm:bulletEnabled val="1"/>
        </dgm:presLayoutVars>
      </dgm:prSet>
      <dgm:spPr/>
    </dgm:pt>
    <dgm:pt modelId="{BE2C252B-62FA-9948-A14F-028317419E60}" type="pres">
      <dgm:prSet presAssocID="{4538D395-2920-BF4A-B814-141F7B068D92}" presName="spNode" presStyleCnt="0"/>
      <dgm:spPr/>
    </dgm:pt>
    <dgm:pt modelId="{27532C63-F217-2B45-A113-971F245583BC}" type="pres">
      <dgm:prSet presAssocID="{BA36B31E-4C16-EF42-8C5D-A4145FAA0A20}" presName="sibTrans" presStyleLbl="sibTrans1D1" presStyleIdx="5" presStyleCnt="7"/>
      <dgm:spPr/>
    </dgm:pt>
    <dgm:pt modelId="{7381EB03-AF49-354D-A04A-24D38EBC00BB}" type="pres">
      <dgm:prSet presAssocID="{00ED65EC-FEA7-6641-9FB0-3513D1836B10}" presName="node" presStyleLbl="node1" presStyleIdx="6" presStyleCnt="7">
        <dgm:presLayoutVars>
          <dgm:bulletEnabled val="1"/>
        </dgm:presLayoutVars>
      </dgm:prSet>
      <dgm:spPr/>
    </dgm:pt>
    <dgm:pt modelId="{F00CF88E-3512-764A-92A1-A3885A452169}" type="pres">
      <dgm:prSet presAssocID="{00ED65EC-FEA7-6641-9FB0-3513D1836B10}" presName="spNode" presStyleCnt="0"/>
      <dgm:spPr/>
    </dgm:pt>
    <dgm:pt modelId="{D140BC03-030B-0B49-86E7-F7B0A3595A19}" type="pres">
      <dgm:prSet presAssocID="{304DE4E1-4D0E-6D4C-AD93-253CA9F84815}" presName="sibTrans" presStyleLbl="sibTrans1D1" presStyleIdx="6" presStyleCnt="7"/>
      <dgm:spPr/>
    </dgm:pt>
  </dgm:ptLst>
  <dgm:cxnLst>
    <dgm:cxn modelId="{44A61F77-E387-A243-B42B-1A7335B807C5}" type="presOf" srcId="{7BBA3740-F2EC-1344-B868-97F83ECC5AA6}" destId="{C013D333-AD8E-FB47-B634-A89ADF10F951}" srcOrd="0" destOrd="0" presId="urn:microsoft.com/office/officeart/2005/8/layout/cycle6"/>
    <dgm:cxn modelId="{085A6912-4D2E-0742-8E22-15FB2E604AD4}" srcId="{0187A53B-B6D6-C74C-92B7-9AE2E631FDF4}" destId="{DC3BDFB1-7EFB-334A-B4AC-87FEA492CC0F}" srcOrd="1" destOrd="0" parTransId="{68771D35-204A-1146-B692-DF868FAE09CC}" sibTransId="{7BBA3740-F2EC-1344-B868-97F83ECC5AA6}"/>
    <dgm:cxn modelId="{C8A466E0-9CFB-9F47-A86E-5D61242C8B40}" srcId="{0187A53B-B6D6-C74C-92B7-9AE2E631FDF4}" destId="{9FED1686-9CA7-9141-8FC9-DD143075F361}" srcOrd="3" destOrd="0" parTransId="{9177E397-3BD6-4C47-A0D2-4B05AA555940}" sibTransId="{FA397AC0-7CAD-B644-A986-4611FC7747E9}"/>
    <dgm:cxn modelId="{0C5EF85F-6CDA-1645-81A8-BB4D7F2B56AA}" type="presOf" srcId="{D5BA2A53-9FC8-4D4E-B674-426A2AF6A3D6}" destId="{DE10DAEA-E3F0-3A4F-AFC7-106C7084AF82}" srcOrd="0" destOrd="0" presId="urn:microsoft.com/office/officeart/2005/8/layout/cycle6"/>
    <dgm:cxn modelId="{F23457C2-27C4-EE42-963F-A305A2F30CD4}" type="presOf" srcId="{18235C45-CA4B-EF4D-B95C-C64FE9877A48}" destId="{D4627373-7BF0-664C-836E-86552505E9D7}" srcOrd="0" destOrd="0" presId="urn:microsoft.com/office/officeart/2005/8/layout/cycle6"/>
    <dgm:cxn modelId="{615D4F1B-2579-5C4D-8B0E-FA2691D4C362}" type="presOf" srcId="{0187A53B-B6D6-C74C-92B7-9AE2E631FDF4}" destId="{FA3361A4-D38A-BD41-8474-42D15595AA44}" srcOrd="0" destOrd="0" presId="urn:microsoft.com/office/officeart/2005/8/layout/cycle6"/>
    <dgm:cxn modelId="{D101C443-BE24-1D4B-8C0E-E87CD36A2480}" srcId="{0187A53B-B6D6-C74C-92B7-9AE2E631FDF4}" destId="{A1332C31-F9C3-C649-9541-24883340E573}" srcOrd="0" destOrd="0" parTransId="{07A5FD59-6EB5-2B42-AF05-9C19F1120ED3}" sibTransId="{4A998A6C-7301-2249-B0DB-F0656832862D}"/>
    <dgm:cxn modelId="{3E699E75-C28E-3645-A836-8A901CAC9908}" type="presOf" srcId="{304DE4E1-4D0E-6D4C-AD93-253CA9F84815}" destId="{D140BC03-030B-0B49-86E7-F7B0A3595A19}" srcOrd="0" destOrd="0" presId="urn:microsoft.com/office/officeart/2005/8/layout/cycle6"/>
    <dgm:cxn modelId="{C0E8B31B-3364-914C-8E0C-CB01EF7C05D1}" srcId="{0187A53B-B6D6-C74C-92B7-9AE2E631FDF4}" destId="{00ED65EC-FEA7-6641-9FB0-3513D1836B10}" srcOrd="6" destOrd="0" parTransId="{5428B980-D808-A246-B02A-20CD3E556BAB}" sibTransId="{304DE4E1-4D0E-6D4C-AD93-253CA9F84815}"/>
    <dgm:cxn modelId="{E1D32633-BB29-E44D-B1CF-1D1B283823AF}" srcId="{0187A53B-B6D6-C74C-92B7-9AE2E631FDF4}" destId="{18235C45-CA4B-EF4D-B95C-C64FE9877A48}" srcOrd="4" destOrd="0" parTransId="{170AD2A3-894A-BB4D-8AB3-B3617970C889}" sibTransId="{D5BA2A53-9FC8-4D4E-B674-426A2AF6A3D6}"/>
    <dgm:cxn modelId="{0C40E254-9E75-1D41-99F4-A265834F4B58}" type="presOf" srcId="{FA397AC0-7CAD-B644-A986-4611FC7747E9}" destId="{CBF6207B-A444-2F43-8CAA-9E577F5B78D0}" srcOrd="0" destOrd="0" presId="urn:microsoft.com/office/officeart/2005/8/layout/cycle6"/>
    <dgm:cxn modelId="{DDE46AE5-06B1-334A-9876-E527810A055F}" type="presOf" srcId="{4A998A6C-7301-2249-B0DB-F0656832862D}" destId="{F3986091-580D-F84C-825B-B59EDD75B7DD}" srcOrd="0" destOrd="0" presId="urn:microsoft.com/office/officeart/2005/8/layout/cycle6"/>
    <dgm:cxn modelId="{0515BD58-1528-2E4A-A4C3-9733190D4140}" type="presOf" srcId="{00ED65EC-FEA7-6641-9FB0-3513D1836B10}" destId="{7381EB03-AF49-354D-A04A-24D38EBC00BB}" srcOrd="0" destOrd="0" presId="urn:microsoft.com/office/officeart/2005/8/layout/cycle6"/>
    <dgm:cxn modelId="{5B9897F7-0587-4345-8DDF-944660D24510}" srcId="{0187A53B-B6D6-C74C-92B7-9AE2E631FDF4}" destId="{4538D395-2920-BF4A-B814-141F7B068D92}" srcOrd="5" destOrd="0" parTransId="{B0642CAC-FC14-1E40-8D97-579D41418F60}" sibTransId="{BA36B31E-4C16-EF42-8C5D-A4145FAA0A20}"/>
    <dgm:cxn modelId="{7895662A-9E88-5C48-AC87-BEFCCBDA8B8E}" type="presOf" srcId="{DC3BDFB1-7EFB-334A-B4AC-87FEA492CC0F}" destId="{48CBABFD-E2F9-CC48-ADB1-5DFBE39A528B}" srcOrd="0" destOrd="0" presId="urn:microsoft.com/office/officeart/2005/8/layout/cycle6"/>
    <dgm:cxn modelId="{F568CC72-9DC0-2946-871B-3F7E4AF432E1}" type="presOf" srcId="{9FED1686-9CA7-9141-8FC9-DD143075F361}" destId="{1E0CCA86-895E-F444-914B-A37E3C8F43AB}" srcOrd="0" destOrd="0" presId="urn:microsoft.com/office/officeart/2005/8/layout/cycle6"/>
    <dgm:cxn modelId="{E738BD0E-10DA-2448-9917-81C5CCCB9D66}" srcId="{0187A53B-B6D6-C74C-92B7-9AE2E631FDF4}" destId="{0D428714-AE9A-4D49-9F2D-3D6262B8CF34}" srcOrd="2" destOrd="0" parTransId="{0112C2E7-2854-DE47-B98E-B2E28203BF07}" sibTransId="{029E5B3D-D67C-9847-8375-38225D10E7EC}"/>
    <dgm:cxn modelId="{29A3437F-A9E1-E444-BA28-7DEF68CF812E}" type="presOf" srcId="{029E5B3D-D67C-9847-8375-38225D10E7EC}" destId="{7B14154E-B314-0540-AC7E-BF68931F5EC3}" srcOrd="0" destOrd="0" presId="urn:microsoft.com/office/officeart/2005/8/layout/cycle6"/>
    <dgm:cxn modelId="{5B4FB2EB-5CF0-8A4E-BB9E-1500BDE7C9E3}" type="presOf" srcId="{BA36B31E-4C16-EF42-8C5D-A4145FAA0A20}" destId="{27532C63-F217-2B45-A113-971F245583BC}" srcOrd="0" destOrd="0" presId="urn:microsoft.com/office/officeart/2005/8/layout/cycle6"/>
    <dgm:cxn modelId="{89FDAE83-B34E-2846-822E-25D617C08DB3}" type="presOf" srcId="{A1332C31-F9C3-C649-9541-24883340E573}" destId="{0ACDC60A-A9DE-8E4E-9B0F-FE978097D155}" srcOrd="0" destOrd="0" presId="urn:microsoft.com/office/officeart/2005/8/layout/cycle6"/>
    <dgm:cxn modelId="{206B1FF9-7177-974B-B872-5F2A51309B79}" type="presOf" srcId="{0D428714-AE9A-4D49-9F2D-3D6262B8CF34}" destId="{2D3F2EAE-8985-344B-BA1C-617041E4F01B}" srcOrd="0" destOrd="0" presId="urn:microsoft.com/office/officeart/2005/8/layout/cycle6"/>
    <dgm:cxn modelId="{4C886EFB-395C-D34F-B816-2F31BE5C4E5D}" type="presOf" srcId="{4538D395-2920-BF4A-B814-141F7B068D92}" destId="{B23DF904-65FC-C14B-81B8-0EF665D857B2}" srcOrd="0" destOrd="0" presId="urn:microsoft.com/office/officeart/2005/8/layout/cycle6"/>
    <dgm:cxn modelId="{BD321DF1-4F5D-4046-8794-53AAF2E6A612}" type="presParOf" srcId="{FA3361A4-D38A-BD41-8474-42D15595AA44}" destId="{0ACDC60A-A9DE-8E4E-9B0F-FE978097D155}" srcOrd="0" destOrd="0" presId="urn:microsoft.com/office/officeart/2005/8/layout/cycle6"/>
    <dgm:cxn modelId="{FF15F1D4-8975-A149-B69D-C675D02C15E7}" type="presParOf" srcId="{FA3361A4-D38A-BD41-8474-42D15595AA44}" destId="{C5B9ED2B-2429-E447-BCBC-14E262E51EF3}" srcOrd="1" destOrd="0" presId="urn:microsoft.com/office/officeart/2005/8/layout/cycle6"/>
    <dgm:cxn modelId="{06DE1AAC-B187-7B4B-A2C1-E1C44E63A7A5}" type="presParOf" srcId="{FA3361A4-D38A-BD41-8474-42D15595AA44}" destId="{F3986091-580D-F84C-825B-B59EDD75B7DD}" srcOrd="2" destOrd="0" presId="urn:microsoft.com/office/officeart/2005/8/layout/cycle6"/>
    <dgm:cxn modelId="{5CFA20AC-D832-1B48-A4FB-77D83C585B60}" type="presParOf" srcId="{FA3361A4-D38A-BD41-8474-42D15595AA44}" destId="{48CBABFD-E2F9-CC48-ADB1-5DFBE39A528B}" srcOrd="3" destOrd="0" presId="urn:microsoft.com/office/officeart/2005/8/layout/cycle6"/>
    <dgm:cxn modelId="{E7756266-4D0C-294D-8DC6-9992E4E8532A}" type="presParOf" srcId="{FA3361A4-D38A-BD41-8474-42D15595AA44}" destId="{4B5FC137-63B5-164C-B010-8DFE299F7EE5}" srcOrd="4" destOrd="0" presId="urn:microsoft.com/office/officeart/2005/8/layout/cycle6"/>
    <dgm:cxn modelId="{A65F2F8D-0181-4F4A-AD11-E12444215774}" type="presParOf" srcId="{FA3361A4-D38A-BD41-8474-42D15595AA44}" destId="{C013D333-AD8E-FB47-B634-A89ADF10F951}" srcOrd="5" destOrd="0" presId="urn:microsoft.com/office/officeart/2005/8/layout/cycle6"/>
    <dgm:cxn modelId="{CDAF199E-7667-2E43-AAB6-C5E11E560C78}" type="presParOf" srcId="{FA3361A4-D38A-BD41-8474-42D15595AA44}" destId="{2D3F2EAE-8985-344B-BA1C-617041E4F01B}" srcOrd="6" destOrd="0" presId="urn:microsoft.com/office/officeart/2005/8/layout/cycle6"/>
    <dgm:cxn modelId="{C16C79BC-21E1-B94C-84D6-18FA9311CD08}" type="presParOf" srcId="{FA3361A4-D38A-BD41-8474-42D15595AA44}" destId="{3E0B7960-0805-0C4F-82A2-633A81765227}" srcOrd="7" destOrd="0" presId="urn:microsoft.com/office/officeart/2005/8/layout/cycle6"/>
    <dgm:cxn modelId="{4072BCC5-B0C6-0042-A5E3-56841D698CE9}" type="presParOf" srcId="{FA3361A4-D38A-BD41-8474-42D15595AA44}" destId="{7B14154E-B314-0540-AC7E-BF68931F5EC3}" srcOrd="8" destOrd="0" presId="urn:microsoft.com/office/officeart/2005/8/layout/cycle6"/>
    <dgm:cxn modelId="{D742C8DF-56B1-6E4F-9589-CD458BBE9BEE}" type="presParOf" srcId="{FA3361A4-D38A-BD41-8474-42D15595AA44}" destId="{1E0CCA86-895E-F444-914B-A37E3C8F43AB}" srcOrd="9" destOrd="0" presId="urn:microsoft.com/office/officeart/2005/8/layout/cycle6"/>
    <dgm:cxn modelId="{2530F980-950C-494A-8503-2D91A2A82663}" type="presParOf" srcId="{FA3361A4-D38A-BD41-8474-42D15595AA44}" destId="{5B7F540B-574F-3448-9B4F-8B81F68D4B97}" srcOrd="10" destOrd="0" presId="urn:microsoft.com/office/officeart/2005/8/layout/cycle6"/>
    <dgm:cxn modelId="{80156899-9E1C-6042-8641-1E8E4F243B8E}" type="presParOf" srcId="{FA3361A4-D38A-BD41-8474-42D15595AA44}" destId="{CBF6207B-A444-2F43-8CAA-9E577F5B78D0}" srcOrd="11" destOrd="0" presId="urn:microsoft.com/office/officeart/2005/8/layout/cycle6"/>
    <dgm:cxn modelId="{C55579CE-1569-9A49-A780-CEF5D172AF0C}" type="presParOf" srcId="{FA3361A4-D38A-BD41-8474-42D15595AA44}" destId="{D4627373-7BF0-664C-836E-86552505E9D7}" srcOrd="12" destOrd="0" presId="urn:microsoft.com/office/officeart/2005/8/layout/cycle6"/>
    <dgm:cxn modelId="{DA810F9C-70CE-4044-B728-2237390D892A}" type="presParOf" srcId="{FA3361A4-D38A-BD41-8474-42D15595AA44}" destId="{F7B91BC6-8194-ED45-868D-A8A1EAD70C92}" srcOrd="13" destOrd="0" presId="urn:microsoft.com/office/officeart/2005/8/layout/cycle6"/>
    <dgm:cxn modelId="{DEBD0ED3-00EC-E845-BD87-292B05F6C699}" type="presParOf" srcId="{FA3361A4-D38A-BD41-8474-42D15595AA44}" destId="{DE10DAEA-E3F0-3A4F-AFC7-106C7084AF82}" srcOrd="14" destOrd="0" presId="urn:microsoft.com/office/officeart/2005/8/layout/cycle6"/>
    <dgm:cxn modelId="{E64FE1C2-2872-F74C-9203-3E032828759F}" type="presParOf" srcId="{FA3361A4-D38A-BD41-8474-42D15595AA44}" destId="{B23DF904-65FC-C14B-81B8-0EF665D857B2}" srcOrd="15" destOrd="0" presId="urn:microsoft.com/office/officeart/2005/8/layout/cycle6"/>
    <dgm:cxn modelId="{8E831C53-93F0-7F43-8C3F-8B5D825FC5F6}" type="presParOf" srcId="{FA3361A4-D38A-BD41-8474-42D15595AA44}" destId="{BE2C252B-62FA-9948-A14F-028317419E60}" srcOrd="16" destOrd="0" presId="urn:microsoft.com/office/officeart/2005/8/layout/cycle6"/>
    <dgm:cxn modelId="{7E848C99-E1B3-3F4E-8982-05DBC6CE02EE}" type="presParOf" srcId="{FA3361A4-D38A-BD41-8474-42D15595AA44}" destId="{27532C63-F217-2B45-A113-971F245583BC}" srcOrd="17" destOrd="0" presId="urn:microsoft.com/office/officeart/2005/8/layout/cycle6"/>
    <dgm:cxn modelId="{77D74261-C248-4140-8B6B-EDFEBD9A70A9}" type="presParOf" srcId="{FA3361A4-D38A-BD41-8474-42D15595AA44}" destId="{7381EB03-AF49-354D-A04A-24D38EBC00BB}" srcOrd="18" destOrd="0" presId="urn:microsoft.com/office/officeart/2005/8/layout/cycle6"/>
    <dgm:cxn modelId="{3D7CC781-FA36-D845-A23B-5796BA0EE430}" type="presParOf" srcId="{FA3361A4-D38A-BD41-8474-42D15595AA44}" destId="{F00CF88E-3512-764A-92A1-A3885A452169}" srcOrd="19" destOrd="0" presId="urn:microsoft.com/office/officeart/2005/8/layout/cycle6"/>
    <dgm:cxn modelId="{637694DF-0521-0949-804A-23B41CA646E0}" type="presParOf" srcId="{FA3361A4-D38A-BD41-8474-42D15595AA44}" destId="{D140BC03-030B-0B49-86E7-F7B0A3595A19}"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49882-9DE9-49AD-A51A-965FB3B95D3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F36CEAF-4CFB-4056-B5E4-C8610D99C777}">
      <dgm:prSet phldrT="[Text]" custT="1"/>
      <dgm:spPr/>
      <dgm:t>
        <a:bodyPr/>
        <a:lstStyle/>
        <a:p>
          <a:r>
            <a:rPr lang="en-US" sz="1100" dirty="0" smtClean="0">
              <a:latin typeface="Helvetica" charset="0"/>
              <a:ea typeface="Helvetica" charset="0"/>
              <a:cs typeface="Helvetica" charset="0"/>
            </a:rPr>
            <a:t>Location site/Individual	</a:t>
          </a:r>
          <a:endParaRPr lang="en-US" sz="1100" dirty="0">
            <a:latin typeface="Helvetica" charset="0"/>
            <a:ea typeface="Helvetica" charset="0"/>
            <a:cs typeface="Helvetica" charset="0"/>
          </a:endParaRPr>
        </a:p>
      </dgm:t>
    </dgm:pt>
    <dgm:pt modelId="{4F0AB469-A994-4230-9C87-D307276D1FB6}" type="parTrans" cxnId="{7F43142A-7684-424C-AE68-4970AF43C337}">
      <dgm:prSet/>
      <dgm:spPr/>
      <dgm:t>
        <a:bodyPr/>
        <a:lstStyle/>
        <a:p>
          <a:endParaRPr lang="en-US"/>
        </a:p>
      </dgm:t>
    </dgm:pt>
    <dgm:pt modelId="{C3E3A6CB-59EF-4933-9F4C-CD20823DFF26}" type="sibTrans" cxnId="{7F43142A-7684-424C-AE68-4970AF43C337}">
      <dgm:prSet/>
      <dgm:spPr/>
      <dgm:t>
        <a:bodyPr/>
        <a:lstStyle/>
        <a:p>
          <a:endParaRPr lang="en-US"/>
        </a:p>
      </dgm:t>
    </dgm:pt>
    <dgm:pt modelId="{4CD9B791-C8CF-4539-9BDA-27A75DBC0F1E}">
      <dgm:prSet phldrT="[Text]" custT="1"/>
      <dgm:spPr/>
      <dgm:t>
        <a:bodyPr/>
        <a:lstStyle/>
        <a:p>
          <a:r>
            <a:rPr lang="en-US" sz="1100" dirty="0" smtClean="0">
              <a:latin typeface="Helvetica" charset="0"/>
              <a:ea typeface="Helvetica" charset="0"/>
              <a:cs typeface="Helvetica" charset="0"/>
            </a:rPr>
            <a:t>Gaining Access &amp; Making Rapport</a:t>
          </a:r>
          <a:endParaRPr lang="en-US" sz="1100" dirty="0">
            <a:latin typeface="Helvetica" charset="0"/>
            <a:ea typeface="Helvetica" charset="0"/>
            <a:cs typeface="Helvetica" charset="0"/>
          </a:endParaRPr>
        </a:p>
      </dgm:t>
    </dgm:pt>
    <dgm:pt modelId="{AD1F7F73-6905-414E-90B6-3FB0DE293CC6}" type="parTrans" cxnId="{11151F00-EF21-4266-8525-73BB17570326}">
      <dgm:prSet/>
      <dgm:spPr/>
      <dgm:t>
        <a:bodyPr/>
        <a:lstStyle/>
        <a:p>
          <a:endParaRPr lang="en-US"/>
        </a:p>
      </dgm:t>
    </dgm:pt>
    <dgm:pt modelId="{2432F72F-1441-4B47-B1F9-67765B7A3F5F}" type="sibTrans" cxnId="{11151F00-EF21-4266-8525-73BB17570326}">
      <dgm:prSet/>
      <dgm:spPr/>
      <dgm:t>
        <a:bodyPr/>
        <a:lstStyle/>
        <a:p>
          <a:endParaRPr lang="en-US"/>
        </a:p>
      </dgm:t>
    </dgm:pt>
    <dgm:pt modelId="{93409FF6-D53C-4CC7-8EB4-D4A4F4A4FE26}">
      <dgm:prSet phldrT="[Text]" custT="1"/>
      <dgm:spPr/>
      <dgm:t>
        <a:bodyPr/>
        <a:lstStyle/>
        <a:p>
          <a:r>
            <a:rPr lang="en-US" sz="1100" dirty="0" smtClean="0">
              <a:latin typeface="Helvetica" charset="0"/>
              <a:ea typeface="Helvetica" charset="0"/>
              <a:cs typeface="Helvetica" charset="0"/>
            </a:rPr>
            <a:t>Collecting Data</a:t>
          </a:r>
          <a:endParaRPr lang="en-US" sz="1100" dirty="0">
            <a:latin typeface="Helvetica" charset="0"/>
            <a:ea typeface="Helvetica" charset="0"/>
            <a:cs typeface="Helvetica" charset="0"/>
          </a:endParaRPr>
        </a:p>
      </dgm:t>
    </dgm:pt>
    <dgm:pt modelId="{F83F7080-1B94-46A0-AAD1-703AC2AD5746}" type="parTrans" cxnId="{CE37B733-2629-46C3-9065-CAC33511406C}">
      <dgm:prSet/>
      <dgm:spPr/>
      <dgm:t>
        <a:bodyPr/>
        <a:lstStyle/>
        <a:p>
          <a:endParaRPr lang="en-US"/>
        </a:p>
      </dgm:t>
    </dgm:pt>
    <dgm:pt modelId="{E2BF3723-02EE-437B-ADC2-525EE978249E}" type="sibTrans" cxnId="{CE37B733-2629-46C3-9065-CAC33511406C}">
      <dgm:prSet/>
      <dgm:spPr/>
      <dgm:t>
        <a:bodyPr/>
        <a:lstStyle/>
        <a:p>
          <a:endParaRPr lang="en-US"/>
        </a:p>
      </dgm:t>
    </dgm:pt>
    <dgm:pt modelId="{FD1ABDE8-0137-43BE-871C-CDAAD587BF7D}">
      <dgm:prSet phldrT="[Text]" custT="1"/>
      <dgm:spPr/>
      <dgm:t>
        <a:bodyPr/>
        <a:lstStyle/>
        <a:p>
          <a:r>
            <a:rPr lang="en-US" sz="1100" dirty="0" smtClean="0">
              <a:latin typeface="Helvetica" charset="0"/>
              <a:ea typeface="Helvetica" charset="0"/>
              <a:cs typeface="Helvetica" charset="0"/>
            </a:rPr>
            <a:t>Recording Information </a:t>
          </a:r>
          <a:endParaRPr lang="en-US" sz="1100" dirty="0">
            <a:latin typeface="Helvetica" charset="0"/>
            <a:ea typeface="Helvetica" charset="0"/>
            <a:cs typeface="Helvetica" charset="0"/>
          </a:endParaRPr>
        </a:p>
      </dgm:t>
    </dgm:pt>
    <dgm:pt modelId="{9A40D826-7AC9-4B28-83B1-1D7869B3B160}" type="parTrans" cxnId="{675116CC-F45F-47AD-8734-DD305F2E9CE0}">
      <dgm:prSet/>
      <dgm:spPr/>
      <dgm:t>
        <a:bodyPr/>
        <a:lstStyle/>
        <a:p>
          <a:endParaRPr lang="en-US"/>
        </a:p>
      </dgm:t>
    </dgm:pt>
    <dgm:pt modelId="{471C13E7-D2D3-49F3-8DD2-F14772AB497D}" type="sibTrans" cxnId="{675116CC-F45F-47AD-8734-DD305F2E9CE0}">
      <dgm:prSet/>
      <dgm:spPr/>
      <dgm:t>
        <a:bodyPr/>
        <a:lstStyle/>
        <a:p>
          <a:endParaRPr lang="en-US"/>
        </a:p>
      </dgm:t>
    </dgm:pt>
    <dgm:pt modelId="{9F107095-A994-4BDA-9C86-257C20C6B5EB}">
      <dgm:prSet phldrT="[Text]" custT="1"/>
      <dgm:spPr/>
      <dgm:t>
        <a:bodyPr/>
        <a:lstStyle/>
        <a:p>
          <a:r>
            <a:rPr lang="en-US" sz="1100" dirty="0" smtClean="0">
              <a:latin typeface="Helvetica" charset="0"/>
              <a:ea typeface="Helvetica" charset="0"/>
              <a:cs typeface="Helvetica" charset="0"/>
            </a:rPr>
            <a:t>Resolving Field Issues </a:t>
          </a:r>
          <a:endParaRPr lang="en-US" sz="1100" dirty="0">
            <a:latin typeface="Helvetica" charset="0"/>
            <a:ea typeface="Helvetica" charset="0"/>
            <a:cs typeface="Helvetica" charset="0"/>
          </a:endParaRPr>
        </a:p>
      </dgm:t>
    </dgm:pt>
    <dgm:pt modelId="{02C4466E-8D8B-43DC-A28C-B30D15562354}" type="parTrans" cxnId="{5DB31F37-2DB2-45AE-81E6-3622E2E01E74}">
      <dgm:prSet/>
      <dgm:spPr/>
      <dgm:t>
        <a:bodyPr/>
        <a:lstStyle/>
        <a:p>
          <a:endParaRPr lang="en-US"/>
        </a:p>
      </dgm:t>
    </dgm:pt>
    <dgm:pt modelId="{BD66F98E-0EFD-430C-9BA6-3A32AE0388E9}" type="sibTrans" cxnId="{5DB31F37-2DB2-45AE-81E6-3622E2E01E74}">
      <dgm:prSet/>
      <dgm:spPr/>
      <dgm:t>
        <a:bodyPr/>
        <a:lstStyle/>
        <a:p>
          <a:endParaRPr lang="en-US"/>
        </a:p>
      </dgm:t>
    </dgm:pt>
    <dgm:pt modelId="{DE3A1E22-B45C-466A-8F86-D044678CC5CF}">
      <dgm:prSet custT="1"/>
      <dgm:spPr/>
      <dgm:t>
        <a:bodyPr/>
        <a:lstStyle/>
        <a:p>
          <a:r>
            <a:rPr lang="en-US" sz="1100" dirty="0" smtClean="0">
              <a:latin typeface="Helvetica" charset="0"/>
              <a:ea typeface="Helvetica" charset="0"/>
              <a:cs typeface="Helvetica" charset="0"/>
            </a:rPr>
            <a:t>Purposely Sampling</a:t>
          </a:r>
          <a:endParaRPr lang="en-US" sz="1100" dirty="0">
            <a:latin typeface="Helvetica" charset="0"/>
            <a:ea typeface="Helvetica" charset="0"/>
            <a:cs typeface="Helvetica" charset="0"/>
          </a:endParaRPr>
        </a:p>
      </dgm:t>
    </dgm:pt>
    <dgm:pt modelId="{3B6EB462-93F1-4D5A-AD90-F4E556B0AB63}" type="parTrans" cxnId="{D3AD660E-48EE-478A-ABE1-3D256FB7B177}">
      <dgm:prSet/>
      <dgm:spPr/>
      <dgm:t>
        <a:bodyPr/>
        <a:lstStyle/>
        <a:p>
          <a:endParaRPr lang="en-US"/>
        </a:p>
      </dgm:t>
    </dgm:pt>
    <dgm:pt modelId="{B8BB24BD-F96D-49A0-B43C-93D8C4FF6140}" type="sibTrans" cxnId="{D3AD660E-48EE-478A-ABE1-3D256FB7B177}">
      <dgm:prSet/>
      <dgm:spPr/>
      <dgm:t>
        <a:bodyPr/>
        <a:lstStyle/>
        <a:p>
          <a:endParaRPr lang="en-US"/>
        </a:p>
      </dgm:t>
    </dgm:pt>
    <dgm:pt modelId="{F3FC0E8E-E8B4-42C6-818F-242F402A1C97}">
      <dgm:prSet custT="1"/>
      <dgm:spPr/>
      <dgm:t>
        <a:bodyPr/>
        <a:lstStyle/>
        <a:p>
          <a:r>
            <a:rPr lang="en-US" sz="1100" dirty="0" smtClean="0">
              <a:latin typeface="Helvetica" charset="0"/>
              <a:ea typeface="Helvetica" charset="0"/>
              <a:cs typeface="Helvetica" charset="0"/>
            </a:rPr>
            <a:t>Storing Data </a:t>
          </a:r>
          <a:endParaRPr lang="en-US" sz="1100" dirty="0">
            <a:latin typeface="Helvetica" charset="0"/>
            <a:ea typeface="Helvetica" charset="0"/>
            <a:cs typeface="Helvetica" charset="0"/>
          </a:endParaRPr>
        </a:p>
      </dgm:t>
    </dgm:pt>
    <dgm:pt modelId="{E4762433-F34A-49CE-9824-58233F8E93BC}" type="parTrans" cxnId="{2B233FCC-3757-4557-B069-204CDA1AB854}">
      <dgm:prSet/>
      <dgm:spPr/>
      <dgm:t>
        <a:bodyPr/>
        <a:lstStyle/>
        <a:p>
          <a:endParaRPr lang="en-US"/>
        </a:p>
      </dgm:t>
    </dgm:pt>
    <dgm:pt modelId="{E256E872-AF75-4C48-8DAF-CDC09F3CE33D}" type="sibTrans" cxnId="{2B233FCC-3757-4557-B069-204CDA1AB854}">
      <dgm:prSet/>
      <dgm:spPr/>
      <dgm:t>
        <a:bodyPr/>
        <a:lstStyle/>
        <a:p>
          <a:endParaRPr lang="en-US"/>
        </a:p>
      </dgm:t>
    </dgm:pt>
    <dgm:pt modelId="{A2FCAE22-0165-4E3A-B621-692DB27ACEC1}" type="pres">
      <dgm:prSet presAssocID="{56349882-9DE9-49AD-A51A-965FB3B95D3B}" presName="cycle" presStyleCnt="0">
        <dgm:presLayoutVars>
          <dgm:dir/>
          <dgm:resizeHandles val="exact"/>
        </dgm:presLayoutVars>
      </dgm:prSet>
      <dgm:spPr/>
      <dgm:t>
        <a:bodyPr/>
        <a:lstStyle/>
        <a:p>
          <a:endParaRPr lang="en-US"/>
        </a:p>
      </dgm:t>
    </dgm:pt>
    <dgm:pt modelId="{315BE79B-765F-44C3-AFD9-1F7E81AC0B26}" type="pres">
      <dgm:prSet presAssocID="{7F36CEAF-4CFB-4056-B5E4-C8610D99C777}" presName="node" presStyleLbl="node1" presStyleIdx="0" presStyleCnt="7" custScaleX="119118" custScaleY="119118">
        <dgm:presLayoutVars>
          <dgm:bulletEnabled val="1"/>
        </dgm:presLayoutVars>
      </dgm:prSet>
      <dgm:spPr/>
      <dgm:t>
        <a:bodyPr/>
        <a:lstStyle/>
        <a:p>
          <a:endParaRPr lang="en-US"/>
        </a:p>
      </dgm:t>
    </dgm:pt>
    <dgm:pt modelId="{A41C1A4D-5FD4-48BF-8750-8934C7D87EFF}" type="pres">
      <dgm:prSet presAssocID="{C3E3A6CB-59EF-4933-9F4C-CD20823DFF26}" presName="sibTrans" presStyleLbl="sibTrans2D1" presStyleIdx="0" presStyleCnt="7"/>
      <dgm:spPr/>
      <dgm:t>
        <a:bodyPr/>
        <a:lstStyle/>
        <a:p>
          <a:endParaRPr lang="en-US"/>
        </a:p>
      </dgm:t>
    </dgm:pt>
    <dgm:pt modelId="{55353072-A8D5-42D1-AB89-8E4B55EDC805}" type="pres">
      <dgm:prSet presAssocID="{C3E3A6CB-59EF-4933-9F4C-CD20823DFF26}" presName="connectorText" presStyleLbl="sibTrans2D1" presStyleIdx="0" presStyleCnt="7"/>
      <dgm:spPr/>
      <dgm:t>
        <a:bodyPr/>
        <a:lstStyle/>
        <a:p>
          <a:endParaRPr lang="en-US"/>
        </a:p>
      </dgm:t>
    </dgm:pt>
    <dgm:pt modelId="{8C61C8E2-BF04-4B10-AD49-B8E9F8F66076}" type="pres">
      <dgm:prSet presAssocID="{4CD9B791-C8CF-4539-9BDA-27A75DBC0F1E}" presName="node" presStyleLbl="node1" presStyleIdx="1" presStyleCnt="7" custScaleX="119118" custScaleY="119118">
        <dgm:presLayoutVars>
          <dgm:bulletEnabled val="1"/>
        </dgm:presLayoutVars>
      </dgm:prSet>
      <dgm:spPr/>
      <dgm:t>
        <a:bodyPr/>
        <a:lstStyle/>
        <a:p>
          <a:endParaRPr lang="en-US"/>
        </a:p>
      </dgm:t>
    </dgm:pt>
    <dgm:pt modelId="{B59F2C0B-E7D0-4D36-9953-B9448C31E471}" type="pres">
      <dgm:prSet presAssocID="{2432F72F-1441-4B47-B1F9-67765B7A3F5F}" presName="sibTrans" presStyleLbl="sibTrans2D1" presStyleIdx="1" presStyleCnt="7"/>
      <dgm:spPr/>
      <dgm:t>
        <a:bodyPr/>
        <a:lstStyle/>
        <a:p>
          <a:endParaRPr lang="en-US"/>
        </a:p>
      </dgm:t>
    </dgm:pt>
    <dgm:pt modelId="{693FC318-975F-48A4-B8F1-6F7695C90235}" type="pres">
      <dgm:prSet presAssocID="{2432F72F-1441-4B47-B1F9-67765B7A3F5F}" presName="connectorText" presStyleLbl="sibTrans2D1" presStyleIdx="1" presStyleCnt="7"/>
      <dgm:spPr/>
      <dgm:t>
        <a:bodyPr/>
        <a:lstStyle/>
        <a:p>
          <a:endParaRPr lang="en-US"/>
        </a:p>
      </dgm:t>
    </dgm:pt>
    <dgm:pt modelId="{15D9DFAD-831E-4808-9C94-8064B76480AA}" type="pres">
      <dgm:prSet presAssocID="{DE3A1E22-B45C-466A-8F86-D044678CC5CF}" presName="node" presStyleLbl="node1" presStyleIdx="2" presStyleCnt="7" custScaleX="119118" custScaleY="119118" custRadScaleRad="100136" custRadScaleInc="-2900">
        <dgm:presLayoutVars>
          <dgm:bulletEnabled val="1"/>
        </dgm:presLayoutVars>
      </dgm:prSet>
      <dgm:spPr/>
      <dgm:t>
        <a:bodyPr/>
        <a:lstStyle/>
        <a:p>
          <a:endParaRPr lang="en-US"/>
        </a:p>
      </dgm:t>
    </dgm:pt>
    <dgm:pt modelId="{431AFF6D-0031-46F9-845D-A6F297464D77}" type="pres">
      <dgm:prSet presAssocID="{B8BB24BD-F96D-49A0-B43C-93D8C4FF6140}" presName="sibTrans" presStyleLbl="sibTrans2D1" presStyleIdx="2" presStyleCnt="7"/>
      <dgm:spPr/>
      <dgm:t>
        <a:bodyPr/>
        <a:lstStyle/>
        <a:p>
          <a:endParaRPr lang="en-US"/>
        </a:p>
      </dgm:t>
    </dgm:pt>
    <dgm:pt modelId="{497BFF36-7248-47C6-A58A-73CB3E27ECBC}" type="pres">
      <dgm:prSet presAssocID="{B8BB24BD-F96D-49A0-B43C-93D8C4FF6140}" presName="connectorText" presStyleLbl="sibTrans2D1" presStyleIdx="2" presStyleCnt="7"/>
      <dgm:spPr/>
      <dgm:t>
        <a:bodyPr/>
        <a:lstStyle/>
        <a:p>
          <a:endParaRPr lang="en-US"/>
        </a:p>
      </dgm:t>
    </dgm:pt>
    <dgm:pt modelId="{BC41DBE0-AF4D-4020-908B-7F0426DE8500}" type="pres">
      <dgm:prSet presAssocID="{93409FF6-D53C-4CC7-8EB4-D4A4F4A4FE26}" presName="node" presStyleLbl="node1" presStyleIdx="3" presStyleCnt="7" custScaleX="119118" custScaleY="119118">
        <dgm:presLayoutVars>
          <dgm:bulletEnabled val="1"/>
        </dgm:presLayoutVars>
      </dgm:prSet>
      <dgm:spPr/>
      <dgm:t>
        <a:bodyPr/>
        <a:lstStyle/>
        <a:p>
          <a:endParaRPr lang="en-US"/>
        </a:p>
      </dgm:t>
    </dgm:pt>
    <dgm:pt modelId="{20F467D1-5455-4907-A350-B71FA825D2EE}" type="pres">
      <dgm:prSet presAssocID="{E2BF3723-02EE-437B-ADC2-525EE978249E}" presName="sibTrans" presStyleLbl="sibTrans2D1" presStyleIdx="3" presStyleCnt="7"/>
      <dgm:spPr/>
      <dgm:t>
        <a:bodyPr/>
        <a:lstStyle/>
        <a:p>
          <a:endParaRPr lang="en-US"/>
        </a:p>
      </dgm:t>
    </dgm:pt>
    <dgm:pt modelId="{199B9767-8052-4D07-A3A4-61280A1D7CFD}" type="pres">
      <dgm:prSet presAssocID="{E2BF3723-02EE-437B-ADC2-525EE978249E}" presName="connectorText" presStyleLbl="sibTrans2D1" presStyleIdx="3" presStyleCnt="7"/>
      <dgm:spPr/>
      <dgm:t>
        <a:bodyPr/>
        <a:lstStyle/>
        <a:p>
          <a:endParaRPr lang="en-US"/>
        </a:p>
      </dgm:t>
    </dgm:pt>
    <dgm:pt modelId="{2E6EC825-BE5B-4C77-B8A7-204D46EE4B66}" type="pres">
      <dgm:prSet presAssocID="{FD1ABDE8-0137-43BE-871C-CDAAD587BF7D}" presName="node" presStyleLbl="node1" presStyleIdx="4" presStyleCnt="7" custScaleX="119118" custScaleY="119118">
        <dgm:presLayoutVars>
          <dgm:bulletEnabled val="1"/>
        </dgm:presLayoutVars>
      </dgm:prSet>
      <dgm:spPr/>
      <dgm:t>
        <a:bodyPr/>
        <a:lstStyle/>
        <a:p>
          <a:endParaRPr lang="en-US"/>
        </a:p>
      </dgm:t>
    </dgm:pt>
    <dgm:pt modelId="{375DBA9B-7353-43C9-8C85-2BE0900537C0}" type="pres">
      <dgm:prSet presAssocID="{471C13E7-D2D3-49F3-8DD2-F14772AB497D}" presName="sibTrans" presStyleLbl="sibTrans2D1" presStyleIdx="4" presStyleCnt="7"/>
      <dgm:spPr/>
      <dgm:t>
        <a:bodyPr/>
        <a:lstStyle/>
        <a:p>
          <a:endParaRPr lang="en-US"/>
        </a:p>
      </dgm:t>
    </dgm:pt>
    <dgm:pt modelId="{764EFA4C-A554-4991-9FAC-D8AC905E58B8}" type="pres">
      <dgm:prSet presAssocID="{471C13E7-D2D3-49F3-8DD2-F14772AB497D}" presName="connectorText" presStyleLbl="sibTrans2D1" presStyleIdx="4" presStyleCnt="7"/>
      <dgm:spPr/>
      <dgm:t>
        <a:bodyPr/>
        <a:lstStyle/>
        <a:p>
          <a:endParaRPr lang="en-US"/>
        </a:p>
      </dgm:t>
    </dgm:pt>
    <dgm:pt modelId="{6B7765B8-8185-4719-A5A1-7919AE584F1F}" type="pres">
      <dgm:prSet presAssocID="{9F107095-A994-4BDA-9C86-257C20C6B5EB}" presName="node" presStyleLbl="node1" presStyleIdx="5" presStyleCnt="7" custScaleX="119118" custScaleY="119118" custRadScaleRad="100518" custRadScaleInc="-4807">
        <dgm:presLayoutVars>
          <dgm:bulletEnabled val="1"/>
        </dgm:presLayoutVars>
      </dgm:prSet>
      <dgm:spPr/>
      <dgm:t>
        <a:bodyPr/>
        <a:lstStyle/>
        <a:p>
          <a:endParaRPr lang="en-US"/>
        </a:p>
      </dgm:t>
    </dgm:pt>
    <dgm:pt modelId="{F27580F5-0C43-46A1-9089-385D0BA2D6E0}" type="pres">
      <dgm:prSet presAssocID="{BD66F98E-0EFD-430C-9BA6-3A32AE0388E9}" presName="sibTrans" presStyleLbl="sibTrans2D1" presStyleIdx="5" presStyleCnt="7"/>
      <dgm:spPr/>
      <dgm:t>
        <a:bodyPr/>
        <a:lstStyle/>
        <a:p>
          <a:endParaRPr lang="en-US"/>
        </a:p>
      </dgm:t>
    </dgm:pt>
    <dgm:pt modelId="{651466EA-F0A1-42BA-B0C1-D6FD983C4D1E}" type="pres">
      <dgm:prSet presAssocID="{BD66F98E-0EFD-430C-9BA6-3A32AE0388E9}" presName="connectorText" presStyleLbl="sibTrans2D1" presStyleIdx="5" presStyleCnt="7"/>
      <dgm:spPr/>
      <dgm:t>
        <a:bodyPr/>
        <a:lstStyle/>
        <a:p>
          <a:endParaRPr lang="en-US"/>
        </a:p>
      </dgm:t>
    </dgm:pt>
    <dgm:pt modelId="{11A0FBD2-30C1-4B9C-8274-0619D2F19A3E}" type="pres">
      <dgm:prSet presAssocID="{F3FC0E8E-E8B4-42C6-818F-242F402A1C97}" presName="node" presStyleLbl="node1" presStyleIdx="6" presStyleCnt="7" custScaleX="119118" custScaleY="119118">
        <dgm:presLayoutVars>
          <dgm:bulletEnabled val="1"/>
        </dgm:presLayoutVars>
      </dgm:prSet>
      <dgm:spPr/>
      <dgm:t>
        <a:bodyPr/>
        <a:lstStyle/>
        <a:p>
          <a:endParaRPr lang="en-US"/>
        </a:p>
      </dgm:t>
    </dgm:pt>
    <dgm:pt modelId="{9A692C98-DFCE-4F40-AD65-113E6CBE15E5}" type="pres">
      <dgm:prSet presAssocID="{E256E872-AF75-4C48-8DAF-CDC09F3CE33D}" presName="sibTrans" presStyleLbl="sibTrans2D1" presStyleIdx="6" presStyleCnt="7"/>
      <dgm:spPr/>
      <dgm:t>
        <a:bodyPr/>
        <a:lstStyle/>
        <a:p>
          <a:endParaRPr lang="en-US"/>
        </a:p>
      </dgm:t>
    </dgm:pt>
    <dgm:pt modelId="{128334CC-0EBD-4FFA-B461-71D06974AB51}" type="pres">
      <dgm:prSet presAssocID="{E256E872-AF75-4C48-8DAF-CDC09F3CE33D}" presName="connectorText" presStyleLbl="sibTrans2D1" presStyleIdx="6" presStyleCnt="7"/>
      <dgm:spPr/>
      <dgm:t>
        <a:bodyPr/>
        <a:lstStyle/>
        <a:p>
          <a:endParaRPr lang="en-US"/>
        </a:p>
      </dgm:t>
    </dgm:pt>
  </dgm:ptLst>
  <dgm:cxnLst>
    <dgm:cxn modelId="{CA40F1ED-ADEF-405D-A9FF-5BDA24D2A30D}" type="presOf" srcId="{2432F72F-1441-4B47-B1F9-67765B7A3F5F}" destId="{693FC318-975F-48A4-B8F1-6F7695C90235}" srcOrd="1" destOrd="0" presId="urn:microsoft.com/office/officeart/2005/8/layout/cycle2"/>
    <dgm:cxn modelId="{8DEFA03B-879E-4FB8-93BE-F45687B28864}" type="presOf" srcId="{E256E872-AF75-4C48-8DAF-CDC09F3CE33D}" destId="{128334CC-0EBD-4FFA-B461-71D06974AB51}" srcOrd="1" destOrd="0" presId="urn:microsoft.com/office/officeart/2005/8/layout/cycle2"/>
    <dgm:cxn modelId="{7A2489CF-FB9B-45AA-AB74-9C30D094EAC1}" type="presOf" srcId="{E2BF3723-02EE-437B-ADC2-525EE978249E}" destId="{20F467D1-5455-4907-A350-B71FA825D2EE}" srcOrd="0" destOrd="0" presId="urn:microsoft.com/office/officeart/2005/8/layout/cycle2"/>
    <dgm:cxn modelId="{5DB31F37-2DB2-45AE-81E6-3622E2E01E74}" srcId="{56349882-9DE9-49AD-A51A-965FB3B95D3B}" destId="{9F107095-A994-4BDA-9C86-257C20C6B5EB}" srcOrd="5" destOrd="0" parTransId="{02C4466E-8D8B-43DC-A28C-B30D15562354}" sibTransId="{BD66F98E-0EFD-430C-9BA6-3A32AE0388E9}"/>
    <dgm:cxn modelId="{A9B2CA54-EE16-4142-99B8-9448709710B9}" type="presOf" srcId="{471C13E7-D2D3-49F3-8DD2-F14772AB497D}" destId="{375DBA9B-7353-43C9-8C85-2BE0900537C0}" srcOrd="0" destOrd="0" presId="urn:microsoft.com/office/officeart/2005/8/layout/cycle2"/>
    <dgm:cxn modelId="{CE37B733-2629-46C3-9065-CAC33511406C}" srcId="{56349882-9DE9-49AD-A51A-965FB3B95D3B}" destId="{93409FF6-D53C-4CC7-8EB4-D4A4F4A4FE26}" srcOrd="3" destOrd="0" parTransId="{F83F7080-1B94-46A0-AAD1-703AC2AD5746}" sibTransId="{E2BF3723-02EE-437B-ADC2-525EE978249E}"/>
    <dgm:cxn modelId="{65F0D761-960D-495E-8C25-61DF9D67D833}" type="presOf" srcId="{C3E3A6CB-59EF-4933-9F4C-CD20823DFF26}" destId="{55353072-A8D5-42D1-AB89-8E4B55EDC805}" srcOrd="1" destOrd="0" presId="urn:microsoft.com/office/officeart/2005/8/layout/cycle2"/>
    <dgm:cxn modelId="{18CA0286-11F6-45CF-82B1-E3DFE7B59CA1}" type="presOf" srcId="{471C13E7-D2D3-49F3-8DD2-F14772AB497D}" destId="{764EFA4C-A554-4991-9FAC-D8AC905E58B8}" srcOrd="1" destOrd="0" presId="urn:microsoft.com/office/officeart/2005/8/layout/cycle2"/>
    <dgm:cxn modelId="{B09DD4F6-1B8F-4DB9-A76F-E6115BD19C6E}" type="presOf" srcId="{BD66F98E-0EFD-430C-9BA6-3A32AE0388E9}" destId="{F27580F5-0C43-46A1-9089-385D0BA2D6E0}" srcOrd="0" destOrd="0" presId="urn:microsoft.com/office/officeart/2005/8/layout/cycle2"/>
    <dgm:cxn modelId="{7F43142A-7684-424C-AE68-4970AF43C337}" srcId="{56349882-9DE9-49AD-A51A-965FB3B95D3B}" destId="{7F36CEAF-4CFB-4056-B5E4-C8610D99C777}" srcOrd="0" destOrd="0" parTransId="{4F0AB469-A994-4230-9C87-D307276D1FB6}" sibTransId="{C3E3A6CB-59EF-4933-9F4C-CD20823DFF26}"/>
    <dgm:cxn modelId="{0B1FEB78-60A1-4191-9253-98349337E9BD}" type="presOf" srcId="{4CD9B791-C8CF-4539-9BDA-27A75DBC0F1E}" destId="{8C61C8E2-BF04-4B10-AD49-B8E9F8F66076}" srcOrd="0" destOrd="0" presId="urn:microsoft.com/office/officeart/2005/8/layout/cycle2"/>
    <dgm:cxn modelId="{07CFB4CE-4C27-49AA-8D5D-6FE2FA7C6CDF}" type="presOf" srcId="{B8BB24BD-F96D-49A0-B43C-93D8C4FF6140}" destId="{431AFF6D-0031-46F9-845D-A6F297464D77}" srcOrd="0" destOrd="0" presId="urn:microsoft.com/office/officeart/2005/8/layout/cycle2"/>
    <dgm:cxn modelId="{11151F00-EF21-4266-8525-73BB17570326}" srcId="{56349882-9DE9-49AD-A51A-965FB3B95D3B}" destId="{4CD9B791-C8CF-4539-9BDA-27A75DBC0F1E}" srcOrd="1" destOrd="0" parTransId="{AD1F7F73-6905-414E-90B6-3FB0DE293CC6}" sibTransId="{2432F72F-1441-4B47-B1F9-67765B7A3F5F}"/>
    <dgm:cxn modelId="{A6D196A5-4098-4857-87AB-116DDF3AD6AC}" type="presOf" srcId="{E256E872-AF75-4C48-8DAF-CDC09F3CE33D}" destId="{9A692C98-DFCE-4F40-AD65-113E6CBE15E5}" srcOrd="0" destOrd="0" presId="urn:microsoft.com/office/officeart/2005/8/layout/cycle2"/>
    <dgm:cxn modelId="{A1D25227-57C4-41CF-BE68-C7A94AA3D909}" type="presOf" srcId="{9F107095-A994-4BDA-9C86-257C20C6B5EB}" destId="{6B7765B8-8185-4719-A5A1-7919AE584F1F}" srcOrd="0" destOrd="0" presId="urn:microsoft.com/office/officeart/2005/8/layout/cycle2"/>
    <dgm:cxn modelId="{2B233FCC-3757-4557-B069-204CDA1AB854}" srcId="{56349882-9DE9-49AD-A51A-965FB3B95D3B}" destId="{F3FC0E8E-E8B4-42C6-818F-242F402A1C97}" srcOrd="6" destOrd="0" parTransId="{E4762433-F34A-49CE-9824-58233F8E93BC}" sibTransId="{E256E872-AF75-4C48-8DAF-CDC09F3CE33D}"/>
    <dgm:cxn modelId="{EE56C36A-D9C6-46DF-9BAC-5A266758C020}" type="presOf" srcId="{C3E3A6CB-59EF-4933-9F4C-CD20823DFF26}" destId="{A41C1A4D-5FD4-48BF-8750-8934C7D87EFF}" srcOrd="0" destOrd="0" presId="urn:microsoft.com/office/officeart/2005/8/layout/cycle2"/>
    <dgm:cxn modelId="{EF1D9399-167E-4ECB-A2CF-09D9677222B4}" type="presOf" srcId="{FD1ABDE8-0137-43BE-871C-CDAAD587BF7D}" destId="{2E6EC825-BE5B-4C77-B8A7-204D46EE4B66}" srcOrd="0" destOrd="0" presId="urn:microsoft.com/office/officeart/2005/8/layout/cycle2"/>
    <dgm:cxn modelId="{53863506-ACB8-4BC4-A536-240869DC7782}" type="presOf" srcId="{93409FF6-D53C-4CC7-8EB4-D4A4F4A4FE26}" destId="{BC41DBE0-AF4D-4020-908B-7F0426DE8500}" srcOrd="0" destOrd="0" presId="urn:microsoft.com/office/officeart/2005/8/layout/cycle2"/>
    <dgm:cxn modelId="{D3AD660E-48EE-478A-ABE1-3D256FB7B177}" srcId="{56349882-9DE9-49AD-A51A-965FB3B95D3B}" destId="{DE3A1E22-B45C-466A-8F86-D044678CC5CF}" srcOrd="2" destOrd="0" parTransId="{3B6EB462-93F1-4D5A-AD90-F4E556B0AB63}" sibTransId="{B8BB24BD-F96D-49A0-B43C-93D8C4FF6140}"/>
    <dgm:cxn modelId="{675116CC-F45F-47AD-8734-DD305F2E9CE0}" srcId="{56349882-9DE9-49AD-A51A-965FB3B95D3B}" destId="{FD1ABDE8-0137-43BE-871C-CDAAD587BF7D}" srcOrd="4" destOrd="0" parTransId="{9A40D826-7AC9-4B28-83B1-1D7869B3B160}" sibTransId="{471C13E7-D2D3-49F3-8DD2-F14772AB497D}"/>
    <dgm:cxn modelId="{F3655E4D-1867-487A-8AE1-5F9A87C08523}" type="presOf" srcId="{E2BF3723-02EE-437B-ADC2-525EE978249E}" destId="{199B9767-8052-4D07-A3A4-61280A1D7CFD}" srcOrd="1" destOrd="0" presId="urn:microsoft.com/office/officeart/2005/8/layout/cycle2"/>
    <dgm:cxn modelId="{DBB93D0D-DC08-4FA2-8313-3359DFAA28BA}" type="presOf" srcId="{BD66F98E-0EFD-430C-9BA6-3A32AE0388E9}" destId="{651466EA-F0A1-42BA-B0C1-D6FD983C4D1E}" srcOrd="1" destOrd="0" presId="urn:microsoft.com/office/officeart/2005/8/layout/cycle2"/>
    <dgm:cxn modelId="{C3F0A1D0-C7F0-4CCE-8285-6CAA0905F4C0}" type="presOf" srcId="{DE3A1E22-B45C-466A-8F86-D044678CC5CF}" destId="{15D9DFAD-831E-4808-9C94-8064B76480AA}" srcOrd="0" destOrd="0" presId="urn:microsoft.com/office/officeart/2005/8/layout/cycle2"/>
    <dgm:cxn modelId="{BDD06EDB-4519-4644-B181-BD636E580CF4}" type="presOf" srcId="{56349882-9DE9-49AD-A51A-965FB3B95D3B}" destId="{A2FCAE22-0165-4E3A-B621-692DB27ACEC1}" srcOrd="0" destOrd="0" presId="urn:microsoft.com/office/officeart/2005/8/layout/cycle2"/>
    <dgm:cxn modelId="{A61272B1-B18E-44B3-B408-DF7E9079AC23}" type="presOf" srcId="{7F36CEAF-4CFB-4056-B5E4-C8610D99C777}" destId="{315BE79B-765F-44C3-AFD9-1F7E81AC0B26}" srcOrd="0" destOrd="0" presId="urn:microsoft.com/office/officeart/2005/8/layout/cycle2"/>
    <dgm:cxn modelId="{A78F4ABE-90AE-43EA-9BAA-F33FD73435EA}" type="presOf" srcId="{F3FC0E8E-E8B4-42C6-818F-242F402A1C97}" destId="{11A0FBD2-30C1-4B9C-8274-0619D2F19A3E}" srcOrd="0" destOrd="0" presId="urn:microsoft.com/office/officeart/2005/8/layout/cycle2"/>
    <dgm:cxn modelId="{E5E193EE-BA01-4F2A-A87E-92971755F89A}" type="presOf" srcId="{B8BB24BD-F96D-49A0-B43C-93D8C4FF6140}" destId="{497BFF36-7248-47C6-A58A-73CB3E27ECBC}" srcOrd="1" destOrd="0" presId="urn:microsoft.com/office/officeart/2005/8/layout/cycle2"/>
    <dgm:cxn modelId="{E5887985-746B-4F58-89EC-2DB9A4640C29}" type="presOf" srcId="{2432F72F-1441-4B47-B1F9-67765B7A3F5F}" destId="{B59F2C0B-E7D0-4D36-9953-B9448C31E471}" srcOrd="0" destOrd="0" presId="urn:microsoft.com/office/officeart/2005/8/layout/cycle2"/>
    <dgm:cxn modelId="{41E34FF3-87D8-4574-AAAB-B831A112A1E9}" type="presParOf" srcId="{A2FCAE22-0165-4E3A-B621-692DB27ACEC1}" destId="{315BE79B-765F-44C3-AFD9-1F7E81AC0B26}" srcOrd="0" destOrd="0" presId="urn:microsoft.com/office/officeart/2005/8/layout/cycle2"/>
    <dgm:cxn modelId="{62120D7E-EDDA-43F5-AC37-B24DE57CFC13}" type="presParOf" srcId="{A2FCAE22-0165-4E3A-B621-692DB27ACEC1}" destId="{A41C1A4D-5FD4-48BF-8750-8934C7D87EFF}" srcOrd="1" destOrd="0" presId="urn:microsoft.com/office/officeart/2005/8/layout/cycle2"/>
    <dgm:cxn modelId="{9201FBB2-FEFC-4132-8173-C2061EA3B0AF}" type="presParOf" srcId="{A41C1A4D-5FD4-48BF-8750-8934C7D87EFF}" destId="{55353072-A8D5-42D1-AB89-8E4B55EDC805}" srcOrd="0" destOrd="0" presId="urn:microsoft.com/office/officeart/2005/8/layout/cycle2"/>
    <dgm:cxn modelId="{FAE4BA53-8771-42C2-98AA-62C34FCDBB91}" type="presParOf" srcId="{A2FCAE22-0165-4E3A-B621-692DB27ACEC1}" destId="{8C61C8E2-BF04-4B10-AD49-B8E9F8F66076}" srcOrd="2" destOrd="0" presId="urn:microsoft.com/office/officeart/2005/8/layout/cycle2"/>
    <dgm:cxn modelId="{820B6FE3-1F56-43F2-9DED-BB9CA2AAA974}" type="presParOf" srcId="{A2FCAE22-0165-4E3A-B621-692DB27ACEC1}" destId="{B59F2C0B-E7D0-4D36-9953-B9448C31E471}" srcOrd="3" destOrd="0" presId="urn:microsoft.com/office/officeart/2005/8/layout/cycle2"/>
    <dgm:cxn modelId="{3B71D975-F133-4F6E-8237-4E0B34DF9F2E}" type="presParOf" srcId="{B59F2C0B-E7D0-4D36-9953-B9448C31E471}" destId="{693FC318-975F-48A4-B8F1-6F7695C90235}" srcOrd="0" destOrd="0" presId="urn:microsoft.com/office/officeart/2005/8/layout/cycle2"/>
    <dgm:cxn modelId="{D072C4C1-2CAF-4382-8F38-483DFD1E4AB1}" type="presParOf" srcId="{A2FCAE22-0165-4E3A-B621-692DB27ACEC1}" destId="{15D9DFAD-831E-4808-9C94-8064B76480AA}" srcOrd="4" destOrd="0" presId="urn:microsoft.com/office/officeart/2005/8/layout/cycle2"/>
    <dgm:cxn modelId="{E3A9B326-876C-4247-8626-20F80DA13377}" type="presParOf" srcId="{A2FCAE22-0165-4E3A-B621-692DB27ACEC1}" destId="{431AFF6D-0031-46F9-845D-A6F297464D77}" srcOrd="5" destOrd="0" presId="urn:microsoft.com/office/officeart/2005/8/layout/cycle2"/>
    <dgm:cxn modelId="{B996806E-8811-436A-95E2-7C60382185B9}" type="presParOf" srcId="{431AFF6D-0031-46F9-845D-A6F297464D77}" destId="{497BFF36-7248-47C6-A58A-73CB3E27ECBC}" srcOrd="0" destOrd="0" presId="urn:microsoft.com/office/officeart/2005/8/layout/cycle2"/>
    <dgm:cxn modelId="{0767BBF1-2E4C-4D10-BFA2-78DFD3045BDF}" type="presParOf" srcId="{A2FCAE22-0165-4E3A-B621-692DB27ACEC1}" destId="{BC41DBE0-AF4D-4020-908B-7F0426DE8500}" srcOrd="6" destOrd="0" presId="urn:microsoft.com/office/officeart/2005/8/layout/cycle2"/>
    <dgm:cxn modelId="{4C741475-FE99-4BE9-B7DC-6D9856FFC671}" type="presParOf" srcId="{A2FCAE22-0165-4E3A-B621-692DB27ACEC1}" destId="{20F467D1-5455-4907-A350-B71FA825D2EE}" srcOrd="7" destOrd="0" presId="urn:microsoft.com/office/officeart/2005/8/layout/cycle2"/>
    <dgm:cxn modelId="{C74654EB-3DD4-4A57-B3B5-6847DE84F75F}" type="presParOf" srcId="{20F467D1-5455-4907-A350-B71FA825D2EE}" destId="{199B9767-8052-4D07-A3A4-61280A1D7CFD}" srcOrd="0" destOrd="0" presId="urn:microsoft.com/office/officeart/2005/8/layout/cycle2"/>
    <dgm:cxn modelId="{40065E83-45F1-4FB0-ADB9-97A7D1ACE59E}" type="presParOf" srcId="{A2FCAE22-0165-4E3A-B621-692DB27ACEC1}" destId="{2E6EC825-BE5B-4C77-B8A7-204D46EE4B66}" srcOrd="8" destOrd="0" presId="urn:microsoft.com/office/officeart/2005/8/layout/cycle2"/>
    <dgm:cxn modelId="{3682866D-F055-4350-9278-581B90568622}" type="presParOf" srcId="{A2FCAE22-0165-4E3A-B621-692DB27ACEC1}" destId="{375DBA9B-7353-43C9-8C85-2BE0900537C0}" srcOrd="9" destOrd="0" presId="urn:microsoft.com/office/officeart/2005/8/layout/cycle2"/>
    <dgm:cxn modelId="{A15C157F-ED76-43FB-AA6F-059216F6997B}" type="presParOf" srcId="{375DBA9B-7353-43C9-8C85-2BE0900537C0}" destId="{764EFA4C-A554-4991-9FAC-D8AC905E58B8}" srcOrd="0" destOrd="0" presId="urn:microsoft.com/office/officeart/2005/8/layout/cycle2"/>
    <dgm:cxn modelId="{5A2C5231-87AD-4D4F-B1D1-71DAFC06D0B6}" type="presParOf" srcId="{A2FCAE22-0165-4E3A-B621-692DB27ACEC1}" destId="{6B7765B8-8185-4719-A5A1-7919AE584F1F}" srcOrd="10" destOrd="0" presId="urn:microsoft.com/office/officeart/2005/8/layout/cycle2"/>
    <dgm:cxn modelId="{86C01551-D037-44F0-A421-DCDE788831E6}" type="presParOf" srcId="{A2FCAE22-0165-4E3A-B621-692DB27ACEC1}" destId="{F27580F5-0C43-46A1-9089-385D0BA2D6E0}" srcOrd="11" destOrd="0" presId="urn:microsoft.com/office/officeart/2005/8/layout/cycle2"/>
    <dgm:cxn modelId="{A1650AA3-A8DC-4867-B34A-B38007360793}" type="presParOf" srcId="{F27580F5-0C43-46A1-9089-385D0BA2D6E0}" destId="{651466EA-F0A1-42BA-B0C1-D6FD983C4D1E}" srcOrd="0" destOrd="0" presId="urn:microsoft.com/office/officeart/2005/8/layout/cycle2"/>
    <dgm:cxn modelId="{5C98CD02-062D-4C32-A06C-79E45EA885D0}" type="presParOf" srcId="{A2FCAE22-0165-4E3A-B621-692DB27ACEC1}" destId="{11A0FBD2-30C1-4B9C-8274-0619D2F19A3E}" srcOrd="12" destOrd="0" presId="urn:microsoft.com/office/officeart/2005/8/layout/cycle2"/>
    <dgm:cxn modelId="{F65B3442-B92B-4424-B9FD-92ED9705EA59}" type="presParOf" srcId="{A2FCAE22-0165-4E3A-B621-692DB27ACEC1}" destId="{9A692C98-DFCE-4F40-AD65-113E6CBE15E5}" srcOrd="13" destOrd="0" presId="urn:microsoft.com/office/officeart/2005/8/layout/cycle2"/>
    <dgm:cxn modelId="{3D816A83-0AD2-4501-AB4B-B4D821AD9387}" type="presParOf" srcId="{9A692C98-DFCE-4F40-AD65-113E6CBE15E5}" destId="{128334CC-0EBD-4FFA-B461-71D06974AB5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2E90-235D-4BDF-B838-9B5EFEE9ECBC}">
      <dsp:nvSpPr>
        <dsp:cNvPr id="0" name=""/>
        <dsp:cNvSpPr/>
      </dsp:nvSpPr>
      <dsp:spPr>
        <a:xfrm rot="5400000">
          <a:off x="4336750" y="77020"/>
          <a:ext cx="1177756" cy="102464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
          </a:r>
          <a:br>
            <a:rPr lang="en-US" sz="1100" kern="1200" dirty="0" smtClean="0">
              <a:latin typeface="Helvetica" charset="0"/>
              <a:ea typeface="Helvetica" charset="0"/>
              <a:cs typeface="Helvetica" charset="0"/>
            </a:rPr>
          </a:br>
          <a:r>
            <a:rPr lang="en-US" sz="1100" kern="1200" dirty="0" smtClean="0">
              <a:latin typeface="Helvetica" charset="0"/>
              <a:ea typeface="Helvetica" charset="0"/>
              <a:cs typeface="Helvetica" charset="0"/>
            </a:rPr>
            <a:t>Postmodern </a:t>
          </a:r>
          <a:endParaRPr lang="en-US" sz="1100" kern="1200" dirty="0" smtClean="0">
            <a:latin typeface="Helvetica" charset="0"/>
            <a:ea typeface="Helvetica" charset="0"/>
            <a:cs typeface="Helvetica" charset="0"/>
          </a:endParaRPr>
        </a:p>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Perspectives </a:t>
          </a:r>
          <a:endParaRPr lang="en-US" sz="1100" kern="1200" dirty="0">
            <a:latin typeface="Helvetica" charset="0"/>
            <a:ea typeface="Helvetica" charset="0"/>
            <a:cs typeface="Helvetica" charset="0"/>
          </a:endParaRPr>
        </a:p>
      </dsp:txBody>
      <dsp:txXfrm rot="-5400000">
        <a:off x="4572978" y="184000"/>
        <a:ext cx="705300" cy="810688"/>
      </dsp:txXfrm>
    </dsp:sp>
    <dsp:sp modelId="{B6D4B61E-C5AE-44E0-80F0-E61D0E5592C1}">
      <dsp:nvSpPr>
        <dsp:cNvPr id="0" name=""/>
        <dsp:cNvSpPr/>
      </dsp:nvSpPr>
      <dsp:spPr>
        <a:xfrm>
          <a:off x="5469045" y="236017"/>
          <a:ext cx="1314376" cy="706653"/>
        </a:xfrm>
        <a:prstGeom prst="rect">
          <a:avLst/>
        </a:prstGeom>
        <a:noFill/>
        <a:ln>
          <a:noFill/>
        </a:ln>
        <a:effectLst/>
      </dsp:spPr>
      <dsp:style>
        <a:lnRef idx="0">
          <a:scrgbClr r="0" g="0" b="0"/>
        </a:lnRef>
        <a:fillRef idx="0">
          <a:scrgbClr r="0" g="0" b="0"/>
        </a:fillRef>
        <a:effectRef idx="0">
          <a:scrgbClr r="0" g="0" b="0"/>
        </a:effectRef>
        <a:fontRef idx="minor"/>
      </dsp:style>
    </dsp:sp>
    <dsp:sp modelId="{E8B8ACC6-7ECD-4DBF-AC30-0BA89404F9A3}">
      <dsp:nvSpPr>
        <dsp:cNvPr id="0" name=""/>
        <dsp:cNvSpPr/>
      </dsp:nvSpPr>
      <dsp:spPr>
        <a:xfrm rot="5400000">
          <a:off x="3250736" y="76554"/>
          <a:ext cx="1177756" cy="102464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Feminist </a:t>
          </a:r>
        </a:p>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Theories </a:t>
          </a:r>
          <a:endParaRPr lang="en-US" sz="1100" kern="1200" dirty="0">
            <a:latin typeface="Helvetica" charset="0"/>
            <a:ea typeface="Helvetica" charset="0"/>
            <a:cs typeface="Helvetica" charset="0"/>
          </a:endParaRPr>
        </a:p>
      </dsp:txBody>
      <dsp:txXfrm rot="-5400000">
        <a:off x="3486964" y="183534"/>
        <a:ext cx="705300" cy="810688"/>
      </dsp:txXfrm>
    </dsp:sp>
    <dsp:sp modelId="{12D340AE-0436-408D-9DF1-6711388DAD76}">
      <dsp:nvSpPr>
        <dsp:cNvPr id="0" name=""/>
        <dsp:cNvSpPr/>
      </dsp:nvSpPr>
      <dsp:spPr>
        <a:xfrm rot="5400000">
          <a:off x="3781320" y="1583594"/>
          <a:ext cx="1177756" cy="102464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Critical Theory &amp; Critical Race Theory </a:t>
          </a:r>
          <a:endParaRPr lang="en-US" sz="1100" kern="1200" dirty="0">
            <a:latin typeface="Helvetica" charset="0"/>
            <a:ea typeface="Helvetica" charset="0"/>
            <a:cs typeface="Helvetica" charset="0"/>
          </a:endParaRPr>
        </a:p>
      </dsp:txBody>
      <dsp:txXfrm rot="-5400000">
        <a:off x="4017548" y="1690574"/>
        <a:ext cx="705300" cy="810688"/>
      </dsp:txXfrm>
    </dsp:sp>
    <dsp:sp modelId="{73CEA90B-4C27-4EF5-89E4-7DAA272D5ACF}">
      <dsp:nvSpPr>
        <dsp:cNvPr id="0" name=""/>
        <dsp:cNvSpPr/>
      </dsp:nvSpPr>
      <dsp:spPr>
        <a:xfrm>
          <a:off x="2543498" y="1742592"/>
          <a:ext cx="1271977" cy="706653"/>
        </a:xfrm>
        <a:prstGeom prst="rect">
          <a:avLst/>
        </a:prstGeom>
        <a:noFill/>
        <a:ln>
          <a:noFill/>
        </a:ln>
        <a:effectLst/>
      </dsp:spPr>
      <dsp:style>
        <a:lnRef idx="0">
          <a:scrgbClr r="0" g="0" b="0"/>
        </a:lnRef>
        <a:fillRef idx="0">
          <a:scrgbClr r="0" g="0" b="0"/>
        </a:fillRef>
        <a:effectRef idx="0">
          <a:scrgbClr r="0" g="0" b="0"/>
        </a:effectRef>
        <a:fontRef idx="minor"/>
      </dsp:style>
    </dsp:sp>
    <dsp:sp modelId="{C9404014-4FCA-4A3E-BD34-E7F2EFEC34D1}">
      <dsp:nvSpPr>
        <dsp:cNvPr id="0" name=""/>
        <dsp:cNvSpPr/>
      </dsp:nvSpPr>
      <dsp:spPr>
        <a:xfrm rot="5400000">
          <a:off x="1135175" y="979323"/>
          <a:ext cx="2191545" cy="2014857"/>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latin typeface="Helvetica" charset="0"/>
              <a:ea typeface="Helvetica" charset="0"/>
              <a:cs typeface="Helvetica" charset="0"/>
            </a:rPr>
            <a:t>Advocacy, Action, Marginalized Groups </a:t>
          </a:r>
          <a:r>
            <a:rPr lang="en-US" sz="1600" kern="1200" dirty="0" smtClean="0">
              <a:latin typeface="Helvetica" charset="0"/>
              <a:ea typeface="Helvetica" charset="0"/>
              <a:cs typeface="Helvetica" charset="0"/>
            </a:rPr>
            <a:t>&amp; Anti-Oppression </a:t>
          </a:r>
          <a:endParaRPr lang="en-US" sz="1600" kern="1200" dirty="0">
            <a:latin typeface="Helvetica" charset="0"/>
            <a:ea typeface="Helvetica" charset="0"/>
            <a:cs typeface="Helvetica" charset="0"/>
          </a:endParaRPr>
        </a:p>
      </dsp:txBody>
      <dsp:txXfrm rot="-5400000">
        <a:off x="1545792" y="1241514"/>
        <a:ext cx="1370311" cy="1490478"/>
      </dsp:txXfrm>
    </dsp:sp>
    <dsp:sp modelId="{00418B02-8694-4047-8486-16912521C4F4}">
      <dsp:nvSpPr>
        <dsp:cNvPr id="0" name=""/>
        <dsp:cNvSpPr/>
      </dsp:nvSpPr>
      <dsp:spPr>
        <a:xfrm rot="5400000">
          <a:off x="4336750" y="3090169"/>
          <a:ext cx="1177756" cy="102464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Disability Theories </a:t>
          </a:r>
          <a:endParaRPr lang="en-US" sz="1100" kern="1200" dirty="0">
            <a:latin typeface="Helvetica" charset="0"/>
            <a:ea typeface="Helvetica" charset="0"/>
            <a:cs typeface="Helvetica" charset="0"/>
          </a:endParaRPr>
        </a:p>
      </dsp:txBody>
      <dsp:txXfrm rot="-5400000">
        <a:off x="4572978" y="3197149"/>
        <a:ext cx="705300" cy="810688"/>
      </dsp:txXfrm>
    </dsp:sp>
    <dsp:sp modelId="{8DBB7D12-94D4-4F8A-9DEC-3BDD44D0F5DB}">
      <dsp:nvSpPr>
        <dsp:cNvPr id="0" name=""/>
        <dsp:cNvSpPr/>
      </dsp:nvSpPr>
      <dsp:spPr>
        <a:xfrm>
          <a:off x="5469045" y="3249166"/>
          <a:ext cx="1314376" cy="706653"/>
        </a:xfrm>
        <a:prstGeom prst="rect">
          <a:avLst/>
        </a:prstGeom>
        <a:noFill/>
        <a:ln>
          <a:noFill/>
        </a:ln>
        <a:effectLst/>
      </dsp:spPr>
      <dsp:style>
        <a:lnRef idx="0">
          <a:scrgbClr r="0" g="0" b="0"/>
        </a:lnRef>
        <a:fillRef idx="0">
          <a:scrgbClr r="0" g="0" b="0"/>
        </a:fillRef>
        <a:effectRef idx="0">
          <a:scrgbClr r="0" g="0" b="0"/>
        </a:effectRef>
        <a:fontRef idx="minor"/>
      </dsp:style>
    </dsp:sp>
    <dsp:sp modelId="{67D3EB96-04EC-49F4-BECD-677BDECFD9B0}">
      <dsp:nvSpPr>
        <dsp:cNvPr id="0" name=""/>
        <dsp:cNvSpPr/>
      </dsp:nvSpPr>
      <dsp:spPr>
        <a:xfrm rot="5400000">
          <a:off x="3230130" y="3090169"/>
          <a:ext cx="1177756" cy="102464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Queer Theory </a:t>
          </a:r>
          <a:endParaRPr lang="en-US" sz="1100" kern="1200" dirty="0">
            <a:latin typeface="Helvetica" charset="0"/>
            <a:ea typeface="Helvetica" charset="0"/>
            <a:cs typeface="Helvetica" charset="0"/>
          </a:endParaRPr>
        </a:p>
      </dsp:txBody>
      <dsp:txXfrm rot="-5400000">
        <a:off x="3466358" y="3197149"/>
        <a:ext cx="705300" cy="810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DC60A-A9DE-8E4E-9B0F-FE978097D155}">
      <dsp:nvSpPr>
        <dsp:cNvPr id="0" name=""/>
        <dsp:cNvSpPr/>
      </dsp:nvSpPr>
      <dsp:spPr>
        <a:xfrm>
          <a:off x="2995773" y="2493"/>
          <a:ext cx="1383923"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Ethnographic research</a:t>
          </a:r>
          <a:endParaRPr lang="en-US" sz="1400" kern="1200" dirty="0">
            <a:latin typeface="Helvetica" charset="0"/>
            <a:ea typeface="Helvetica" charset="0"/>
            <a:cs typeface="Helvetica" charset="0"/>
          </a:endParaRPr>
        </a:p>
      </dsp:txBody>
      <dsp:txXfrm>
        <a:off x="3033082" y="39802"/>
        <a:ext cx="1309305" cy="689668"/>
      </dsp:txXfrm>
    </dsp:sp>
    <dsp:sp modelId="{F3986091-580D-F84C-825B-B59EDD75B7DD}">
      <dsp:nvSpPr>
        <dsp:cNvPr id="0" name=""/>
        <dsp:cNvSpPr/>
      </dsp:nvSpPr>
      <dsp:spPr>
        <a:xfrm>
          <a:off x="1505844" y="384636"/>
          <a:ext cx="4363781" cy="4363781"/>
        </a:xfrm>
        <a:custGeom>
          <a:avLst/>
          <a:gdLst/>
          <a:ahLst/>
          <a:cxnLst/>
          <a:rect l="0" t="0" r="0" b="0"/>
          <a:pathLst>
            <a:path>
              <a:moveTo>
                <a:pt x="2880504" y="114867"/>
              </a:moveTo>
              <a:arcTo wR="2181890" hR="2181890" stAng="17320456" swAng="10885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CBABFD-E2F9-CC48-ADB1-5DFBE39A528B}">
      <dsp:nvSpPr>
        <dsp:cNvPr id="0" name=""/>
        <dsp:cNvSpPr/>
      </dsp:nvSpPr>
      <dsp:spPr>
        <a:xfrm>
          <a:off x="4805693" y="823997"/>
          <a:ext cx="1175825"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Creative groups</a:t>
          </a:r>
          <a:endParaRPr lang="en-US" sz="1400" kern="1200" dirty="0">
            <a:latin typeface="Helvetica" charset="0"/>
            <a:ea typeface="Helvetica" charset="0"/>
            <a:cs typeface="Helvetica" charset="0"/>
          </a:endParaRPr>
        </a:p>
      </dsp:txBody>
      <dsp:txXfrm>
        <a:off x="4843002" y="861306"/>
        <a:ext cx="1101207" cy="689668"/>
      </dsp:txXfrm>
    </dsp:sp>
    <dsp:sp modelId="{C013D333-AD8E-FB47-B634-A89ADF10F951}">
      <dsp:nvSpPr>
        <dsp:cNvPr id="0" name=""/>
        <dsp:cNvSpPr/>
      </dsp:nvSpPr>
      <dsp:spPr>
        <a:xfrm>
          <a:off x="1505844" y="384636"/>
          <a:ext cx="4363781" cy="4363781"/>
        </a:xfrm>
        <a:custGeom>
          <a:avLst/>
          <a:gdLst/>
          <a:ahLst/>
          <a:cxnLst/>
          <a:rect l="0" t="0" r="0" b="0"/>
          <a:pathLst>
            <a:path>
              <a:moveTo>
                <a:pt x="4137127" y="1213542"/>
              </a:moveTo>
              <a:arcTo wR="2181890" hR="2181890" stAng="20019161" swAng="17263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3F2EAE-8985-344B-BA1C-617041E4F01B}">
      <dsp:nvSpPr>
        <dsp:cNvPr id="0" name=""/>
        <dsp:cNvSpPr/>
      </dsp:nvSpPr>
      <dsp:spPr>
        <a:xfrm>
          <a:off x="5227008" y="2669900"/>
          <a:ext cx="1175825"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Conflict groups</a:t>
          </a:r>
          <a:endParaRPr lang="en-US" sz="1400" kern="1200" dirty="0">
            <a:latin typeface="Helvetica" charset="0"/>
            <a:ea typeface="Helvetica" charset="0"/>
            <a:cs typeface="Helvetica" charset="0"/>
          </a:endParaRPr>
        </a:p>
      </dsp:txBody>
      <dsp:txXfrm>
        <a:off x="5264317" y="2707209"/>
        <a:ext cx="1101207" cy="689668"/>
      </dsp:txXfrm>
    </dsp:sp>
    <dsp:sp modelId="{7B14154E-B314-0540-AC7E-BF68931F5EC3}">
      <dsp:nvSpPr>
        <dsp:cNvPr id="0" name=""/>
        <dsp:cNvSpPr/>
      </dsp:nvSpPr>
      <dsp:spPr>
        <a:xfrm>
          <a:off x="1505844" y="384636"/>
          <a:ext cx="4363781" cy="4363781"/>
        </a:xfrm>
        <a:custGeom>
          <a:avLst/>
          <a:gdLst/>
          <a:ahLst/>
          <a:cxnLst/>
          <a:rect l="0" t="0" r="0" b="0"/>
          <a:pathLst>
            <a:path>
              <a:moveTo>
                <a:pt x="4180351" y="3057562"/>
              </a:moveTo>
              <a:arcTo wR="2181890" hR="2181890" stAng="1419703" swAng="135878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0CCA86-895E-F444-914B-A37E3C8F43AB}">
      <dsp:nvSpPr>
        <dsp:cNvPr id="0" name=""/>
        <dsp:cNvSpPr/>
      </dsp:nvSpPr>
      <dsp:spPr>
        <a:xfrm>
          <a:off x="4046509" y="4150199"/>
          <a:ext cx="1175825"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Peer Groups</a:t>
          </a:r>
          <a:endParaRPr lang="en-US" sz="1400" kern="1200" dirty="0">
            <a:latin typeface="Helvetica" charset="0"/>
            <a:ea typeface="Helvetica" charset="0"/>
            <a:cs typeface="Helvetica" charset="0"/>
          </a:endParaRPr>
        </a:p>
      </dsp:txBody>
      <dsp:txXfrm>
        <a:off x="4083818" y="4187508"/>
        <a:ext cx="1101207" cy="689668"/>
      </dsp:txXfrm>
    </dsp:sp>
    <dsp:sp modelId="{CBF6207B-A444-2F43-8CAA-9E577F5B78D0}">
      <dsp:nvSpPr>
        <dsp:cNvPr id="0" name=""/>
        <dsp:cNvSpPr/>
      </dsp:nvSpPr>
      <dsp:spPr>
        <a:xfrm>
          <a:off x="1505844" y="384636"/>
          <a:ext cx="4363781" cy="4363781"/>
        </a:xfrm>
        <a:custGeom>
          <a:avLst/>
          <a:gdLst/>
          <a:ahLst/>
          <a:cxnLst/>
          <a:rect l="0" t="0" r="0" b="0"/>
          <a:pathLst>
            <a:path>
              <a:moveTo>
                <a:pt x="2533585" y="4335250"/>
              </a:moveTo>
              <a:arcTo wR="2181890" hR="2181890" stAng="4843449" swAng="111310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627373-7BF0-664C-836E-86552505E9D7}">
      <dsp:nvSpPr>
        <dsp:cNvPr id="0" name=""/>
        <dsp:cNvSpPr/>
      </dsp:nvSpPr>
      <dsp:spPr>
        <a:xfrm>
          <a:off x="2153135" y="4150199"/>
          <a:ext cx="1175825"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In-depth interviews</a:t>
          </a:r>
          <a:endParaRPr lang="en-US" sz="1400" kern="1200" dirty="0">
            <a:latin typeface="Helvetica" charset="0"/>
            <a:ea typeface="Helvetica" charset="0"/>
            <a:cs typeface="Helvetica" charset="0"/>
          </a:endParaRPr>
        </a:p>
      </dsp:txBody>
      <dsp:txXfrm>
        <a:off x="2190444" y="4187508"/>
        <a:ext cx="1101207" cy="689668"/>
      </dsp:txXfrm>
    </dsp:sp>
    <dsp:sp modelId="{DE10DAEA-E3F0-3A4F-AFC7-106C7084AF82}">
      <dsp:nvSpPr>
        <dsp:cNvPr id="0" name=""/>
        <dsp:cNvSpPr/>
      </dsp:nvSpPr>
      <dsp:spPr>
        <a:xfrm>
          <a:off x="1505844" y="384636"/>
          <a:ext cx="4363781" cy="4363781"/>
        </a:xfrm>
        <a:custGeom>
          <a:avLst/>
          <a:gdLst/>
          <a:ahLst/>
          <a:cxnLst/>
          <a:rect l="0" t="0" r="0" b="0"/>
          <a:pathLst>
            <a:path>
              <a:moveTo>
                <a:pt x="674683" y="3759538"/>
              </a:moveTo>
              <a:arcTo wR="2181890" hR="2181890" stAng="8021515" swAng="135878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3DF904-65FC-C14B-81B8-0EF665D857B2}">
      <dsp:nvSpPr>
        <dsp:cNvPr id="0" name=""/>
        <dsp:cNvSpPr/>
      </dsp:nvSpPr>
      <dsp:spPr>
        <a:xfrm>
          <a:off x="972635" y="2669900"/>
          <a:ext cx="1175825"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Focus groups</a:t>
          </a:r>
          <a:endParaRPr lang="en-US" sz="1400" kern="1200" dirty="0">
            <a:latin typeface="Helvetica" charset="0"/>
            <a:ea typeface="Helvetica" charset="0"/>
            <a:cs typeface="Helvetica" charset="0"/>
          </a:endParaRPr>
        </a:p>
      </dsp:txBody>
      <dsp:txXfrm>
        <a:off x="1009944" y="2707209"/>
        <a:ext cx="1101207" cy="689668"/>
      </dsp:txXfrm>
    </dsp:sp>
    <dsp:sp modelId="{27532C63-F217-2B45-A113-971F245583BC}">
      <dsp:nvSpPr>
        <dsp:cNvPr id="0" name=""/>
        <dsp:cNvSpPr/>
      </dsp:nvSpPr>
      <dsp:spPr>
        <a:xfrm>
          <a:off x="1505844" y="384636"/>
          <a:ext cx="4363781" cy="4363781"/>
        </a:xfrm>
        <a:custGeom>
          <a:avLst/>
          <a:gdLst/>
          <a:ahLst/>
          <a:cxnLst/>
          <a:rect l="0" t="0" r="0" b="0"/>
          <a:pathLst>
            <a:path>
              <a:moveTo>
                <a:pt x="1954" y="2274218"/>
              </a:moveTo>
              <a:arcTo wR="2181890" hR="2181890" stAng="10654486" swAng="172635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81EB03-AF49-354D-A04A-24D38EBC00BB}">
      <dsp:nvSpPr>
        <dsp:cNvPr id="0" name=""/>
        <dsp:cNvSpPr/>
      </dsp:nvSpPr>
      <dsp:spPr>
        <a:xfrm>
          <a:off x="1393951" y="823997"/>
          <a:ext cx="1175825" cy="7642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Diaries analyzing</a:t>
          </a:r>
          <a:endParaRPr lang="en-US" sz="1400" kern="1200" dirty="0">
            <a:latin typeface="Helvetica" charset="0"/>
            <a:ea typeface="Helvetica" charset="0"/>
            <a:cs typeface="Helvetica" charset="0"/>
          </a:endParaRPr>
        </a:p>
      </dsp:txBody>
      <dsp:txXfrm>
        <a:off x="1431260" y="861306"/>
        <a:ext cx="1101207" cy="689668"/>
      </dsp:txXfrm>
    </dsp:sp>
    <dsp:sp modelId="{D140BC03-030B-0B49-86E7-F7B0A3595A19}">
      <dsp:nvSpPr>
        <dsp:cNvPr id="0" name=""/>
        <dsp:cNvSpPr/>
      </dsp:nvSpPr>
      <dsp:spPr>
        <a:xfrm>
          <a:off x="1505844" y="384636"/>
          <a:ext cx="4363781" cy="4363781"/>
        </a:xfrm>
        <a:custGeom>
          <a:avLst/>
          <a:gdLst/>
          <a:ahLst/>
          <a:cxnLst/>
          <a:rect l="0" t="0" r="0" b="0"/>
          <a:pathLst>
            <a:path>
              <a:moveTo>
                <a:pt x="874400" y="435146"/>
              </a:moveTo>
              <a:arcTo wR="2181890" hR="2181890" stAng="13991044" swAng="10885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BE79B-765F-44C3-AFD9-1F7E81AC0B26}">
      <dsp:nvSpPr>
        <dsp:cNvPr id="0" name=""/>
        <dsp:cNvSpPr/>
      </dsp:nvSpPr>
      <dsp:spPr>
        <a:xfrm>
          <a:off x="3424935" y="-107644"/>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Location site/Individual	</a:t>
          </a:r>
          <a:endParaRPr lang="en-US" sz="1100" kern="1200" dirty="0">
            <a:latin typeface="Helvetica" charset="0"/>
            <a:ea typeface="Helvetica" charset="0"/>
            <a:cs typeface="Helvetica" charset="0"/>
          </a:endParaRPr>
        </a:p>
      </dsp:txBody>
      <dsp:txXfrm>
        <a:off x="3622587" y="90008"/>
        <a:ext cx="954350" cy="954350"/>
      </dsp:txXfrm>
    </dsp:sp>
    <dsp:sp modelId="{A41C1A4D-5FD4-48BF-8750-8934C7D87EFF}">
      <dsp:nvSpPr>
        <dsp:cNvPr id="0" name=""/>
        <dsp:cNvSpPr/>
      </dsp:nvSpPr>
      <dsp:spPr>
        <a:xfrm rot="1542857">
          <a:off x="4768483" y="743082"/>
          <a:ext cx="187143"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771263" y="807382"/>
        <a:ext cx="131000" cy="229440"/>
      </dsp:txXfrm>
    </dsp:sp>
    <dsp:sp modelId="{8C61C8E2-BF04-4B10-AD49-B8E9F8F66076}">
      <dsp:nvSpPr>
        <dsp:cNvPr id="0" name=""/>
        <dsp:cNvSpPr/>
      </dsp:nvSpPr>
      <dsp:spPr>
        <a:xfrm>
          <a:off x="4959065" y="631153"/>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Gaining Access &amp; Making Rapport</a:t>
          </a:r>
          <a:endParaRPr lang="en-US" sz="1100" kern="1200" dirty="0">
            <a:latin typeface="Helvetica" charset="0"/>
            <a:ea typeface="Helvetica" charset="0"/>
            <a:cs typeface="Helvetica" charset="0"/>
          </a:endParaRPr>
        </a:p>
      </dsp:txBody>
      <dsp:txXfrm>
        <a:off x="5156717" y="828805"/>
        <a:ext cx="954350" cy="954350"/>
      </dsp:txXfrm>
    </dsp:sp>
    <dsp:sp modelId="{B59F2C0B-E7D0-4D36-9953-B9448C31E471}">
      <dsp:nvSpPr>
        <dsp:cNvPr id="0" name=""/>
        <dsp:cNvSpPr/>
      </dsp:nvSpPr>
      <dsp:spPr>
        <a:xfrm rot="4601267">
          <a:off x="5738494" y="1927790"/>
          <a:ext cx="175535"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758761" y="1978647"/>
        <a:ext cx="122875" cy="229440"/>
      </dsp:txXfrm>
    </dsp:sp>
    <dsp:sp modelId="{15D9DFAD-831E-4808-9C94-8064B76480AA}">
      <dsp:nvSpPr>
        <dsp:cNvPr id="0" name=""/>
        <dsp:cNvSpPr/>
      </dsp:nvSpPr>
      <dsp:spPr>
        <a:xfrm>
          <a:off x="5346093" y="2266842"/>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Purposely Sampling</a:t>
          </a:r>
          <a:endParaRPr lang="en-US" sz="1100" kern="1200" dirty="0">
            <a:latin typeface="Helvetica" charset="0"/>
            <a:ea typeface="Helvetica" charset="0"/>
            <a:cs typeface="Helvetica" charset="0"/>
          </a:endParaRPr>
        </a:p>
      </dsp:txBody>
      <dsp:txXfrm>
        <a:off x="5543745" y="2464494"/>
        <a:ext cx="954350" cy="954350"/>
      </dsp:txXfrm>
    </dsp:sp>
    <dsp:sp modelId="{431AFF6D-0031-46F9-845D-A6F297464D77}">
      <dsp:nvSpPr>
        <dsp:cNvPr id="0" name=""/>
        <dsp:cNvSpPr/>
      </dsp:nvSpPr>
      <dsp:spPr>
        <a:xfrm rot="7696686">
          <a:off x="5389564" y="3423848"/>
          <a:ext cx="199942"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438135" y="3476784"/>
        <a:ext cx="139959" cy="229440"/>
      </dsp:txXfrm>
    </dsp:sp>
    <dsp:sp modelId="{BC41DBE0-AF4D-4020-908B-7F0426DE8500}">
      <dsp:nvSpPr>
        <dsp:cNvPr id="0" name=""/>
        <dsp:cNvSpPr/>
      </dsp:nvSpPr>
      <dsp:spPr>
        <a:xfrm>
          <a:off x="4276313" y="3622485"/>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Collecting Data</a:t>
          </a:r>
          <a:endParaRPr lang="en-US" sz="1100" kern="1200" dirty="0">
            <a:latin typeface="Helvetica" charset="0"/>
            <a:ea typeface="Helvetica" charset="0"/>
            <a:cs typeface="Helvetica" charset="0"/>
          </a:endParaRPr>
        </a:p>
      </dsp:txBody>
      <dsp:txXfrm>
        <a:off x="4473965" y="3820137"/>
        <a:ext cx="954350" cy="954350"/>
      </dsp:txXfrm>
    </dsp:sp>
    <dsp:sp modelId="{20F467D1-5455-4907-A350-B71FA825D2EE}">
      <dsp:nvSpPr>
        <dsp:cNvPr id="0" name=""/>
        <dsp:cNvSpPr/>
      </dsp:nvSpPr>
      <dsp:spPr>
        <a:xfrm rot="10800000">
          <a:off x="4011487" y="4106111"/>
          <a:ext cx="187143"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067630" y="4182591"/>
        <a:ext cx="131000" cy="229440"/>
      </dsp:txXfrm>
    </dsp:sp>
    <dsp:sp modelId="{2E6EC825-BE5B-4C77-B8A7-204D46EE4B66}">
      <dsp:nvSpPr>
        <dsp:cNvPr id="0" name=""/>
        <dsp:cNvSpPr/>
      </dsp:nvSpPr>
      <dsp:spPr>
        <a:xfrm>
          <a:off x="2573557" y="3622485"/>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Recording Information </a:t>
          </a:r>
          <a:endParaRPr lang="en-US" sz="1100" kern="1200" dirty="0">
            <a:latin typeface="Helvetica" charset="0"/>
            <a:ea typeface="Helvetica" charset="0"/>
            <a:cs typeface="Helvetica" charset="0"/>
          </a:endParaRPr>
        </a:p>
      </dsp:txBody>
      <dsp:txXfrm>
        <a:off x="2771209" y="3820137"/>
        <a:ext cx="954350" cy="954350"/>
      </dsp:txXfrm>
    </dsp:sp>
    <dsp:sp modelId="{375DBA9B-7353-43C9-8C85-2BE0900537C0}">
      <dsp:nvSpPr>
        <dsp:cNvPr id="0" name=""/>
        <dsp:cNvSpPr/>
      </dsp:nvSpPr>
      <dsp:spPr>
        <a:xfrm rot="13829670">
          <a:off x="2636020" y="3465992"/>
          <a:ext cx="169175"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677539" y="3562051"/>
        <a:ext cx="118423" cy="229440"/>
      </dsp:txXfrm>
    </dsp:sp>
    <dsp:sp modelId="{6B7765B8-8185-4719-A5A1-7919AE584F1F}">
      <dsp:nvSpPr>
        <dsp:cNvPr id="0" name=""/>
        <dsp:cNvSpPr/>
      </dsp:nvSpPr>
      <dsp:spPr>
        <a:xfrm>
          <a:off x="1511912" y="2334858"/>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Resolving Field Issues </a:t>
          </a:r>
          <a:endParaRPr lang="en-US" sz="1100" kern="1200" dirty="0">
            <a:latin typeface="Helvetica" charset="0"/>
            <a:ea typeface="Helvetica" charset="0"/>
            <a:cs typeface="Helvetica" charset="0"/>
          </a:endParaRPr>
        </a:p>
      </dsp:txBody>
      <dsp:txXfrm>
        <a:off x="1709564" y="2532510"/>
        <a:ext cx="954350" cy="954350"/>
      </dsp:txXfrm>
    </dsp:sp>
    <dsp:sp modelId="{F27580F5-0C43-46A1-9089-385D0BA2D6E0}">
      <dsp:nvSpPr>
        <dsp:cNvPr id="0" name=""/>
        <dsp:cNvSpPr/>
      </dsp:nvSpPr>
      <dsp:spPr>
        <a:xfrm rot="16952289">
          <a:off x="2270044" y="1972426"/>
          <a:ext cx="209707"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294671" y="2079612"/>
        <a:ext cx="146795" cy="229440"/>
      </dsp:txXfrm>
    </dsp:sp>
    <dsp:sp modelId="{11A0FBD2-30C1-4B9C-8274-0619D2F19A3E}">
      <dsp:nvSpPr>
        <dsp:cNvPr id="0" name=""/>
        <dsp:cNvSpPr/>
      </dsp:nvSpPr>
      <dsp:spPr>
        <a:xfrm>
          <a:off x="1890805" y="631153"/>
          <a:ext cx="1349654" cy="1349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Storing Data </a:t>
          </a:r>
          <a:endParaRPr lang="en-US" sz="1100" kern="1200" dirty="0">
            <a:latin typeface="Helvetica" charset="0"/>
            <a:ea typeface="Helvetica" charset="0"/>
            <a:cs typeface="Helvetica" charset="0"/>
          </a:endParaRPr>
        </a:p>
      </dsp:txBody>
      <dsp:txXfrm>
        <a:off x="2088457" y="828805"/>
        <a:ext cx="954350" cy="954350"/>
      </dsp:txXfrm>
    </dsp:sp>
    <dsp:sp modelId="{9A692C98-DFCE-4F40-AD65-113E6CBE15E5}">
      <dsp:nvSpPr>
        <dsp:cNvPr id="0" name=""/>
        <dsp:cNvSpPr/>
      </dsp:nvSpPr>
      <dsp:spPr>
        <a:xfrm rot="20057143">
          <a:off x="3234353" y="747679"/>
          <a:ext cx="187143" cy="3824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7133" y="836339"/>
        <a:ext cx="131000" cy="22944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63A98CF-526F-42F8-ADF9-914FBF5E6956}" type="datetimeFigureOut">
              <a:rPr lang="en-US" smtClean="0"/>
              <a:t>11/2/16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07A674C-5FF1-43ED-87BF-AB417007576D}" type="slidenum">
              <a:rPr lang="en-US" smtClean="0"/>
              <a:t>‹#›</a:t>
            </a:fld>
            <a:endParaRPr lang="en-US"/>
          </a:p>
        </p:txBody>
      </p:sp>
    </p:spTree>
    <p:extLst>
      <p:ext uri="{BB962C8B-B14F-4D97-AF65-F5344CB8AC3E}">
        <p14:creationId xmlns:p14="http://schemas.microsoft.com/office/powerpoint/2010/main" val="1862337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ECDCC4-E257-4A58-AD8F-D34CC67B9897}" type="datetimeFigureOut">
              <a:rPr lang="en-US" smtClean="0"/>
              <a:t>11/2/16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8394-BBAD-490A-94EE-645E14DD5989}" type="slidenum">
              <a:rPr lang="en-US" smtClean="0"/>
              <a:t>‹#›</a:t>
            </a:fld>
            <a:endParaRPr lang="en-US"/>
          </a:p>
        </p:txBody>
      </p:sp>
    </p:spTree>
    <p:extLst>
      <p:ext uri="{BB962C8B-B14F-4D97-AF65-F5344CB8AC3E}">
        <p14:creationId xmlns:p14="http://schemas.microsoft.com/office/powerpoint/2010/main" val="209859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C8394-BBAD-490A-94EE-645E14DD5989}" type="slidenum">
              <a:rPr lang="en-US" smtClean="0"/>
              <a:t>3</a:t>
            </a:fld>
            <a:endParaRPr lang="en-US"/>
          </a:p>
        </p:txBody>
      </p:sp>
    </p:spTree>
    <p:extLst>
      <p:ext uri="{BB962C8B-B14F-4D97-AF65-F5344CB8AC3E}">
        <p14:creationId xmlns:p14="http://schemas.microsoft.com/office/powerpoint/2010/main" val="97945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C8394-BBAD-490A-94EE-645E14DD5989}" type="slidenum">
              <a:rPr lang="en-US" smtClean="0"/>
              <a:t>6</a:t>
            </a:fld>
            <a:endParaRPr lang="en-US"/>
          </a:p>
        </p:txBody>
      </p:sp>
    </p:spTree>
    <p:extLst>
      <p:ext uri="{BB962C8B-B14F-4D97-AF65-F5344CB8AC3E}">
        <p14:creationId xmlns:p14="http://schemas.microsoft.com/office/powerpoint/2010/main" val="5680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C8394-BBAD-490A-94EE-645E14DD5989}" type="slidenum">
              <a:rPr lang="en-US" smtClean="0"/>
              <a:t>9</a:t>
            </a:fld>
            <a:endParaRPr lang="en-US"/>
          </a:p>
        </p:txBody>
      </p:sp>
    </p:spTree>
    <p:extLst>
      <p:ext uri="{BB962C8B-B14F-4D97-AF65-F5344CB8AC3E}">
        <p14:creationId xmlns:p14="http://schemas.microsoft.com/office/powerpoint/2010/main" val="165577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C8394-BBAD-490A-94EE-645E14DD5989}" type="slidenum">
              <a:rPr lang="en-US" smtClean="0"/>
              <a:t>16</a:t>
            </a:fld>
            <a:endParaRPr lang="en-US"/>
          </a:p>
        </p:txBody>
      </p:sp>
    </p:spTree>
    <p:extLst>
      <p:ext uri="{BB962C8B-B14F-4D97-AF65-F5344CB8AC3E}">
        <p14:creationId xmlns:p14="http://schemas.microsoft.com/office/powerpoint/2010/main" val="3358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dobe Devanagari" charset="0"/>
              <a:ea typeface="Adobe Devanagari" charset="0"/>
              <a:cs typeface="Adobe Devanagari" charset="0"/>
            </a:endParaRPr>
          </a:p>
        </p:txBody>
      </p:sp>
      <p:sp>
        <p:nvSpPr>
          <p:cNvPr id="4" name="Slide Number Placeholder 3"/>
          <p:cNvSpPr>
            <a:spLocks noGrp="1"/>
          </p:cNvSpPr>
          <p:nvPr>
            <p:ph type="sldNum" sz="quarter" idx="10"/>
          </p:nvPr>
        </p:nvSpPr>
        <p:spPr/>
        <p:txBody>
          <a:bodyPr/>
          <a:lstStyle/>
          <a:p>
            <a:fld id="{E26C8394-BBAD-490A-94EE-645E14DD5989}" type="slidenum">
              <a:rPr lang="en-US" smtClean="0"/>
              <a:t>18</a:t>
            </a:fld>
            <a:endParaRPr lang="en-US"/>
          </a:p>
        </p:txBody>
      </p:sp>
    </p:spTree>
    <p:extLst>
      <p:ext uri="{BB962C8B-B14F-4D97-AF65-F5344CB8AC3E}">
        <p14:creationId xmlns:p14="http://schemas.microsoft.com/office/powerpoint/2010/main" val="51179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C8394-BBAD-490A-94EE-645E14DD5989}" type="slidenum">
              <a:rPr lang="en-US" smtClean="0"/>
              <a:t>24</a:t>
            </a:fld>
            <a:endParaRPr lang="en-US"/>
          </a:p>
        </p:txBody>
      </p:sp>
    </p:spTree>
    <p:extLst>
      <p:ext uri="{BB962C8B-B14F-4D97-AF65-F5344CB8AC3E}">
        <p14:creationId xmlns:p14="http://schemas.microsoft.com/office/powerpoint/2010/main" val="135266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838921"/>
            <a:ext cx="12192000" cy="2424198"/>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13262" y="3602038"/>
            <a:ext cx="8254738" cy="1655762"/>
          </a:xfrm>
        </p:spPr>
        <p:txBody>
          <a:bodyPr/>
          <a:lstStyle>
            <a:lvl1pPr marL="0" indent="0" algn="ctr">
              <a:buNone/>
              <a:defRPr sz="2400" b="0" i="0">
                <a:solidFill>
                  <a:schemeClr val="bg1"/>
                </a:solidFill>
                <a:latin typeface="Helvetica Light" charset="0"/>
                <a:ea typeface="Helvetica Light" charset="0"/>
                <a:cs typeface="Helvetic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95" name="Group 94"/>
          <p:cNvGrpSpPr/>
          <p:nvPr userDrawn="1"/>
        </p:nvGrpSpPr>
        <p:grpSpPr>
          <a:xfrm>
            <a:off x="520046" y="-347152"/>
            <a:ext cx="1525571" cy="7544071"/>
            <a:chOff x="520046" y="-347152"/>
            <a:chExt cx="1525571" cy="7544071"/>
          </a:xfrm>
        </p:grpSpPr>
        <p:sp>
          <p:nvSpPr>
            <p:cNvPr id="32" name="Hexagon 31"/>
            <p:cNvSpPr/>
            <p:nvPr userDrawn="1"/>
          </p:nvSpPr>
          <p:spPr>
            <a:xfrm>
              <a:off x="527901" y="46191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userDrawn="1"/>
          </p:nvSpPr>
          <p:spPr>
            <a:xfrm>
              <a:off x="1018095" y="19869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1018095" y="74796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527901" y="-8919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527901" y="100935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1018095" y="-34715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508289" y="-6371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1508289" y="482134"/>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1508289" y="102203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527901" y="207488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018095" y="181165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1018095" y="236093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527901" y="152377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527901" y="262232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1018095" y="126581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userDrawn="1"/>
          </p:nvSpPr>
          <p:spPr>
            <a:xfrm>
              <a:off x="1508289" y="154925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508289" y="2095099"/>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userDrawn="1"/>
          </p:nvSpPr>
          <p:spPr>
            <a:xfrm>
              <a:off x="1508289" y="263499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520046" y="3704319"/>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userDrawn="1"/>
          </p:nvSpPr>
          <p:spPr>
            <a:xfrm>
              <a:off x="1010240" y="344109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userDrawn="1"/>
          </p:nvSpPr>
          <p:spPr>
            <a:xfrm>
              <a:off x="1010240" y="399037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userDrawn="1"/>
          </p:nvSpPr>
          <p:spPr>
            <a:xfrm>
              <a:off x="520046" y="315321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20046" y="425176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1010240" y="289525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1500434" y="3178694"/>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1500434" y="3724538"/>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1500434" y="426443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520046" y="534717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1010240" y="508395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1010240" y="563322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520046" y="479606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520046" y="589461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1010240" y="453810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500434" y="4821548"/>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500434" y="536739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1500434" y="590729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userDrawn="1"/>
          </p:nvSpPr>
          <p:spPr>
            <a:xfrm>
              <a:off x="1018095" y="673370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userDrawn="1"/>
          </p:nvSpPr>
          <p:spPr>
            <a:xfrm>
              <a:off x="527901" y="644582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userDrawn="1"/>
          </p:nvSpPr>
          <p:spPr>
            <a:xfrm>
              <a:off x="1018095" y="618786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userDrawn="1"/>
          </p:nvSpPr>
          <p:spPr>
            <a:xfrm>
              <a:off x="1508289" y="647130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2413262" y="1122363"/>
            <a:ext cx="8254738" cy="2030848"/>
          </a:xfrm>
        </p:spPr>
        <p:txBody>
          <a:bodyPr anchor="b">
            <a:normAutofit/>
          </a:bodyPr>
          <a:lstStyle>
            <a:lvl1pPr algn="ctr">
              <a:defRPr sz="5200" b="0" i="0">
                <a:solidFill>
                  <a:schemeClr val="accent3"/>
                </a:solidFill>
                <a:latin typeface="Helvetica Light" charset="0"/>
                <a:ea typeface="Helvetica Light" charset="0"/>
                <a:cs typeface="Helvetica Light"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42429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8688" y="1709738"/>
            <a:ext cx="10078761" cy="2852737"/>
          </a:xfrm>
        </p:spPr>
        <p:txBody>
          <a:bodyPr anchor="b">
            <a:normAutofit/>
          </a:bodyPr>
          <a:lstStyle>
            <a:lvl1pPr>
              <a:defRPr sz="5200"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268688" y="4589463"/>
            <a:ext cx="10078762" cy="1500187"/>
          </a:xfrm>
        </p:spPr>
        <p:txBody>
          <a:bodyPr/>
          <a:lstStyle>
            <a:lvl1pPr marL="0" indent="0">
              <a:buNone/>
              <a:defRPr sz="2400" b="0" i="0">
                <a:solidFill>
                  <a:schemeClr val="tx1">
                    <a:tint val="75000"/>
                  </a:schemeClr>
                </a:solidFill>
                <a:latin typeface="Helvetica Light" charset="0"/>
                <a:ea typeface="Helvetica Light" charset="0"/>
                <a:cs typeface="Helvetica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1"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2"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2261818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2044" y="365125"/>
            <a:ext cx="10071756" cy="1325563"/>
          </a:xfrm>
        </p:spPr>
        <p:txBody>
          <a:bodyPr/>
          <a:lstStyle>
            <a:lvl1pPr>
              <a:defRPr b="0" i="0">
                <a:solidFill>
                  <a:schemeClr val="tx1"/>
                </a:solidFill>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82044" y="1825625"/>
            <a:ext cx="10071756"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1"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2"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64726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68688" y="365125"/>
            <a:ext cx="10085111" cy="1325563"/>
          </a:xfrm>
        </p:spPr>
        <p:txBody>
          <a:bodyPr/>
          <a:lstStyle>
            <a:lvl1pPr>
              <a:defRPr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8688" y="1825625"/>
            <a:ext cx="4751112"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3"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185746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464607" y="457200"/>
            <a:ext cx="3307418" cy="1600200"/>
          </a:xfrm>
        </p:spPr>
        <p:txBody>
          <a:bodyPr anchor="b"/>
          <a:lstStyle>
            <a:lvl1pPr>
              <a:defRPr sz="3200"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0" i="0">
                <a:latin typeface="Helvetica Light" charset="0"/>
                <a:ea typeface="Helvetica Light" charset="0"/>
                <a:cs typeface="Helvetica Light" charset="0"/>
              </a:defRPr>
            </a:lvl1pPr>
            <a:lvl2pPr>
              <a:defRPr sz="2800" b="0" i="0">
                <a:latin typeface="Helvetica Light" charset="0"/>
                <a:ea typeface="Helvetica Light" charset="0"/>
                <a:cs typeface="Helvetica Light" charset="0"/>
              </a:defRPr>
            </a:lvl2pPr>
            <a:lvl3pPr>
              <a:defRPr sz="2400" b="0" i="0">
                <a:latin typeface="Helvetica Light" charset="0"/>
                <a:ea typeface="Helvetica Light" charset="0"/>
                <a:cs typeface="Helvetica Light" charset="0"/>
              </a:defRPr>
            </a:lvl3pPr>
            <a:lvl4pPr>
              <a:defRPr sz="2000" b="0" i="0">
                <a:latin typeface="Helvetica Light" charset="0"/>
                <a:ea typeface="Helvetica Light" charset="0"/>
                <a:cs typeface="Helvetica Light" charset="0"/>
              </a:defRPr>
            </a:lvl4pPr>
            <a:lvl5pPr>
              <a:defRPr sz="2000" b="0" i="0">
                <a:latin typeface="Helvetica Light" charset="0"/>
                <a:ea typeface="Helvetica Light" charset="0"/>
                <a:cs typeface="Helvetica Light"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64607" y="2057400"/>
            <a:ext cx="3307418" cy="3811588"/>
          </a:xfrm>
        </p:spPr>
        <p:txBody>
          <a:bodyPr/>
          <a:lstStyle>
            <a:lvl1pPr marL="0" indent="0">
              <a:buNone/>
              <a:defRPr sz="1600" b="0" i="0">
                <a:latin typeface="Helvetica Light" charset="0"/>
                <a:ea typeface="Helvetica Light" charset="0"/>
                <a:cs typeface="Helvetica Light"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3"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5181109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192000" cy="6858000"/>
          </a:xfrm>
        </p:grpSpPr>
        <p:sp>
          <p:nvSpPr>
            <p:cNvPr id="6" name="Rectangle 5"/>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3" name="Footer Placeholder 2"/>
          <p:cNvSpPr>
            <a:spLocks noGrp="1"/>
          </p:cNvSpPr>
          <p:nvPr>
            <p:ph type="ftr" sz="quarter" idx="11"/>
          </p:nvPr>
        </p:nvSpPr>
        <p:spPr/>
        <p:txBody>
          <a:bodyPr/>
          <a:lstStyle>
            <a:lvl1pPr>
              <a:defRPr b="0" i="0">
                <a:latin typeface="Helvetica Light" charset="0"/>
                <a:ea typeface="Helvetica Light" charset="0"/>
                <a:cs typeface="Helvetica Light" charset="0"/>
              </a:defRPr>
            </a:lvl1pPr>
          </a:lstStyle>
          <a:p>
            <a:endParaRPr lang="en-US" dirty="0"/>
          </a:p>
        </p:txBody>
      </p:sp>
      <p:sp>
        <p:nvSpPr>
          <p:cNvPr id="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2294431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25C8-85A8-B346-830D-477EC0ACFAF1}" type="datetimeFigureOut">
              <a:rPr lang="en-US" smtClean="0"/>
              <a:t>11/2/16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7AF8D-22BB-F74F-BF42-1C6ECEC5AAF8}" type="slidenum">
              <a:rPr lang="en-US" smtClean="0"/>
              <a:t>‹#›</a:t>
            </a:fld>
            <a:endParaRPr lang="en-US"/>
          </a:p>
        </p:txBody>
      </p:sp>
    </p:spTree>
    <p:extLst>
      <p:ext uri="{BB962C8B-B14F-4D97-AF65-F5344CB8AC3E}">
        <p14:creationId xmlns:p14="http://schemas.microsoft.com/office/powerpoint/2010/main" val="19053234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lette.polite@unl.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aselinesupport.campuslabs.com/hc/en-us/articles/204304565-Qualitative-Data-Analysis-video-" TargetMode="External"/><Relationship Id="rId3" Type="http://schemas.openxmlformats.org/officeDocument/2006/relationships/hyperlink" Target="http://www.qualitative-research.net/index.php/fqs/article/view/75/153January%202006#g3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Student Affairs Professional Development Series	</a:t>
            </a:r>
            <a:endParaRPr lang="en-US" dirty="0"/>
          </a:p>
        </p:txBody>
      </p:sp>
      <p:sp>
        <p:nvSpPr>
          <p:cNvPr id="3" name="Subtitle 2"/>
          <p:cNvSpPr>
            <a:spLocks noGrp="1"/>
          </p:cNvSpPr>
          <p:nvPr>
            <p:ph type="subTitle" idx="1"/>
          </p:nvPr>
        </p:nvSpPr>
        <p:spPr>
          <a:xfrm>
            <a:off x="2413262" y="3602037"/>
            <a:ext cx="8254738" cy="2607843"/>
          </a:xfrm>
        </p:spPr>
        <p:txBody>
          <a:bodyPr>
            <a:normAutofit/>
          </a:bodyPr>
          <a:lstStyle/>
          <a:p>
            <a:r>
              <a:rPr lang="en-US" dirty="0" smtClean="0"/>
              <a:t>Module 5: Qualitative Basics</a:t>
            </a:r>
          </a:p>
          <a:p>
            <a:endParaRPr lang="en-US" dirty="0"/>
          </a:p>
          <a:p>
            <a:r>
              <a:rPr lang="en-US" sz="1600" dirty="0" smtClean="0"/>
              <a:t>Written by Colette </a:t>
            </a:r>
            <a:r>
              <a:rPr lang="en-US" sz="1600" dirty="0" smtClean="0"/>
              <a:t>M. Polite, </a:t>
            </a:r>
            <a:r>
              <a:rPr lang="en-US" sz="1600" dirty="0" smtClean="0"/>
              <a:t>PhD</a:t>
            </a:r>
            <a:endParaRPr lang="en-US" sz="1600" dirty="0"/>
          </a:p>
        </p:txBody>
      </p:sp>
    </p:spTree>
    <p:extLst>
      <p:ext uri="{BB962C8B-B14F-4D97-AF65-F5344CB8AC3E}">
        <p14:creationId xmlns:p14="http://schemas.microsoft.com/office/powerpoint/2010/main" val="554060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851026"/>
          </a:xfrm>
        </p:spPr>
        <p:txBody>
          <a:bodyPr anchor="ctr" anchorCtr="0">
            <a:normAutofit/>
          </a:bodyPr>
          <a:lstStyle/>
          <a:p>
            <a:r>
              <a:rPr lang="en-US" dirty="0" smtClean="0"/>
              <a:t>Interpretive Communities </a:t>
            </a:r>
            <a:endParaRPr lang="en-US" dirty="0"/>
          </a:p>
        </p:txBody>
      </p:sp>
      <p:graphicFrame>
        <p:nvGraphicFramePr>
          <p:cNvPr id="4" name="Diagram 3"/>
          <p:cNvGraphicFramePr/>
          <p:nvPr>
            <p:extLst>
              <p:ext uri="{D42A27DB-BD31-4B8C-83A1-F6EECF244321}">
                <p14:modId xmlns:p14="http://schemas.microsoft.com/office/powerpoint/2010/main" val="1268419381"/>
              </p:ext>
            </p:extLst>
          </p:nvPr>
        </p:nvGraphicFramePr>
        <p:xfrm>
          <a:off x="2031999" y="1946495"/>
          <a:ext cx="9326921" cy="4191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29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537397"/>
          </a:xfrm>
        </p:spPr>
        <p:txBody>
          <a:bodyPr anchor="ctr" anchorCtr="0">
            <a:noAutofit/>
          </a:bodyPr>
          <a:lstStyle/>
          <a:p>
            <a:r>
              <a:rPr lang="en-US" sz="4400" dirty="0" smtClean="0"/>
              <a:t>What are Qualitative </a:t>
            </a:r>
            <a:r>
              <a:rPr lang="en-US" sz="4400" dirty="0" smtClean="0"/>
              <a:t>Methods:</a:t>
            </a:r>
            <a:r>
              <a:rPr lang="en-US" sz="4400" dirty="0" smtClean="0"/>
              <a:t/>
            </a:r>
            <a:br>
              <a:rPr lang="en-US" sz="4400" dirty="0" smtClean="0"/>
            </a:br>
            <a:r>
              <a:rPr lang="en-US" sz="4400" dirty="0"/>
              <a:t>Five Traditional Approaches </a:t>
            </a:r>
            <a:br>
              <a:rPr lang="en-US" sz="4400" dirty="0"/>
            </a:br>
            <a:r>
              <a:rPr lang="en-US" sz="4400" dirty="0" smtClean="0"/>
              <a:t>	</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399446072"/>
              </p:ext>
            </p:extLst>
          </p:nvPr>
        </p:nvGraphicFramePr>
        <p:xfrm>
          <a:off x="1280160" y="1673817"/>
          <a:ext cx="9351678" cy="4767430"/>
        </p:xfrm>
        <a:graphic>
          <a:graphicData uri="http://schemas.openxmlformats.org/drawingml/2006/table">
            <a:tbl>
              <a:tblPr firstRow="1" bandRow="1">
                <a:tableStyleId>{5C22544A-7EE6-4342-B048-85BDC9FD1C3A}</a:tableStyleId>
              </a:tblPr>
              <a:tblGrid>
                <a:gridCol w="2782129"/>
                <a:gridCol w="6569549"/>
              </a:tblGrid>
              <a:tr h="398218">
                <a:tc>
                  <a:txBody>
                    <a:bodyPr/>
                    <a:lstStyle/>
                    <a:p>
                      <a:r>
                        <a:rPr lang="en-US" dirty="0" smtClean="0">
                          <a:latin typeface="Helvetica" charset="0"/>
                          <a:ea typeface="Helvetica" charset="0"/>
                          <a:cs typeface="Helvetica" charset="0"/>
                        </a:rPr>
                        <a:t>Approaches</a:t>
                      </a:r>
                      <a:endParaRPr lang="en-US" dirty="0">
                        <a:latin typeface="Helvetica" charset="0"/>
                        <a:ea typeface="Helvetica" charset="0"/>
                        <a:cs typeface="Helvetica" charset="0"/>
                      </a:endParaRPr>
                    </a:p>
                  </a:txBody>
                  <a:tcPr/>
                </a:tc>
                <a:tc>
                  <a:txBody>
                    <a:bodyPr/>
                    <a:lstStyle/>
                    <a:p>
                      <a:r>
                        <a:rPr lang="en-US" dirty="0" smtClean="0">
                          <a:latin typeface="Helvetica" charset="0"/>
                          <a:ea typeface="Helvetica" charset="0"/>
                          <a:cs typeface="Helvetica" charset="0"/>
                        </a:rPr>
                        <a:t> </a:t>
                      </a:r>
                      <a:endParaRPr lang="en-US" dirty="0">
                        <a:latin typeface="Helvetica" charset="0"/>
                        <a:ea typeface="Helvetica" charset="0"/>
                        <a:cs typeface="Helvetica" charset="0"/>
                      </a:endParaRPr>
                    </a:p>
                  </a:txBody>
                  <a:tcPr/>
                </a:tc>
              </a:tr>
              <a:tr h="687338">
                <a:tc>
                  <a:txBody>
                    <a:bodyPr/>
                    <a:lstStyle/>
                    <a:p>
                      <a:r>
                        <a:rPr lang="en-US" b="1" dirty="0" smtClean="0">
                          <a:latin typeface="Helvetica" charset="0"/>
                          <a:ea typeface="Helvetica" charset="0"/>
                          <a:cs typeface="Helvetica" charset="0"/>
                        </a:rPr>
                        <a:t>Narrative Research</a:t>
                      </a:r>
                      <a:endParaRPr lang="en-US" b="1" dirty="0">
                        <a:latin typeface="Helvetica" charset="0"/>
                        <a:ea typeface="Helvetica" charset="0"/>
                        <a:cs typeface="Helvetica" charset="0"/>
                      </a:endParaRPr>
                    </a:p>
                  </a:txBody>
                  <a:tcPr/>
                </a:tc>
                <a:tc>
                  <a:txBody>
                    <a:bodyPr/>
                    <a:lstStyle/>
                    <a:p>
                      <a:r>
                        <a:rPr lang="en-US" dirty="0" smtClean="0">
                          <a:latin typeface="Helvetica" charset="0"/>
                          <a:ea typeface="Helvetica" charset="0"/>
                          <a:cs typeface="Helvetica" charset="0"/>
                        </a:rPr>
                        <a:t>Draws up on the stories</a:t>
                      </a:r>
                      <a:r>
                        <a:rPr lang="en-US" baseline="0" dirty="0" smtClean="0">
                          <a:latin typeface="Helvetica" charset="0"/>
                          <a:ea typeface="Helvetica" charset="0"/>
                          <a:cs typeface="Helvetica" charset="0"/>
                        </a:rPr>
                        <a:t>, lived experiences of participants. It is considered both the Method &amp; the Phenomenon. </a:t>
                      </a:r>
                      <a:endParaRPr lang="en-US" dirty="0">
                        <a:latin typeface="Helvetica" charset="0"/>
                        <a:ea typeface="Helvetica" charset="0"/>
                        <a:cs typeface="Helvetica" charset="0"/>
                      </a:endParaRPr>
                    </a:p>
                  </a:txBody>
                  <a:tcPr/>
                </a:tc>
              </a:tr>
              <a:tr h="805237">
                <a:tc>
                  <a:txBody>
                    <a:bodyPr/>
                    <a:lstStyle/>
                    <a:p>
                      <a:r>
                        <a:rPr lang="en-US" b="1" dirty="0" smtClean="0">
                          <a:latin typeface="Helvetica" charset="0"/>
                          <a:ea typeface="Helvetica" charset="0"/>
                          <a:cs typeface="Helvetica" charset="0"/>
                        </a:rPr>
                        <a:t>Phenomenological Research</a:t>
                      </a:r>
                      <a:endParaRPr lang="en-US" b="1" dirty="0">
                        <a:latin typeface="Helvetica" charset="0"/>
                        <a:ea typeface="Helvetica" charset="0"/>
                        <a:cs typeface="Helvetica" charset="0"/>
                      </a:endParaRPr>
                    </a:p>
                  </a:txBody>
                  <a:tcPr/>
                </a:tc>
                <a:tc>
                  <a:txBody>
                    <a:bodyPr/>
                    <a:lstStyle/>
                    <a:p>
                      <a:r>
                        <a:rPr lang="en-US" dirty="0" smtClean="0">
                          <a:latin typeface="Helvetica" charset="0"/>
                          <a:ea typeface="Helvetica" charset="0"/>
                          <a:cs typeface="Helvetica" charset="0"/>
                        </a:rPr>
                        <a:t>This study focuses on the meaning for</a:t>
                      </a:r>
                      <a:r>
                        <a:rPr lang="en-US" baseline="0" dirty="0" smtClean="0">
                          <a:latin typeface="Helvetica" charset="0"/>
                          <a:ea typeface="Helvetica" charset="0"/>
                          <a:cs typeface="Helvetica" charset="0"/>
                        </a:rPr>
                        <a:t> participants in their lived experiences. For example, what do the individuals in common? </a:t>
                      </a:r>
                      <a:endParaRPr lang="en-US" dirty="0">
                        <a:latin typeface="Helvetica" charset="0"/>
                        <a:ea typeface="Helvetica" charset="0"/>
                        <a:cs typeface="Helvetica" charset="0"/>
                      </a:endParaRPr>
                    </a:p>
                  </a:txBody>
                  <a:tcPr/>
                </a:tc>
              </a:tr>
              <a:tr h="958879">
                <a:tc>
                  <a:txBody>
                    <a:bodyPr/>
                    <a:lstStyle/>
                    <a:p>
                      <a:r>
                        <a:rPr lang="en-US" b="1" dirty="0" smtClean="0">
                          <a:latin typeface="Helvetica" charset="0"/>
                          <a:ea typeface="Helvetica" charset="0"/>
                          <a:cs typeface="Helvetica" charset="0"/>
                        </a:rPr>
                        <a:t>Grounded Theory Research </a:t>
                      </a:r>
                      <a:endParaRPr lang="en-US" b="1" dirty="0">
                        <a:latin typeface="Helvetica" charset="0"/>
                        <a:ea typeface="Helvetica" charset="0"/>
                        <a:cs typeface="Helvetica" charset="0"/>
                      </a:endParaRPr>
                    </a:p>
                  </a:txBody>
                  <a:tcPr/>
                </a:tc>
                <a:tc>
                  <a:txBody>
                    <a:bodyPr/>
                    <a:lstStyle/>
                    <a:p>
                      <a:r>
                        <a:rPr lang="en-US" dirty="0" smtClean="0">
                          <a:latin typeface="Helvetica" charset="0"/>
                          <a:ea typeface="Helvetica" charset="0"/>
                          <a:cs typeface="Helvetica" charset="0"/>
                        </a:rPr>
                        <a:t>Research</a:t>
                      </a:r>
                      <a:r>
                        <a:rPr lang="en-US" baseline="0" dirty="0" smtClean="0">
                          <a:latin typeface="Helvetica" charset="0"/>
                          <a:ea typeface="Helvetica" charset="0"/>
                          <a:cs typeface="Helvetica" charset="0"/>
                        </a:rPr>
                        <a:t> aims to move past description and “discover” or arrive at a theory or analysis. This general overview includes the input &amp; is generated by the participants.  </a:t>
                      </a:r>
                      <a:endParaRPr lang="en-US" dirty="0">
                        <a:latin typeface="Helvetica" charset="0"/>
                        <a:ea typeface="Helvetica" charset="0"/>
                        <a:cs typeface="Helvetica" charset="0"/>
                      </a:endParaRPr>
                    </a:p>
                  </a:txBody>
                  <a:tcPr/>
                </a:tc>
              </a:tr>
              <a:tr h="958879">
                <a:tc>
                  <a:txBody>
                    <a:bodyPr/>
                    <a:lstStyle/>
                    <a:p>
                      <a:r>
                        <a:rPr lang="en-US" b="1" dirty="0" smtClean="0">
                          <a:latin typeface="Helvetica" charset="0"/>
                          <a:ea typeface="Helvetica" charset="0"/>
                          <a:cs typeface="Helvetica" charset="0"/>
                        </a:rPr>
                        <a:t>Ethnographic</a:t>
                      </a:r>
                      <a:r>
                        <a:rPr lang="en-US" b="1" baseline="0" dirty="0" smtClean="0">
                          <a:latin typeface="Helvetica" charset="0"/>
                          <a:ea typeface="Helvetica" charset="0"/>
                          <a:cs typeface="Helvetica" charset="0"/>
                        </a:rPr>
                        <a:t> Research</a:t>
                      </a:r>
                      <a:endParaRPr lang="en-US" b="1" dirty="0">
                        <a:latin typeface="Helvetica" charset="0"/>
                        <a:ea typeface="Helvetica" charset="0"/>
                        <a:cs typeface="Helvetica" charset="0"/>
                      </a:endParaRPr>
                    </a:p>
                  </a:txBody>
                  <a:tcPr/>
                </a:tc>
                <a:tc>
                  <a:txBody>
                    <a:bodyPr/>
                    <a:lstStyle/>
                    <a:p>
                      <a:r>
                        <a:rPr lang="en-US" dirty="0" smtClean="0">
                          <a:latin typeface="Helvetica" charset="0"/>
                          <a:ea typeface="Helvetica" charset="0"/>
                          <a:cs typeface="Helvetica" charset="0"/>
                        </a:rPr>
                        <a:t>The Researcher</a:t>
                      </a:r>
                      <a:r>
                        <a:rPr lang="en-US" baseline="0" dirty="0" smtClean="0">
                          <a:latin typeface="Helvetica" charset="0"/>
                          <a:ea typeface="Helvetica" charset="0"/>
                          <a:cs typeface="Helvetica" charset="0"/>
                        </a:rPr>
                        <a:t> depicts, describes &amp; interprets the shared experiences, language, interactions, beliefs of a small cultural group. (e.g. culture-sharing among </a:t>
                      </a:r>
                      <a:r>
                        <a:rPr lang="en-US" sz="1800" b="1" i="0" kern="1200" dirty="0" err="1" smtClean="0">
                          <a:solidFill>
                            <a:schemeClr val="dk1"/>
                          </a:solidFill>
                          <a:effectLst/>
                          <a:latin typeface="Helvetica" charset="0"/>
                          <a:ea typeface="Helvetica" charset="0"/>
                          <a:cs typeface="Helvetica" charset="0"/>
                        </a:rPr>
                        <a:t>ǃKung</a:t>
                      </a:r>
                      <a:r>
                        <a:rPr lang="en-US" sz="1800" b="1" i="0" kern="1200" dirty="0" smtClean="0">
                          <a:solidFill>
                            <a:schemeClr val="dk1"/>
                          </a:solidFill>
                          <a:effectLst/>
                          <a:latin typeface="Helvetica" charset="0"/>
                          <a:ea typeface="Helvetica" charset="0"/>
                          <a:cs typeface="Helvetica" charset="0"/>
                        </a:rPr>
                        <a:t>/!</a:t>
                      </a:r>
                      <a:r>
                        <a:rPr lang="en-US" sz="1800" b="1" i="0" kern="1200" dirty="0" err="1" smtClean="0">
                          <a:solidFill>
                            <a:schemeClr val="dk1"/>
                          </a:solidFill>
                          <a:effectLst/>
                          <a:latin typeface="Helvetica" charset="0"/>
                          <a:ea typeface="Helvetica" charset="0"/>
                          <a:cs typeface="Helvetica" charset="0"/>
                        </a:rPr>
                        <a:t>Xun</a:t>
                      </a:r>
                      <a:r>
                        <a:rPr lang="en-US" sz="1800" b="1" i="0" kern="1200" dirty="0" smtClean="0">
                          <a:solidFill>
                            <a:schemeClr val="dk1"/>
                          </a:solidFill>
                          <a:effectLst/>
                          <a:latin typeface="Helvetica" charset="0"/>
                          <a:ea typeface="Helvetica" charset="0"/>
                          <a:cs typeface="Helvetica" charset="0"/>
                        </a:rPr>
                        <a:t>).</a:t>
                      </a:r>
                      <a:endParaRPr lang="en-US" dirty="0">
                        <a:latin typeface="Helvetica" charset="0"/>
                        <a:ea typeface="Helvetica" charset="0"/>
                        <a:cs typeface="Helvetica" charset="0"/>
                      </a:endParaRPr>
                    </a:p>
                  </a:txBody>
                  <a:tcPr/>
                </a:tc>
              </a:tr>
              <a:tr h="958879">
                <a:tc>
                  <a:txBody>
                    <a:bodyPr/>
                    <a:lstStyle/>
                    <a:p>
                      <a:r>
                        <a:rPr lang="en-US" b="1" dirty="0" smtClean="0">
                          <a:latin typeface="Helvetica" charset="0"/>
                          <a:ea typeface="Helvetica" charset="0"/>
                          <a:cs typeface="Helvetica" charset="0"/>
                        </a:rPr>
                        <a:t>Case</a:t>
                      </a:r>
                      <a:r>
                        <a:rPr lang="en-US" b="1" baseline="0" dirty="0" smtClean="0">
                          <a:latin typeface="Helvetica" charset="0"/>
                          <a:ea typeface="Helvetica" charset="0"/>
                          <a:cs typeface="Helvetica" charset="0"/>
                        </a:rPr>
                        <a:t> Study </a:t>
                      </a:r>
                      <a:endParaRPr lang="en-US" b="1" dirty="0">
                        <a:latin typeface="Helvetica" charset="0"/>
                        <a:ea typeface="Helvetica" charset="0"/>
                        <a:cs typeface="Helvetica" charset="0"/>
                      </a:endParaRPr>
                    </a:p>
                  </a:txBody>
                  <a:tcPr/>
                </a:tc>
                <a:tc>
                  <a:txBody>
                    <a:bodyPr/>
                    <a:lstStyle/>
                    <a:p>
                      <a:r>
                        <a:rPr lang="en-US" dirty="0" smtClean="0">
                          <a:latin typeface="Helvetica" charset="0"/>
                          <a:ea typeface="Helvetica" charset="0"/>
                          <a:cs typeface="Helvetica" charset="0"/>
                        </a:rPr>
                        <a:t>Project</a:t>
                      </a:r>
                      <a:r>
                        <a:rPr lang="en-US" baseline="0" dirty="0" smtClean="0">
                          <a:latin typeface="Helvetica" charset="0"/>
                          <a:ea typeface="Helvetica" charset="0"/>
                          <a:cs typeface="Helvetica" charset="0"/>
                        </a:rPr>
                        <a:t> </a:t>
                      </a:r>
                      <a:r>
                        <a:rPr lang="en-US" baseline="0" dirty="0" smtClean="0">
                          <a:latin typeface="Helvetica" charset="0"/>
                          <a:ea typeface="Helvetica" charset="0"/>
                          <a:cs typeface="Helvetica" charset="0"/>
                        </a:rPr>
                        <a:t>Investigator studies a bounded system (single) or a multiple bounded system (multi) over time with in-depth methods. </a:t>
                      </a:r>
                      <a:endParaRPr lang="en-US" dirty="0">
                        <a:latin typeface="Helvetica" charset="0"/>
                        <a:ea typeface="Helvetica" charset="0"/>
                        <a:cs typeface="Helvetica" charset="0"/>
                      </a:endParaRPr>
                    </a:p>
                  </a:txBody>
                  <a:tcPr/>
                </a:tc>
              </a:tr>
            </a:tbl>
          </a:graphicData>
        </a:graphic>
      </p:graphicFrame>
    </p:spTree>
    <p:extLst>
      <p:ext uri="{BB962C8B-B14F-4D97-AF65-F5344CB8AC3E}">
        <p14:creationId xmlns:p14="http://schemas.microsoft.com/office/powerpoint/2010/main" val="16650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875762"/>
          </a:xfrm>
        </p:spPr>
        <p:txBody>
          <a:bodyPr>
            <a:normAutofit/>
          </a:bodyPr>
          <a:lstStyle/>
          <a:p>
            <a:r>
              <a:rPr lang="en-US" sz="4400" dirty="0" smtClean="0"/>
              <a:t>Qualitative Methods </a:t>
            </a:r>
            <a:r>
              <a:rPr lang="en-US" sz="4400" dirty="0" smtClean="0"/>
              <a:t>At-a-Glance </a:t>
            </a:r>
            <a:endParaRPr lang="en-US" sz="4400" dirty="0"/>
          </a:p>
        </p:txBody>
      </p:sp>
      <p:graphicFrame>
        <p:nvGraphicFramePr>
          <p:cNvPr id="3" name="Diagram 2"/>
          <p:cNvGraphicFramePr/>
          <p:nvPr>
            <p:extLst>
              <p:ext uri="{D42A27DB-BD31-4B8C-83A1-F6EECF244321}">
                <p14:modId xmlns:p14="http://schemas.microsoft.com/office/powerpoint/2010/main" val="1138491196"/>
              </p:ext>
            </p:extLst>
          </p:nvPr>
        </p:nvGraphicFramePr>
        <p:xfrm>
          <a:off x="2248977" y="1425845"/>
          <a:ext cx="7375470" cy="4916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41082" y="3652980"/>
            <a:ext cx="2402237" cy="707886"/>
          </a:xfrm>
          <a:prstGeom prst="rect">
            <a:avLst/>
          </a:prstGeom>
          <a:noFill/>
        </p:spPr>
        <p:txBody>
          <a:bodyPr wrap="square" rtlCol="0">
            <a:spAutoFit/>
          </a:bodyPr>
          <a:lstStyle/>
          <a:p>
            <a:pPr algn="ctr"/>
            <a:r>
              <a:rPr lang="en-US" sz="2000" b="1" dirty="0" smtClean="0">
                <a:solidFill>
                  <a:srgbClr val="D00000"/>
                </a:solidFill>
                <a:latin typeface="Helvetica" charset="0"/>
                <a:ea typeface="Helvetica" charset="0"/>
                <a:cs typeface="Helvetica" charset="0"/>
              </a:rPr>
              <a:t>Qualitative Methods</a:t>
            </a:r>
            <a:endParaRPr lang="en-US" sz="2000" b="1" dirty="0">
              <a:solidFill>
                <a:srgbClr val="D00000"/>
              </a:solidFill>
              <a:latin typeface="Helvetica" charset="0"/>
              <a:ea typeface="Helvetica" charset="0"/>
              <a:cs typeface="Helvetica" charset="0"/>
            </a:endParaRPr>
          </a:p>
        </p:txBody>
      </p:sp>
    </p:spTree>
    <p:extLst>
      <p:ext uri="{BB962C8B-B14F-4D97-AF65-F5344CB8AC3E}">
        <p14:creationId xmlns:p14="http://schemas.microsoft.com/office/powerpoint/2010/main" val="859787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917837"/>
          </a:xfrm>
        </p:spPr>
        <p:txBody>
          <a:bodyPr anchor="ctr" anchorCtr="0">
            <a:normAutofit/>
          </a:bodyPr>
          <a:lstStyle/>
          <a:p>
            <a:r>
              <a:rPr lang="en-US" sz="4400" dirty="0" smtClean="0"/>
              <a:t>Formative &amp; Summative </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766076069"/>
              </p:ext>
            </p:extLst>
          </p:nvPr>
        </p:nvGraphicFramePr>
        <p:xfrm>
          <a:off x="1280160" y="1421332"/>
          <a:ext cx="9274186" cy="4471956"/>
        </p:xfrm>
        <a:graphic>
          <a:graphicData uri="http://schemas.openxmlformats.org/drawingml/2006/table">
            <a:tbl>
              <a:tblPr firstRow="1" bandRow="1">
                <a:tableStyleId>{5C22544A-7EE6-4342-B048-85BDC9FD1C3A}</a:tableStyleId>
              </a:tblPr>
              <a:tblGrid>
                <a:gridCol w="4663004"/>
                <a:gridCol w="4611182"/>
              </a:tblGrid>
              <a:tr h="487831">
                <a:tc>
                  <a:txBody>
                    <a:bodyPr/>
                    <a:lstStyle/>
                    <a:p>
                      <a:pPr algn="l"/>
                      <a:r>
                        <a:rPr lang="en-US" dirty="0" smtClean="0">
                          <a:latin typeface="Helvetica" charset="0"/>
                          <a:ea typeface="Helvetica" charset="0"/>
                          <a:cs typeface="Helvetica" charset="0"/>
                        </a:rPr>
                        <a:t>Formative</a:t>
                      </a:r>
                      <a:endParaRPr lang="en-US" dirty="0">
                        <a:latin typeface="Helvetica" charset="0"/>
                        <a:ea typeface="Helvetica" charset="0"/>
                        <a:cs typeface="Helvetica" charset="0"/>
                      </a:endParaRPr>
                    </a:p>
                  </a:txBody>
                  <a:tcPr anchor="ctr"/>
                </a:tc>
                <a:tc>
                  <a:txBody>
                    <a:bodyPr/>
                    <a:lstStyle/>
                    <a:p>
                      <a:pPr algn="l"/>
                      <a:r>
                        <a:rPr lang="en-US" dirty="0" smtClean="0">
                          <a:latin typeface="Helvetica" charset="0"/>
                          <a:ea typeface="Helvetica" charset="0"/>
                          <a:cs typeface="Helvetica" charset="0"/>
                        </a:rPr>
                        <a:t>Summative</a:t>
                      </a:r>
                      <a:endParaRPr lang="en-US" dirty="0">
                        <a:latin typeface="Helvetica" charset="0"/>
                        <a:ea typeface="Helvetica" charset="0"/>
                        <a:cs typeface="Helvetica" charset="0"/>
                      </a:endParaRPr>
                    </a:p>
                  </a:txBody>
                  <a:tcPr anchor="ctr"/>
                </a:tc>
              </a:tr>
              <a:tr h="1455150">
                <a:tc>
                  <a:txBody>
                    <a:bodyPr/>
                    <a:lstStyle/>
                    <a:p>
                      <a:pPr algn="l"/>
                      <a:r>
                        <a:rPr lang="en-US" dirty="0" smtClean="0">
                          <a:latin typeface="Helvetica" charset="0"/>
                          <a:ea typeface="Helvetica" charset="0"/>
                          <a:cs typeface="Helvetica" charset="0"/>
                        </a:rPr>
                        <a:t>Portfolios</a:t>
                      </a:r>
                      <a:r>
                        <a:rPr lang="en-US" dirty="0" smtClean="0">
                          <a:latin typeface="Helvetica" charset="0"/>
                          <a:ea typeface="Helvetica" charset="0"/>
                          <a:cs typeface="Helvetica" charset="0"/>
                        </a:rPr>
                        <a:t>:</a:t>
                      </a:r>
                      <a:r>
                        <a:rPr lang="en-US" baseline="0" dirty="0" smtClean="0">
                          <a:latin typeface="Helvetica" charset="0"/>
                          <a:ea typeface="Helvetica" charset="0"/>
                          <a:cs typeface="Helvetica" charset="0"/>
                        </a:rPr>
                        <a:t> participants engage with professionals/practitioners through the assessment process. </a:t>
                      </a:r>
                      <a:endParaRPr lang="en-US" dirty="0">
                        <a:latin typeface="Helvetica" charset="0"/>
                        <a:ea typeface="Helvetica" charset="0"/>
                        <a:cs typeface="Helvetica" charset="0"/>
                      </a:endParaRPr>
                    </a:p>
                  </a:txBody>
                  <a:tcPr anchor="ctr"/>
                </a:tc>
                <a:tc>
                  <a:txBody>
                    <a:bodyPr/>
                    <a:lstStyle/>
                    <a:p>
                      <a:pPr algn="l"/>
                      <a:endParaRPr lang="en-US" dirty="0" smtClean="0">
                        <a:latin typeface="Helvetica" charset="0"/>
                        <a:ea typeface="Helvetica" charset="0"/>
                        <a:cs typeface="Helvetica" charset="0"/>
                      </a:endParaRPr>
                    </a:p>
                    <a:p>
                      <a:pPr algn="l"/>
                      <a:r>
                        <a:rPr lang="en-US" dirty="0" smtClean="0">
                          <a:latin typeface="Helvetica" charset="0"/>
                          <a:ea typeface="Helvetica" charset="0"/>
                          <a:cs typeface="Helvetica" charset="0"/>
                        </a:rPr>
                        <a:t>A Final Portfolio/Project:</a:t>
                      </a:r>
                      <a:r>
                        <a:rPr lang="en-US" baseline="0" dirty="0" smtClean="0">
                          <a:latin typeface="Helvetica" charset="0"/>
                          <a:ea typeface="Helvetica" charset="0"/>
                          <a:cs typeface="Helvetica" charset="0"/>
                        </a:rPr>
                        <a:t> shows the progression of participant in course/program. </a:t>
                      </a:r>
                    </a:p>
                    <a:p>
                      <a:pPr algn="l"/>
                      <a:endParaRPr lang="en-US" dirty="0">
                        <a:latin typeface="Helvetica" charset="0"/>
                        <a:ea typeface="Helvetica" charset="0"/>
                        <a:cs typeface="Helvetica" charset="0"/>
                      </a:endParaRPr>
                    </a:p>
                  </a:txBody>
                  <a:tcPr anchor="ctr"/>
                </a:tc>
              </a:tr>
              <a:tr h="1339282">
                <a:tc>
                  <a:txBody>
                    <a:bodyPr/>
                    <a:lstStyle/>
                    <a:p>
                      <a:pPr algn="l"/>
                      <a:r>
                        <a:rPr lang="en-US" dirty="0" smtClean="0">
                          <a:latin typeface="Helvetica" charset="0"/>
                          <a:ea typeface="Helvetica" charset="0"/>
                          <a:cs typeface="Helvetica" charset="0"/>
                        </a:rPr>
                        <a:t>Written </a:t>
                      </a:r>
                      <a:r>
                        <a:rPr lang="en-US" dirty="0" smtClean="0">
                          <a:latin typeface="Helvetica" charset="0"/>
                          <a:ea typeface="Helvetica" charset="0"/>
                          <a:cs typeface="Helvetica" charset="0"/>
                        </a:rPr>
                        <a:t>Summary: </a:t>
                      </a:r>
                    </a:p>
                    <a:p>
                      <a:pPr algn="l"/>
                      <a:r>
                        <a:rPr lang="en-US" dirty="0" smtClean="0">
                          <a:latin typeface="Helvetica" charset="0"/>
                          <a:ea typeface="Helvetica" charset="0"/>
                          <a:cs typeface="Helvetica" charset="0"/>
                        </a:rPr>
                        <a:t>Occur immediately after</a:t>
                      </a:r>
                      <a:r>
                        <a:rPr lang="en-US" baseline="0" dirty="0" smtClean="0">
                          <a:latin typeface="Helvetica" charset="0"/>
                          <a:ea typeface="Helvetica" charset="0"/>
                          <a:cs typeface="Helvetica" charset="0"/>
                        </a:rPr>
                        <a:t> a presentation, lesson, program </a:t>
                      </a:r>
                      <a:endParaRPr lang="en-US" dirty="0">
                        <a:latin typeface="Helvetica" charset="0"/>
                        <a:ea typeface="Helvetica" charset="0"/>
                        <a:cs typeface="Helvetica" charset="0"/>
                      </a:endParaRPr>
                    </a:p>
                  </a:txBody>
                  <a:tcPr anchor="ctr"/>
                </a:tc>
                <a:tc>
                  <a:txBody>
                    <a:bodyPr/>
                    <a:lstStyle/>
                    <a:p>
                      <a:pPr algn="l"/>
                      <a:endParaRPr lang="en-US" dirty="0" smtClean="0">
                        <a:latin typeface="Helvetica" charset="0"/>
                        <a:ea typeface="Helvetica" charset="0"/>
                        <a:cs typeface="Helvetica" charset="0"/>
                      </a:endParaRPr>
                    </a:p>
                    <a:p>
                      <a:pPr algn="l"/>
                      <a:r>
                        <a:rPr lang="en-US" dirty="0" smtClean="0">
                          <a:latin typeface="Helvetica" charset="0"/>
                          <a:ea typeface="Helvetica" charset="0"/>
                          <a:cs typeface="Helvetica" charset="0"/>
                        </a:rPr>
                        <a:t>Benchmark Assessment:</a:t>
                      </a:r>
                    </a:p>
                    <a:p>
                      <a:pPr algn="l"/>
                      <a:r>
                        <a:rPr lang="en-US" dirty="0" smtClean="0">
                          <a:latin typeface="Helvetica" charset="0"/>
                          <a:ea typeface="Helvetica" charset="0"/>
                          <a:cs typeface="Helvetica" charset="0"/>
                        </a:rPr>
                        <a:t>Administered</a:t>
                      </a:r>
                      <a:r>
                        <a:rPr lang="en-US" baseline="0" dirty="0" smtClean="0">
                          <a:latin typeface="Helvetica" charset="0"/>
                          <a:ea typeface="Helvetica" charset="0"/>
                          <a:cs typeface="Helvetica" charset="0"/>
                        </a:rPr>
                        <a:t> at the end of a course, program to perhaps determine certification. </a:t>
                      </a:r>
                    </a:p>
                    <a:p>
                      <a:pPr algn="l"/>
                      <a:endParaRPr lang="en-US" dirty="0">
                        <a:latin typeface="Helvetica" charset="0"/>
                        <a:ea typeface="Helvetica" charset="0"/>
                        <a:cs typeface="Helvetica" charset="0"/>
                      </a:endParaRPr>
                    </a:p>
                  </a:txBody>
                  <a:tcPr anchor="ctr"/>
                </a:tc>
              </a:tr>
              <a:tr h="1058045">
                <a:tc>
                  <a:txBody>
                    <a:bodyPr/>
                    <a:lstStyle/>
                    <a:p>
                      <a:pPr algn="l"/>
                      <a:r>
                        <a:rPr lang="en-US" b="1" i="1" dirty="0" smtClean="0">
                          <a:solidFill>
                            <a:schemeClr val="tx1"/>
                          </a:solidFill>
                          <a:latin typeface="Helvetica" charset="0"/>
                          <a:ea typeface="Helvetica" charset="0"/>
                          <a:cs typeface="Helvetica" charset="0"/>
                        </a:rPr>
                        <a:t>Examples: Needs </a:t>
                      </a:r>
                      <a:r>
                        <a:rPr lang="en-US" b="1" i="1" dirty="0" smtClean="0">
                          <a:solidFill>
                            <a:schemeClr val="tx1"/>
                          </a:solidFill>
                          <a:latin typeface="Helvetica" charset="0"/>
                          <a:ea typeface="Helvetica" charset="0"/>
                          <a:cs typeface="Helvetica" charset="0"/>
                        </a:rPr>
                        <a:t>Assessment, Evaluability</a:t>
                      </a:r>
                      <a:r>
                        <a:rPr lang="en-US" b="1" i="1" baseline="0" dirty="0" smtClean="0">
                          <a:solidFill>
                            <a:schemeClr val="tx1"/>
                          </a:solidFill>
                          <a:latin typeface="Helvetica" charset="0"/>
                          <a:ea typeface="Helvetica" charset="0"/>
                          <a:cs typeface="Helvetica" charset="0"/>
                        </a:rPr>
                        <a:t> </a:t>
                      </a:r>
                      <a:r>
                        <a:rPr lang="en-US" b="1" i="1" baseline="0" dirty="0" smtClean="0">
                          <a:solidFill>
                            <a:schemeClr val="tx1"/>
                          </a:solidFill>
                          <a:latin typeface="Helvetica" charset="0"/>
                          <a:ea typeface="Helvetica" charset="0"/>
                          <a:cs typeface="Helvetica" charset="0"/>
                        </a:rPr>
                        <a:t>Assessment, </a:t>
                      </a:r>
                      <a:r>
                        <a:rPr lang="en-US" b="1" i="1" baseline="0" dirty="0" smtClean="0">
                          <a:solidFill>
                            <a:schemeClr val="tx1"/>
                          </a:solidFill>
                          <a:latin typeface="Helvetica" charset="0"/>
                          <a:ea typeface="Helvetica" charset="0"/>
                          <a:cs typeface="Helvetica" charset="0"/>
                        </a:rPr>
                        <a:t>Implicit </a:t>
                      </a:r>
                      <a:r>
                        <a:rPr lang="en-US" b="1" i="1" baseline="0" dirty="0" smtClean="0">
                          <a:solidFill>
                            <a:schemeClr val="tx1"/>
                          </a:solidFill>
                          <a:latin typeface="Helvetica" charset="0"/>
                          <a:ea typeface="Helvetica" charset="0"/>
                          <a:cs typeface="Helvetica" charset="0"/>
                        </a:rPr>
                        <a:t>Assessment </a:t>
                      </a:r>
                      <a:r>
                        <a:rPr lang="en-US" b="1" i="1" baseline="0" dirty="0" smtClean="0">
                          <a:solidFill>
                            <a:schemeClr val="tx1"/>
                          </a:solidFill>
                          <a:latin typeface="Helvetica" charset="0"/>
                          <a:ea typeface="Helvetica" charset="0"/>
                          <a:cs typeface="Helvetica" charset="0"/>
                        </a:rPr>
                        <a:t>&amp; Process </a:t>
                      </a:r>
                      <a:r>
                        <a:rPr lang="en-US" b="1" i="1" baseline="0" dirty="0" smtClean="0">
                          <a:solidFill>
                            <a:schemeClr val="tx1"/>
                          </a:solidFill>
                          <a:latin typeface="Helvetica" charset="0"/>
                          <a:ea typeface="Helvetica" charset="0"/>
                          <a:cs typeface="Helvetica" charset="0"/>
                        </a:rPr>
                        <a:t>Assessment</a:t>
                      </a:r>
                      <a:endParaRPr lang="en-US" b="1" i="1" baseline="0" dirty="0" smtClean="0">
                        <a:solidFill>
                          <a:schemeClr val="tx1"/>
                        </a:solidFill>
                        <a:latin typeface="Helvetica" charset="0"/>
                        <a:ea typeface="Helvetica" charset="0"/>
                        <a:cs typeface="Helvetica" charset="0"/>
                      </a:endParaRPr>
                    </a:p>
                  </a:txBody>
                  <a:tcPr anchor="ctr"/>
                </a:tc>
                <a:tc>
                  <a:txBody>
                    <a:bodyPr/>
                    <a:lstStyle/>
                    <a:p>
                      <a:pPr algn="l"/>
                      <a:r>
                        <a:rPr lang="en-US" b="1" i="1" dirty="0" smtClean="0">
                          <a:solidFill>
                            <a:schemeClr val="tx1"/>
                          </a:solidFill>
                          <a:latin typeface="Helvetica" charset="0"/>
                          <a:ea typeface="Helvetica" charset="0"/>
                          <a:cs typeface="Helvetica" charset="0"/>
                        </a:rPr>
                        <a:t>Examples: Outcome </a:t>
                      </a:r>
                      <a:r>
                        <a:rPr lang="en-US" b="1" i="1" dirty="0" smtClean="0">
                          <a:solidFill>
                            <a:schemeClr val="tx1"/>
                          </a:solidFill>
                          <a:latin typeface="Helvetica" charset="0"/>
                          <a:ea typeface="Helvetica" charset="0"/>
                          <a:cs typeface="Helvetica" charset="0"/>
                        </a:rPr>
                        <a:t>Evaluation,</a:t>
                      </a:r>
                      <a:r>
                        <a:rPr lang="en-US" b="1" i="1" baseline="0" dirty="0" smtClean="0">
                          <a:solidFill>
                            <a:schemeClr val="tx1"/>
                          </a:solidFill>
                          <a:latin typeface="Helvetica" charset="0"/>
                          <a:ea typeface="Helvetica" charset="0"/>
                          <a:cs typeface="Helvetica" charset="0"/>
                        </a:rPr>
                        <a:t> Impact </a:t>
                      </a:r>
                      <a:r>
                        <a:rPr lang="en-US" b="1" i="1" baseline="0" dirty="0" smtClean="0">
                          <a:solidFill>
                            <a:schemeClr val="tx1"/>
                          </a:solidFill>
                          <a:latin typeface="Helvetica" charset="0"/>
                          <a:ea typeface="Helvetica" charset="0"/>
                          <a:cs typeface="Helvetica" charset="0"/>
                        </a:rPr>
                        <a:t>Evaluation, </a:t>
                      </a:r>
                      <a:r>
                        <a:rPr lang="en-US" b="1" i="1" baseline="0" dirty="0" smtClean="0">
                          <a:solidFill>
                            <a:schemeClr val="tx1"/>
                          </a:solidFill>
                          <a:latin typeface="Helvetica" charset="0"/>
                          <a:ea typeface="Helvetica" charset="0"/>
                          <a:cs typeface="Helvetica" charset="0"/>
                        </a:rPr>
                        <a:t>Cost-benefit Analysis, </a:t>
                      </a:r>
                      <a:r>
                        <a:rPr lang="en-US" b="1" i="1" baseline="0" dirty="0" smtClean="0">
                          <a:solidFill>
                            <a:schemeClr val="tx1"/>
                          </a:solidFill>
                          <a:latin typeface="Helvetica" charset="0"/>
                          <a:ea typeface="Helvetica" charset="0"/>
                          <a:cs typeface="Helvetica" charset="0"/>
                        </a:rPr>
                        <a:t>Meta-Analysis</a:t>
                      </a:r>
                      <a:endParaRPr lang="en-US" b="1" i="1" dirty="0">
                        <a:solidFill>
                          <a:schemeClr val="tx1"/>
                        </a:solidFill>
                        <a:latin typeface="Helvetica" charset="0"/>
                        <a:ea typeface="Helvetica" charset="0"/>
                        <a:cs typeface="Helvetica" charset="0"/>
                      </a:endParaRPr>
                    </a:p>
                  </a:txBody>
                  <a:tcPr anchor="ctr"/>
                </a:tc>
              </a:tr>
            </a:tbl>
          </a:graphicData>
        </a:graphic>
      </p:graphicFrame>
      <p:sp>
        <p:nvSpPr>
          <p:cNvPr id="5" name="TextBox 4"/>
          <p:cNvSpPr txBox="1"/>
          <p:nvPr/>
        </p:nvSpPr>
        <p:spPr>
          <a:xfrm rot="331074">
            <a:off x="7725886" y="363013"/>
            <a:ext cx="3587793" cy="923330"/>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5400" dirty="0" smtClean="0">
                <a:solidFill>
                  <a:schemeClr val="accent3"/>
                </a:solidFill>
                <a:latin typeface="Old Stamper" charset="0"/>
                <a:ea typeface="Old Stamper" charset="0"/>
                <a:cs typeface="Old Stamper" charset="0"/>
              </a:rPr>
              <a:t>BRIEFLY</a:t>
            </a:r>
            <a:endParaRPr lang="en-US" sz="5400" dirty="0">
              <a:solidFill>
                <a:schemeClr val="accent3"/>
              </a:solidFill>
              <a:latin typeface="Old Stamper" charset="0"/>
              <a:ea typeface="Old Stamper" charset="0"/>
              <a:cs typeface="Old Stamper" charset="0"/>
            </a:endParaRPr>
          </a:p>
        </p:txBody>
      </p:sp>
    </p:spTree>
    <p:extLst>
      <p:ext uri="{BB962C8B-B14F-4D97-AF65-F5344CB8AC3E}">
        <p14:creationId xmlns:p14="http://schemas.microsoft.com/office/powerpoint/2010/main" val="1046373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7719" cy="6858000"/>
          </a:xfrm>
          <a:prstGeom prst="rect">
            <a:avLst/>
          </a:prstGeom>
        </p:spPr>
      </p:pic>
    </p:spTree>
    <p:extLst>
      <p:ext uri="{BB962C8B-B14F-4D97-AF65-F5344CB8AC3E}">
        <p14:creationId xmlns:p14="http://schemas.microsoft.com/office/powerpoint/2010/main" val="337600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961033"/>
          </a:xfrm>
        </p:spPr>
        <p:txBody>
          <a:bodyPr anchor="ctr" anchorCtr="0">
            <a:normAutofit/>
          </a:bodyPr>
          <a:lstStyle/>
          <a:p>
            <a:r>
              <a:rPr lang="en-US" sz="4400" dirty="0" smtClean="0"/>
              <a:t>The How with QUAL </a:t>
            </a:r>
            <a:endParaRPr lang="en-US" sz="4400" dirty="0"/>
          </a:p>
        </p:txBody>
      </p:sp>
      <p:graphicFrame>
        <p:nvGraphicFramePr>
          <p:cNvPr id="4" name="Diagram 3"/>
          <p:cNvGraphicFramePr/>
          <p:nvPr>
            <p:extLst>
              <p:ext uri="{D42A27DB-BD31-4B8C-83A1-F6EECF244321}">
                <p14:modId xmlns:p14="http://schemas.microsoft.com/office/powerpoint/2010/main" val="20044958"/>
              </p:ext>
            </p:extLst>
          </p:nvPr>
        </p:nvGraphicFramePr>
        <p:xfrm>
          <a:off x="1596325" y="1428822"/>
          <a:ext cx="8199525" cy="48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57036" y="5615113"/>
            <a:ext cx="2897109" cy="523220"/>
          </a:xfrm>
          <a:prstGeom prst="rect">
            <a:avLst/>
          </a:prstGeom>
          <a:noFill/>
        </p:spPr>
        <p:txBody>
          <a:bodyPr wrap="square" rtlCol="0">
            <a:spAutoFit/>
          </a:bodyPr>
          <a:lstStyle/>
          <a:p>
            <a:r>
              <a:rPr lang="en-US" sz="1400" i="1" dirty="0" smtClean="0">
                <a:latin typeface="Helvetica" charset="0"/>
                <a:ea typeface="Helvetica" charset="0"/>
                <a:cs typeface="Helvetica" charset="0"/>
              </a:rPr>
              <a:t>Classic Data Collection </a:t>
            </a:r>
            <a:r>
              <a:rPr lang="en-US" sz="1400" i="1" smtClean="0">
                <a:latin typeface="Helvetica" charset="0"/>
                <a:ea typeface="Helvetica" charset="0"/>
                <a:cs typeface="Helvetica" charset="0"/>
              </a:rPr>
              <a:t>Cycle </a:t>
            </a:r>
            <a:endParaRPr lang="en-US" sz="1400" i="1" smtClean="0">
              <a:latin typeface="Helvetica" charset="0"/>
              <a:ea typeface="Helvetica" charset="0"/>
              <a:cs typeface="Helvetica" charset="0"/>
            </a:endParaRPr>
          </a:p>
          <a:p>
            <a:r>
              <a:rPr lang="en-US" sz="1400" i="1" dirty="0" smtClean="0">
                <a:latin typeface="Helvetica" charset="0"/>
                <a:ea typeface="Helvetica" charset="0"/>
                <a:cs typeface="Helvetica" charset="0"/>
              </a:rPr>
              <a:t>– </a:t>
            </a:r>
            <a:r>
              <a:rPr lang="en-US" sz="1400" i="1" dirty="0" smtClean="0">
                <a:latin typeface="Helvetica" charset="0"/>
                <a:ea typeface="Helvetica" charset="0"/>
                <a:cs typeface="Helvetica" charset="0"/>
              </a:rPr>
              <a:t>Creswell </a:t>
            </a:r>
            <a:endParaRPr lang="en-US" sz="1400" i="1" dirty="0">
              <a:latin typeface="Helvetica" charset="0"/>
              <a:ea typeface="Helvetica" charset="0"/>
              <a:cs typeface="Helvetica" charset="0"/>
            </a:endParaRPr>
          </a:p>
        </p:txBody>
      </p:sp>
    </p:spTree>
    <p:extLst>
      <p:ext uri="{BB962C8B-B14F-4D97-AF65-F5344CB8AC3E}">
        <p14:creationId xmlns:p14="http://schemas.microsoft.com/office/powerpoint/2010/main" val="2167385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089890"/>
          </a:xfrm>
        </p:spPr>
        <p:txBody>
          <a:bodyPr anchor="ctr" anchorCtr="0">
            <a:normAutofit/>
          </a:bodyPr>
          <a:lstStyle/>
          <a:p>
            <a:r>
              <a:rPr lang="en-US" sz="4400" dirty="0" smtClean="0"/>
              <a:t>QUAL Data Collection </a:t>
            </a:r>
            <a:endParaRPr lang="en-US" sz="4400" dirty="0"/>
          </a:p>
        </p:txBody>
      </p:sp>
      <p:sp>
        <p:nvSpPr>
          <p:cNvPr id="3" name="Text Placeholder 2"/>
          <p:cNvSpPr>
            <a:spLocks noGrp="1"/>
          </p:cNvSpPr>
          <p:nvPr>
            <p:ph type="body" idx="1"/>
          </p:nvPr>
        </p:nvSpPr>
        <p:spPr>
          <a:xfrm>
            <a:off x="1280160" y="1828800"/>
            <a:ext cx="9812600" cy="4757354"/>
          </a:xfrm>
        </p:spPr>
        <p:txBody>
          <a:bodyPr>
            <a:normAutofit/>
          </a:bodyPr>
          <a:lstStyle/>
          <a:p>
            <a:pPr>
              <a:spcBef>
                <a:spcPts val="1600"/>
              </a:spcBef>
            </a:pPr>
            <a:r>
              <a:rPr lang="en-US" b="1" dirty="0" smtClean="0">
                <a:solidFill>
                  <a:srgbClr val="D00000"/>
                </a:solidFill>
              </a:rPr>
              <a:t>Access &amp; Rapport</a:t>
            </a:r>
            <a:r>
              <a:rPr lang="en-US" b="1" dirty="0" smtClean="0">
                <a:solidFill>
                  <a:schemeClr val="tx1"/>
                </a:solidFill>
              </a:rPr>
              <a:t>: </a:t>
            </a:r>
            <a:r>
              <a:rPr lang="en-US" dirty="0" smtClean="0">
                <a:solidFill>
                  <a:schemeClr val="tx1"/>
                </a:solidFill>
              </a:rPr>
              <a:t>consider the Institutional Review Board and ethical concerns. Permission must be granted from participants.</a:t>
            </a:r>
          </a:p>
          <a:p>
            <a:pPr>
              <a:spcBef>
                <a:spcPts val="1600"/>
              </a:spcBef>
            </a:pPr>
            <a:r>
              <a:rPr lang="en-US" b="1" dirty="0" smtClean="0">
                <a:solidFill>
                  <a:srgbClr val="D00000"/>
                </a:solidFill>
              </a:rPr>
              <a:t>Purposeful </a:t>
            </a:r>
            <a:r>
              <a:rPr lang="en-US" b="1" dirty="0" smtClean="0">
                <a:solidFill>
                  <a:srgbClr val="D00000"/>
                </a:solidFill>
              </a:rPr>
              <a:t>Sampling: </a:t>
            </a:r>
            <a:r>
              <a:rPr lang="en-US" dirty="0" smtClean="0">
                <a:solidFill>
                  <a:schemeClr val="tx1"/>
                </a:solidFill>
              </a:rPr>
              <a:t>The Research Inquirer selects and identifies participants purposefully to inform the &amp; grasp understanding of the research problem. (Events, Actors, Artifacts, Settings) However, a degree of flexibility must be afforded. </a:t>
            </a:r>
          </a:p>
          <a:p>
            <a:pPr>
              <a:spcBef>
                <a:spcPts val="1600"/>
              </a:spcBef>
            </a:pPr>
            <a:r>
              <a:rPr lang="en-US" b="1" dirty="0" smtClean="0">
                <a:solidFill>
                  <a:srgbClr val="D00000"/>
                </a:solidFill>
              </a:rPr>
              <a:t>Attention </a:t>
            </a:r>
            <a:r>
              <a:rPr lang="en-US" b="1" dirty="0" smtClean="0">
                <a:solidFill>
                  <a:srgbClr val="D00000"/>
                </a:solidFill>
              </a:rPr>
              <a:t>to Detail</a:t>
            </a:r>
            <a:r>
              <a:rPr lang="en-US" dirty="0" smtClean="0">
                <a:solidFill>
                  <a:schemeClr val="tx1"/>
                </a:solidFill>
              </a:rPr>
              <a:t>, provide rich description &amp; explanation. Specific is not “bad” in this sense, it is necessary as this research is about not generalizing. </a:t>
            </a:r>
          </a:p>
          <a:p>
            <a:pPr>
              <a:spcBef>
                <a:spcPts val="1600"/>
              </a:spcBef>
            </a:pPr>
            <a:r>
              <a:rPr lang="en-US" b="1" dirty="0" smtClean="0">
                <a:solidFill>
                  <a:srgbClr val="D00000"/>
                </a:solidFill>
              </a:rPr>
              <a:t>Techniques</a:t>
            </a:r>
            <a:r>
              <a:rPr lang="en-US" b="1" dirty="0" smtClean="0">
                <a:solidFill>
                  <a:schemeClr val="tx1"/>
                </a:solidFill>
              </a:rPr>
              <a:t>: </a:t>
            </a:r>
            <a:r>
              <a:rPr lang="en-US" dirty="0" smtClean="0">
                <a:solidFill>
                  <a:schemeClr val="tx1"/>
                </a:solidFill>
              </a:rPr>
              <a:t>Access to location, Interviews, Observations, Documents, </a:t>
            </a:r>
            <a:r>
              <a:rPr lang="en-US" dirty="0" smtClean="0">
                <a:solidFill>
                  <a:schemeClr val="tx1"/>
                </a:solidFill>
              </a:rPr>
              <a:t>Photos</a:t>
            </a:r>
            <a:endParaRPr lang="en-US" dirty="0">
              <a:solidFill>
                <a:schemeClr val="tx1"/>
              </a:solidFill>
            </a:endParaRPr>
          </a:p>
        </p:txBody>
      </p:sp>
    </p:spTree>
    <p:extLst>
      <p:ext uri="{BB962C8B-B14F-4D97-AF65-F5344CB8AC3E}">
        <p14:creationId xmlns:p14="http://schemas.microsoft.com/office/powerpoint/2010/main" val="1304791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025237"/>
          </a:xfrm>
        </p:spPr>
        <p:txBody>
          <a:bodyPr anchor="ctr" anchorCtr="0">
            <a:normAutofit/>
          </a:bodyPr>
          <a:lstStyle/>
          <a:p>
            <a:r>
              <a:rPr lang="en-US" sz="4400" dirty="0" smtClean="0"/>
              <a:t>QUAL Data Analysis </a:t>
            </a:r>
            <a:endParaRPr lang="en-US" sz="4400" dirty="0"/>
          </a:p>
        </p:txBody>
      </p:sp>
      <p:sp>
        <p:nvSpPr>
          <p:cNvPr id="3" name="Text Placeholder 2"/>
          <p:cNvSpPr>
            <a:spLocks noGrp="1"/>
          </p:cNvSpPr>
          <p:nvPr>
            <p:ph type="body" idx="1"/>
          </p:nvPr>
        </p:nvSpPr>
        <p:spPr>
          <a:xfrm>
            <a:off x="1280160" y="1828800"/>
            <a:ext cx="10078762" cy="4417869"/>
          </a:xfrm>
        </p:spPr>
        <p:txBody>
          <a:bodyPr/>
          <a:lstStyle/>
          <a:p>
            <a:r>
              <a:rPr lang="en-US" dirty="0" smtClean="0">
                <a:solidFill>
                  <a:schemeClr val="tx1"/>
                </a:solidFill>
                <a:latin typeface="Helvetica" charset="0"/>
                <a:ea typeface="Helvetica" charset="0"/>
                <a:cs typeface="Helvetica" charset="0"/>
              </a:rPr>
              <a:t>There are </a:t>
            </a:r>
            <a:r>
              <a:rPr lang="en-US" dirty="0" smtClean="0">
                <a:solidFill>
                  <a:schemeClr val="tx1"/>
                </a:solidFill>
                <a:latin typeface="Helvetica" charset="0"/>
                <a:ea typeface="Helvetica" charset="0"/>
                <a:cs typeface="Helvetica" charset="0"/>
              </a:rPr>
              <a:t>three widely </a:t>
            </a:r>
            <a:r>
              <a:rPr lang="en-US" dirty="0" smtClean="0">
                <a:solidFill>
                  <a:schemeClr val="tx1"/>
                </a:solidFill>
                <a:latin typeface="Helvetica" charset="0"/>
                <a:ea typeface="Helvetica" charset="0"/>
                <a:cs typeface="Helvetica" charset="0"/>
              </a:rPr>
              <a:t>accepted </a:t>
            </a:r>
            <a:r>
              <a:rPr lang="en-US" dirty="0" smtClean="0">
                <a:solidFill>
                  <a:schemeClr val="tx1"/>
                </a:solidFill>
                <a:latin typeface="Helvetica" charset="0"/>
                <a:ea typeface="Helvetica" charset="0"/>
                <a:cs typeface="Helvetica" charset="0"/>
              </a:rPr>
              <a:t>strategies and </a:t>
            </a:r>
            <a:r>
              <a:rPr lang="en-US" dirty="0" smtClean="0">
                <a:solidFill>
                  <a:schemeClr val="tx1"/>
                </a:solidFill>
                <a:latin typeface="Helvetica" charset="0"/>
                <a:ea typeface="Helvetica" charset="0"/>
                <a:cs typeface="Helvetica" charset="0"/>
              </a:rPr>
              <a:t>one must bear in mind that each “approach to inquiry” has its own additional requirements for analysis. </a:t>
            </a:r>
          </a:p>
          <a:p>
            <a:endParaRPr lang="en-US" dirty="0" smtClean="0">
              <a:solidFill>
                <a:schemeClr val="tx1"/>
              </a:solidFill>
              <a:latin typeface="Helvetica" charset="0"/>
              <a:ea typeface="Helvetica" charset="0"/>
              <a:cs typeface="Helvetica" charset="0"/>
            </a:endParaRPr>
          </a:p>
          <a:p>
            <a:pPr marL="342900" indent="-342900">
              <a:spcBef>
                <a:spcPts val="1600"/>
              </a:spcBef>
              <a:buFont typeface="Arial" charset="0"/>
              <a:buChar char="•"/>
            </a:pPr>
            <a:r>
              <a:rPr lang="en-US" dirty="0" smtClean="0">
                <a:solidFill>
                  <a:schemeClr val="tx1"/>
                </a:solidFill>
                <a:latin typeface="Helvetica" charset="0"/>
                <a:ea typeface="Helvetica" charset="0"/>
                <a:cs typeface="Helvetica" charset="0"/>
              </a:rPr>
              <a:t>PREPARE </a:t>
            </a:r>
            <a:r>
              <a:rPr lang="en-US" dirty="0" smtClean="0">
                <a:solidFill>
                  <a:schemeClr val="tx1"/>
                </a:solidFill>
                <a:latin typeface="Helvetica" charset="0"/>
                <a:ea typeface="Helvetica" charset="0"/>
                <a:cs typeface="Helvetica" charset="0"/>
              </a:rPr>
              <a:t>&amp; ORGANIZE DATA (transcripts, photos) FOR ANALYSIS</a:t>
            </a:r>
          </a:p>
          <a:p>
            <a:pPr marL="342900" indent="-342900">
              <a:spcBef>
                <a:spcPts val="1600"/>
              </a:spcBef>
              <a:buFont typeface="Arial" charset="0"/>
              <a:buChar char="•"/>
            </a:pPr>
            <a:r>
              <a:rPr lang="en-US" dirty="0" smtClean="0">
                <a:solidFill>
                  <a:schemeClr val="tx1"/>
                </a:solidFill>
                <a:latin typeface="Helvetica" charset="0"/>
                <a:ea typeface="Helvetica" charset="0"/>
                <a:cs typeface="Helvetica" charset="0"/>
              </a:rPr>
              <a:t>REDUCE </a:t>
            </a:r>
            <a:r>
              <a:rPr lang="en-US" dirty="0" smtClean="0">
                <a:solidFill>
                  <a:schemeClr val="tx1"/>
                </a:solidFill>
                <a:latin typeface="Helvetica" charset="0"/>
                <a:ea typeface="Helvetica" charset="0"/>
                <a:cs typeface="Helvetica" charset="0"/>
              </a:rPr>
              <a:t>DATA INTO THEMES VIA CODING </a:t>
            </a:r>
          </a:p>
          <a:p>
            <a:pPr marL="342900" indent="-342900">
              <a:spcBef>
                <a:spcPts val="1600"/>
              </a:spcBef>
              <a:buFont typeface="Arial" charset="0"/>
              <a:buChar char="•"/>
            </a:pPr>
            <a:r>
              <a:rPr lang="en-US" dirty="0" smtClean="0">
                <a:solidFill>
                  <a:schemeClr val="tx1"/>
                </a:solidFill>
                <a:latin typeface="Helvetica" charset="0"/>
                <a:ea typeface="Helvetica" charset="0"/>
                <a:cs typeface="Helvetica" charset="0"/>
              </a:rPr>
              <a:t>REPRESENT </a:t>
            </a:r>
            <a:r>
              <a:rPr lang="en-US" dirty="0" smtClean="0">
                <a:solidFill>
                  <a:schemeClr val="tx1"/>
                </a:solidFill>
                <a:latin typeface="Helvetica" charset="0"/>
                <a:ea typeface="Helvetica" charset="0"/>
                <a:cs typeface="Helvetica" charset="0"/>
              </a:rPr>
              <a:t>DATA IN FIGURES, TABLES, DISCUSSION</a:t>
            </a:r>
          </a:p>
          <a:p>
            <a:pPr algn="ctr">
              <a:spcBef>
                <a:spcPts val="1600"/>
              </a:spcBef>
            </a:pPr>
            <a:endParaRPr lang="en-US" dirty="0">
              <a:solidFill>
                <a:schemeClr val="tx1"/>
              </a:solidFill>
              <a:latin typeface="Helvetica" charset="0"/>
              <a:ea typeface="Helvetica" charset="0"/>
              <a:cs typeface="Helvetica" charset="0"/>
            </a:endParaRPr>
          </a:p>
          <a:p>
            <a:pPr algn="ctr">
              <a:spcBef>
                <a:spcPts val="1600"/>
              </a:spcBef>
            </a:pPr>
            <a:endParaRPr lang="en-US" dirty="0" smtClean="0">
              <a:solidFill>
                <a:schemeClr val="tx1"/>
              </a:solidFill>
              <a:latin typeface="Helvetica" charset="0"/>
              <a:ea typeface="Helvetica" charset="0"/>
              <a:cs typeface="Helvetica" charset="0"/>
            </a:endParaRPr>
          </a:p>
          <a:p>
            <a:pPr algn="ctr">
              <a:spcBef>
                <a:spcPts val="1600"/>
              </a:spcBef>
            </a:pPr>
            <a:endParaRPr lang="en-US" dirty="0">
              <a:solidFill>
                <a:schemeClr val="tx1"/>
              </a:solidFill>
              <a:latin typeface="Helvetica" charset="0"/>
              <a:ea typeface="Helvetica" charset="0"/>
              <a:cs typeface="Helvetica" charset="0"/>
            </a:endParaRPr>
          </a:p>
        </p:txBody>
      </p:sp>
    </p:spTree>
    <p:extLst>
      <p:ext uri="{BB962C8B-B14F-4D97-AF65-F5344CB8AC3E}">
        <p14:creationId xmlns:p14="http://schemas.microsoft.com/office/powerpoint/2010/main" val="635157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849747"/>
          </a:xfrm>
        </p:spPr>
        <p:txBody>
          <a:bodyPr anchor="ctr" anchorCtr="0">
            <a:normAutofit/>
          </a:bodyPr>
          <a:lstStyle/>
          <a:p>
            <a:r>
              <a:rPr lang="en-US" sz="4400" dirty="0" smtClean="0"/>
              <a:t>CASE </a:t>
            </a:r>
            <a:r>
              <a:rPr lang="en-US" sz="4400" dirty="0" smtClean="0"/>
              <a:t>STUDY </a:t>
            </a:r>
            <a:endParaRPr lang="en-US" sz="4400" dirty="0"/>
          </a:p>
        </p:txBody>
      </p:sp>
      <p:sp>
        <p:nvSpPr>
          <p:cNvPr id="3" name="Text Placeholder 2"/>
          <p:cNvSpPr>
            <a:spLocks noGrp="1"/>
          </p:cNvSpPr>
          <p:nvPr>
            <p:ph type="body" idx="1"/>
          </p:nvPr>
        </p:nvSpPr>
        <p:spPr>
          <a:xfrm>
            <a:off x="1268687" y="1108364"/>
            <a:ext cx="10078762" cy="5514109"/>
          </a:xfrm>
        </p:spPr>
        <p:txBody>
          <a:bodyPr>
            <a:normAutofit/>
          </a:bodyPr>
          <a:lstStyle/>
          <a:p>
            <a:endParaRPr lang="en-US" u="sng" dirty="0" smtClean="0">
              <a:latin typeface="Helvetica" charset="0"/>
              <a:ea typeface="Helvetica" charset="0"/>
              <a:cs typeface="Helvetica" charset="0"/>
            </a:endParaRPr>
          </a:p>
          <a:p>
            <a:r>
              <a:rPr lang="en-US" u="sng" dirty="0" smtClean="0">
                <a:latin typeface="Helvetica" charset="0"/>
                <a:ea typeface="Helvetica" charset="0"/>
                <a:cs typeface="Helvetica" charset="0"/>
              </a:rPr>
              <a:t>Party </a:t>
            </a:r>
            <a:r>
              <a:rPr lang="en-US" u="sng" dirty="0">
                <a:latin typeface="Helvetica" charset="0"/>
                <a:ea typeface="Helvetica" charset="0"/>
                <a:cs typeface="Helvetica" charset="0"/>
              </a:rPr>
              <a:t>at the Union Case Study </a:t>
            </a:r>
            <a:endParaRPr lang="en-US" dirty="0">
              <a:latin typeface="Helvetica" charset="0"/>
              <a:ea typeface="Helvetica" charset="0"/>
              <a:cs typeface="Helvetica" charset="0"/>
            </a:endParaRPr>
          </a:p>
          <a:p>
            <a:r>
              <a:rPr lang="en-US" dirty="0">
                <a:latin typeface="Helvetica" charset="0"/>
                <a:ea typeface="Helvetica" charset="0"/>
                <a:cs typeface="Helvetica" charset="0"/>
              </a:rPr>
              <a:t> </a:t>
            </a:r>
          </a:p>
          <a:p>
            <a:r>
              <a:rPr lang="en-US" dirty="0" smtClean="0">
                <a:latin typeface="Helvetica" charset="0"/>
                <a:ea typeface="Helvetica" charset="0"/>
                <a:cs typeface="Helvetica" charset="0"/>
              </a:rPr>
              <a:t>Party </a:t>
            </a:r>
            <a:r>
              <a:rPr lang="en-US" dirty="0">
                <a:latin typeface="Helvetica" charset="0"/>
                <a:ea typeface="Helvetica" charset="0"/>
                <a:cs typeface="Helvetica" charset="0"/>
              </a:rPr>
              <a:t>at the Union is an event hosted on the Saturday evening of the first week of Big Red Welcome.  The purpose of the event is to provide a space where students, primarily first years, can meet other students, learn about a few of the student clubs and organizations on campus, and have an engaging evening during their first weekend on campus.  There are various hands-on activities, performances, and games that occur throughout the evening, and it is topped off with a dance party and midnight pancake feed on the Union Plaza.  There are a multitude of departments </a:t>
            </a:r>
            <a:r>
              <a:rPr lang="en-US" dirty="0" smtClean="0">
                <a:latin typeface="Helvetica" charset="0"/>
                <a:ea typeface="Helvetica" charset="0"/>
                <a:cs typeface="Helvetica" charset="0"/>
              </a:rPr>
              <a:t>and  </a:t>
            </a:r>
            <a:r>
              <a:rPr lang="en-US" dirty="0">
                <a:latin typeface="Helvetica" charset="0"/>
                <a:ea typeface="Helvetica" charset="0"/>
                <a:cs typeface="Helvetica" charset="0"/>
              </a:rPr>
              <a:t>recognized student organizations that assist in making this event a success, and it has become a staple in the line-up of Big Red Welcome </a:t>
            </a:r>
            <a:r>
              <a:rPr lang="en-US" dirty="0" smtClean="0">
                <a:latin typeface="Helvetica" charset="0"/>
                <a:ea typeface="Helvetica" charset="0"/>
                <a:cs typeface="Helvetica" charset="0"/>
              </a:rPr>
              <a:t>programs… </a:t>
            </a:r>
            <a:endParaRPr lang="en-US" dirty="0">
              <a:latin typeface="Helvetica" charset="0"/>
              <a:ea typeface="Helvetica" charset="0"/>
              <a:cs typeface="Helvetica" charset="0"/>
            </a:endParaRPr>
          </a:p>
        </p:txBody>
      </p:sp>
      <p:sp>
        <p:nvSpPr>
          <p:cNvPr id="5" name="TextBox 4"/>
          <p:cNvSpPr txBox="1"/>
          <p:nvPr/>
        </p:nvSpPr>
        <p:spPr>
          <a:xfrm rot="331074">
            <a:off x="8042127" y="314327"/>
            <a:ext cx="3587793" cy="1754326"/>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5400" smtClean="0">
                <a:solidFill>
                  <a:schemeClr val="accent3"/>
                </a:solidFill>
                <a:latin typeface="Old Stamper" charset="0"/>
                <a:ea typeface="Old Stamper" charset="0"/>
                <a:cs typeface="Old Stamper" charset="0"/>
              </a:rPr>
              <a:t>See handout</a:t>
            </a:r>
            <a:endParaRPr lang="en-US" sz="5400" dirty="0">
              <a:solidFill>
                <a:schemeClr val="accent3"/>
              </a:solidFill>
              <a:latin typeface="Old Stamper" charset="0"/>
              <a:ea typeface="Old Stamper" charset="0"/>
              <a:cs typeface="Old Stamper" charset="0"/>
            </a:endParaRPr>
          </a:p>
        </p:txBody>
      </p:sp>
    </p:spTree>
    <p:extLst>
      <p:ext uri="{BB962C8B-B14F-4D97-AF65-F5344CB8AC3E}">
        <p14:creationId xmlns:p14="http://schemas.microsoft.com/office/powerpoint/2010/main" val="2670392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050201"/>
          </a:xfrm>
        </p:spPr>
        <p:txBody>
          <a:bodyPr anchor="ctr" anchorCtr="0">
            <a:normAutofit/>
          </a:bodyPr>
          <a:lstStyle/>
          <a:p>
            <a:r>
              <a:rPr lang="en-US" sz="4400" dirty="0" smtClean="0"/>
              <a:t>CASE STUDY Methodology </a:t>
            </a:r>
            <a:endParaRPr lang="en-US" sz="4400" dirty="0"/>
          </a:p>
        </p:txBody>
      </p:sp>
      <p:sp>
        <p:nvSpPr>
          <p:cNvPr id="3" name="Text Placeholder 2"/>
          <p:cNvSpPr>
            <a:spLocks noGrp="1"/>
          </p:cNvSpPr>
          <p:nvPr>
            <p:ph type="body" idx="1"/>
          </p:nvPr>
        </p:nvSpPr>
        <p:spPr>
          <a:xfrm>
            <a:off x="1280160" y="1828800"/>
            <a:ext cx="8979835" cy="3572787"/>
          </a:xfrm>
        </p:spPr>
        <p:txBody>
          <a:bodyPr/>
          <a:lstStyle/>
          <a:p>
            <a:r>
              <a:rPr lang="en-US" dirty="0">
                <a:solidFill>
                  <a:schemeClr val="tx1"/>
                </a:solidFill>
                <a:latin typeface="Helvetica" charset="0"/>
                <a:ea typeface="Helvetica" charset="0"/>
                <a:cs typeface="Helvetica" charset="0"/>
              </a:rPr>
              <a:t>YIN (2003a, p.2) "the distinctive need for case studies arises out of the desire to understand complex social phenomena" because "the case study method allows investigators to retain the holistic and meaningful characteristics of real-life events," such as organizational and managerial processes, for example.</a:t>
            </a:r>
          </a:p>
        </p:txBody>
      </p:sp>
    </p:spTree>
    <p:extLst>
      <p:ext uri="{BB962C8B-B14F-4D97-AF65-F5344CB8AC3E}">
        <p14:creationId xmlns:p14="http://schemas.microsoft.com/office/powerpoint/2010/main" val="1238875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t>
            </a:r>
            <a:r>
              <a:rPr lang="en-US" dirty="0" smtClean="0"/>
              <a:t>5: Qualitative Basics</a:t>
            </a:r>
            <a:endParaRPr lang="en-US" dirty="0"/>
          </a:p>
        </p:txBody>
      </p:sp>
      <p:sp>
        <p:nvSpPr>
          <p:cNvPr id="3" name="Text Placeholder 2"/>
          <p:cNvSpPr>
            <a:spLocks noGrp="1"/>
          </p:cNvSpPr>
          <p:nvPr>
            <p:ph type="body" idx="1"/>
          </p:nvPr>
        </p:nvSpPr>
        <p:spPr/>
        <p:txBody>
          <a:bodyPr>
            <a:normAutofit/>
          </a:bodyPr>
          <a:lstStyle/>
          <a:p>
            <a:r>
              <a:rPr lang="en-US" sz="1800" dirty="0"/>
              <a:t>Presented by: </a:t>
            </a:r>
          </a:p>
          <a:p>
            <a:r>
              <a:rPr lang="en-US" sz="1800" dirty="0" smtClean="0"/>
              <a:t>Colette M. Polite, Ph.D.| TRIO Programs</a:t>
            </a:r>
            <a:endParaRPr lang="en-US" sz="1800" dirty="0"/>
          </a:p>
        </p:txBody>
      </p:sp>
    </p:spTree>
    <p:extLst>
      <p:ext uri="{BB962C8B-B14F-4D97-AF65-F5344CB8AC3E}">
        <p14:creationId xmlns:p14="http://schemas.microsoft.com/office/powerpoint/2010/main" val="157858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0160" y="1828800"/>
            <a:ext cx="10078762" cy="4242377"/>
          </a:xfrm>
        </p:spPr>
        <p:txBody>
          <a:bodyPr/>
          <a:lstStyle/>
          <a:p>
            <a:pPr>
              <a:spcBef>
                <a:spcPts val="1600"/>
              </a:spcBef>
            </a:pPr>
            <a:r>
              <a:rPr lang="en-US" dirty="0" smtClean="0">
                <a:solidFill>
                  <a:schemeClr val="tx1"/>
                </a:solidFill>
                <a:latin typeface="Helvetica" charset="0"/>
                <a:ea typeface="Helvetica" charset="0"/>
                <a:cs typeface="Helvetica" charset="0"/>
              </a:rPr>
              <a:t>Three situations determines its use: </a:t>
            </a:r>
          </a:p>
          <a:p>
            <a:pPr marL="457200" indent="-457200">
              <a:spcBef>
                <a:spcPts val="1600"/>
              </a:spcBef>
              <a:buFont typeface="+mj-lt"/>
              <a:buAutoNum type="arabicPeriod"/>
            </a:pPr>
            <a:r>
              <a:rPr lang="en-US" dirty="0" smtClean="0">
                <a:solidFill>
                  <a:schemeClr val="tx1"/>
                </a:solidFill>
                <a:latin typeface="Helvetica" charset="0"/>
                <a:ea typeface="Helvetica" charset="0"/>
                <a:cs typeface="Helvetica" charset="0"/>
              </a:rPr>
              <a:t>Research Question </a:t>
            </a:r>
            <a:r>
              <a:rPr lang="en-US" dirty="0">
                <a:solidFill>
                  <a:schemeClr val="tx1"/>
                </a:solidFill>
                <a:latin typeface="Helvetica" charset="0"/>
                <a:ea typeface="Helvetica" charset="0"/>
                <a:cs typeface="Helvetica" charset="0"/>
              </a:rPr>
              <a:t>-it </a:t>
            </a:r>
            <a:r>
              <a:rPr lang="en-US" dirty="0" smtClean="0">
                <a:solidFill>
                  <a:schemeClr val="tx1"/>
                </a:solidFill>
                <a:latin typeface="Helvetica" charset="0"/>
                <a:ea typeface="Helvetica" charset="0"/>
                <a:cs typeface="Helvetica" charset="0"/>
              </a:rPr>
              <a:t>requires a more descriptive question or an explanatory question.</a:t>
            </a:r>
          </a:p>
          <a:p>
            <a:pPr marL="457200" indent="-457200">
              <a:spcBef>
                <a:spcPts val="1600"/>
              </a:spcBef>
              <a:buFont typeface="+mj-lt"/>
              <a:buAutoNum type="arabicPeriod"/>
            </a:pPr>
            <a:r>
              <a:rPr lang="en-US" dirty="0" smtClean="0">
                <a:solidFill>
                  <a:schemeClr val="tx1"/>
                </a:solidFill>
                <a:latin typeface="Helvetica" charset="0"/>
                <a:ea typeface="Helvetica" charset="0"/>
                <a:cs typeface="Helvetica" charset="0"/>
              </a:rPr>
              <a:t>The </a:t>
            </a:r>
            <a:r>
              <a:rPr lang="en-US" dirty="0" smtClean="0">
                <a:solidFill>
                  <a:schemeClr val="tx1"/>
                </a:solidFill>
                <a:latin typeface="Helvetica" charset="0"/>
                <a:ea typeface="Helvetica" charset="0"/>
                <a:cs typeface="Helvetica" charset="0"/>
              </a:rPr>
              <a:t>study of a phenomenon in its own environment </a:t>
            </a:r>
            <a:r>
              <a:rPr lang="en-US" dirty="0" smtClean="0">
                <a:solidFill>
                  <a:schemeClr val="tx1"/>
                </a:solidFill>
                <a:latin typeface="Helvetica" charset="0"/>
                <a:ea typeface="Helvetica" charset="0"/>
                <a:cs typeface="Helvetica" charset="0"/>
              </a:rPr>
              <a:t>and </a:t>
            </a:r>
            <a:r>
              <a:rPr lang="en-US" dirty="0" smtClean="0">
                <a:solidFill>
                  <a:schemeClr val="tx1"/>
                </a:solidFill>
                <a:latin typeface="Helvetica" charset="0"/>
                <a:ea typeface="Helvetica" charset="0"/>
                <a:cs typeface="Helvetica" charset="0"/>
              </a:rPr>
              <a:t>“Real-World” context (i.e. you need to go beyond interviews) to arrive at a deeper understanding. </a:t>
            </a:r>
          </a:p>
          <a:p>
            <a:pPr marL="457200" indent="-457200">
              <a:spcBef>
                <a:spcPts val="1600"/>
              </a:spcBef>
              <a:buFont typeface="+mj-lt"/>
              <a:buAutoNum type="arabicPeriod"/>
            </a:pPr>
            <a:r>
              <a:rPr lang="en-US" dirty="0" smtClean="0">
                <a:solidFill>
                  <a:schemeClr val="tx1"/>
                </a:solidFill>
                <a:latin typeface="Helvetica" charset="0"/>
                <a:ea typeface="Helvetica" charset="0"/>
                <a:cs typeface="Helvetica" charset="0"/>
              </a:rPr>
              <a:t>It </a:t>
            </a:r>
            <a:r>
              <a:rPr lang="en-US" dirty="0" smtClean="0">
                <a:solidFill>
                  <a:schemeClr val="tx1"/>
                </a:solidFill>
                <a:latin typeface="Helvetica" charset="0"/>
                <a:ea typeface="Helvetica" charset="0"/>
                <a:cs typeface="Helvetica" charset="0"/>
              </a:rPr>
              <a:t>is used as an EVALUATIVE tool. </a:t>
            </a:r>
            <a:endParaRPr lang="en-US" dirty="0">
              <a:solidFill>
                <a:schemeClr val="tx1"/>
              </a:solidFill>
              <a:latin typeface="Helvetica" charset="0"/>
              <a:ea typeface="Helvetica" charset="0"/>
              <a:cs typeface="Helvetica" charset="0"/>
            </a:endParaRPr>
          </a:p>
        </p:txBody>
      </p:sp>
      <p:sp>
        <p:nvSpPr>
          <p:cNvPr id="4" name="Title 1"/>
          <p:cNvSpPr txBox="1">
            <a:spLocks/>
          </p:cNvSpPr>
          <p:nvPr/>
        </p:nvSpPr>
        <p:spPr>
          <a:xfrm>
            <a:off x="1280160" y="365760"/>
            <a:ext cx="10078761" cy="105020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200" b="0" i="0" kern="1200">
                <a:solidFill>
                  <a:schemeClr val="tx1"/>
                </a:solidFill>
                <a:latin typeface="Helvetica Light" charset="0"/>
                <a:ea typeface="Helvetica Light" charset="0"/>
                <a:cs typeface="Helvetica Light" charset="0"/>
              </a:defRPr>
            </a:lvl1pPr>
          </a:lstStyle>
          <a:p>
            <a:r>
              <a:rPr lang="en-US" sz="4400" dirty="0" smtClean="0"/>
              <a:t>CASE STUDY </a:t>
            </a:r>
            <a:r>
              <a:rPr lang="mr-IN" sz="4400" dirty="0" smtClean="0"/>
              <a:t>–</a:t>
            </a:r>
            <a:r>
              <a:rPr lang="en-US" sz="4400" dirty="0" smtClean="0"/>
              <a:t> when to use it</a:t>
            </a:r>
            <a:endParaRPr lang="en-US" sz="4400" dirty="0"/>
          </a:p>
        </p:txBody>
      </p:sp>
    </p:spTree>
    <p:extLst>
      <p:ext uri="{BB962C8B-B14F-4D97-AF65-F5344CB8AC3E}">
        <p14:creationId xmlns:p14="http://schemas.microsoft.com/office/powerpoint/2010/main" val="2958671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274618"/>
          </a:xfrm>
        </p:spPr>
        <p:txBody>
          <a:bodyPr anchor="ctr" anchorCtr="0">
            <a:normAutofit/>
          </a:bodyPr>
          <a:lstStyle/>
          <a:p>
            <a:r>
              <a:rPr lang="en-US" sz="4400" dirty="0" smtClean="0"/>
              <a:t>CASE STUDY DESIGN</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520419397"/>
              </p:ext>
            </p:extLst>
          </p:nvPr>
        </p:nvGraphicFramePr>
        <p:xfrm>
          <a:off x="1280160" y="1911928"/>
          <a:ext cx="9184640" cy="4197823"/>
        </p:xfrm>
        <a:graphic>
          <a:graphicData uri="http://schemas.openxmlformats.org/drawingml/2006/table">
            <a:tbl>
              <a:tblPr firstRow="1" bandRow="1">
                <a:tableStyleId>{5C22544A-7EE6-4342-B048-85BDC9FD1C3A}</a:tableStyleId>
              </a:tblPr>
              <a:tblGrid>
                <a:gridCol w="2818014"/>
                <a:gridCol w="6366626"/>
              </a:tblGrid>
              <a:tr h="474811">
                <a:tc>
                  <a:txBody>
                    <a:bodyPr/>
                    <a:lstStyle/>
                    <a:p>
                      <a:pPr algn="ctr"/>
                      <a:r>
                        <a:rPr lang="en-US" dirty="0" smtClean="0">
                          <a:latin typeface="Helvetica" charset="0"/>
                          <a:ea typeface="Helvetica" charset="0"/>
                          <a:cs typeface="Helvetica" charset="0"/>
                        </a:rPr>
                        <a:t>Steps</a:t>
                      </a:r>
                      <a:endParaRPr lang="en-US" dirty="0">
                        <a:latin typeface="Helvetica" charset="0"/>
                        <a:ea typeface="Helvetica" charset="0"/>
                        <a:cs typeface="Helvetica" charset="0"/>
                      </a:endParaRPr>
                    </a:p>
                  </a:txBody>
                  <a:tcPr anchor="ctr"/>
                </a:tc>
                <a:tc>
                  <a:txBody>
                    <a:bodyPr/>
                    <a:lstStyle/>
                    <a:p>
                      <a:pPr algn="ctr"/>
                      <a:r>
                        <a:rPr lang="en-US" dirty="0" smtClean="0">
                          <a:latin typeface="Helvetica" charset="0"/>
                          <a:ea typeface="Helvetica" charset="0"/>
                          <a:cs typeface="Helvetica" charset="0"/>
                        </a:rPr>
                        <a:t>Explanations</a:t>
                      </a:r>
                      <a:endParaRPr lang="en-US" dirty="0">
                        <a:latin typeface="Helvetica" charset="0"/>
                        <a:ea typeface="Helvetica" charset="0"/>
                        <a:cs typeface="Helvetica" charset="0"/>
                      </a:endParaRPr>
                    </a:p>
                  </a:txBody>
                  <a:tcPr anchor="ctr"/>
                </a:tc>
              </a:tr>
              <a:tr h="1267146">
                <a:tc>
                  <a:txBody>
                    <a:bodyPr/>
                    <a:lstStyle/>
                    <a:p>
                      <a:r>
                        <a:rPr lang="en-US" dirty="0" smtClean="0">
                          <a:latin typeface="Helvetica" charset="0"/>
                          <a:ea typeface="Helvetica" charset="0"/>
                          <a:cs typeface="Helvetica" charset="0"/>
                        </a:rPr>
                        <a:t>1. </a:t>
                      </a:r>
                      <a:r>
                        <a:rPr lang="en-US" dirty="0" smtClean="0">
                          <a:latin typeface="Helvetica" charset="0"/>
                          <a:ea typeface="Helvetica" charset="0"/>
                          <a:cs typeface="Helvetica" charset="0"/>
                        </a:rPr>
                        <a:t>Define</a:t>
                      </a:r>
                      <a:r>
                        <a:rPr lang="en-US" baseline="0" dirty="0" smtClean="0">
                          <a:latin typeface="Helvetica" charset="0"/>
                          <a:ea typeface="Helvetica" charset="0"/>
                          <a:cs typeface="Helvetica" charset="0"/>
                        </a:rPr>
                        <a:t> the Case</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The case is the main unit of analysis</a:t>
                      </a:r>
                      <a:r>
                        <a:rPr lang="en-US" baseline="0" dirty="0" smtClean="0">
                          <a:latin typeface="Helvetica" charset="0"/>
                          <a:ea typeface="Helvetica" charset="0"/>
                          <a:cs typeface="Helvetica" charset="0"/>
                        </a:rPr>
                        <a:t>. Yet, the boundaries between the case and its context can be blurred. The case should be unique, </a:t>
                      </a:r>
                      <a:r>
                        <a:rPr lang="en-US" baseline="0" dirty="0" err="1" smtClean="0">
                          <a:latin typeface="Helvetica" charset="0"/>
                          <a:ea typeface="Helvetica" charset="0"/>
                          <a:cs typeface="Helvetica" charset="0"/>
                        </a:rPr>
                        <a:t>siginificant</a:t>
                      </a:r>
                      <a:r>
                        <a:rPr lang="en-US" baseline="0" dirty="0" smtClean="0">
                          <a:latin typeface="Helvetica" charset="0"/>
                          <a:ea typeface="Helvetica" charset="0"/>
                          <a:cs typeface="Helvetica" charset="0"/>
                        </a:rPr>
                        <a:t> &amp; special. Set very high standards for this design. </a:t>
                      </a:r>
                      <a:endParaRPr lang="en-US" dirty="0">
                        <a:latin typeface="Helvetica" charset="0"/>
                        <a:ea typeface="Helvetica" charset="0"/>
                        <a:cs typeface="Helvetica" charset="0"/>
                      </a:endParaRPr>
                    </a:p>
                  </a:txBody>
                  <a:tcPr anchor="ctr"/>
                </a:tc>
              </a:tr>
              <a:tr h="1267146">
                <a:tc>
                  <a:txBody>
                    <a:bodyPr/>
                    <a:lstStyle/>
                    <a:p>
                      <a:r>
                        <a:rPr lang="en-US" dirty="0" smtClean="0">
                          <a:latin typeface="Helvetica" charset="0"/>
                          <a:ea typeface="Helvetica" charset="0"/>
                          <a:cs typeface="Helvetica" charset="0"/>
                        </a:rPr>
                        <a:t>2.</a:t>
                      </a:r>
                      <a:r>
                        <a:rPr lang="en-US" baseline="0" dirty="0" smtClean="0">
                          <a:latin typeface="Helvetica" charset="0"/>
                          <a:ea typeface="Helvetica" charset="0"/>
                          <a:cs typeface="Helvetica" charset="0"/>
                        </a:rPr>
                        <a:t> Four </a:t>
                      </a:r>
                      <a:r>
                        <a:rPr lang="en-US" baseline="0" dirty="0" smtClean="0">
                          <a:latin typeface="Helvetica" charset="0"/>
                          <a:ea typeface="Helvetica" charset="0"/>
                          <a:cs typeface="Helvetica" charset="0"/>
                        </a:rPr>
                        <a:t>Types</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First, is</a:t>
                      </a:r>
                      <a:r>
                        <a:rPr lang="en-US" baseline="0" dirty="0" smtClean="0">
                          <a:latin typeface="Helvetica" charset="0"/>
                          <a:ea typeface="Helvetica" charset="0"/>
                          <a:cs typeface="Helvetica" charset="0"/>
                        </a:rPr>
                        <a:t> the CASE </a:t>
                      </a:r>
                      <a:r>
                        <a:rPr lang="en-US" i="1" baseline="0" dirty="0" smtClean="0">
                          <a:latin typeface="Helvetica" charset="0"/>
                          <a:ea typeface="Helvetica" charset="0"/>
                          <a:cs typeface="Helvetica" charset="0"/>
                        </a:rPr>
                        <a:t>single</a:t>
                      </a:r>
                      <a:r>
                        <a:rPr lang="en-US" baseline="0" dirty="0" smtClean="0">
                          <a:latin typeface="Helvetica" charset="0"/>
                          <a:ea typeface="Helvetica" charset="0"/>
                          <a:cs typeface="Helvetica" charset="0"/>
                        </a:rPr>
                        <a:t> or </a:t>
                      </a:r>
                      <a:r>
                        <a:rPr lang="en-US" i="1" baseline="0" dirty="0" smtClean="0">
                          <a:latin typeface="Helvetica" charset="0"/>
                          <a:ea typeface="Helvetica" charset="0"/>
                          <a:cs typeface="Helvetica" charset="0"/>
                        </a:rPr>
                        <a:t>multiple</a:t>
                      </a:r>
                      <a:r>
                        <a:rPr lang="en-US" baseline="0" dirty="0" smtClean="0">
                          <a:latin typeface="Helvetica" charset="0"/>
                          <a:ea typeface="Helvetica" charset="0"/>
                          <a:cs typeface="Helvetica" charset="0"/>
                        </a:rPr>
                        <a:t>? Next, determine whether it is </a:t>
                      </a:r>
                      <a:r>
                        <a:rPr lang="en-US" i="1" baseline="0" dirty="0" smtClean="0">
                          <a:latin typeface="Helvetica" charset="0"/>
                          <a:ea typeface="Helvetica" charset="0"/>
                          <a:cs typeface="Helvetica" charset="0"/>
                        </a:rPr>
                        <a:t>holistic</a:t>
                      </a:r>
                      <a:r>
                        <a:rPr lang="en-US" baseline="0" dirty="0" smtClean="0">
                          <a:latin typeface="Helvetica" charset="0"/>
                          <a:ea typeface="Helvetica" charset="0"/>
                          <a:cs typeface="Helvetica" charset="0"/>
                        </a:rPr>
                        <a:t> or </a:t>
                      </a:r>
                      <a:r>
                        <a:rPr lang="en-US" i="1" baseline="0" dirty="0" smtClean="0">
                          <a:latin typeface="Helvetica" charset="0"/>
                          <a:ea typeface="Helvetica" charset="0"/>
                          <a:cs typeface="Helvetica" charset="0"/>
                        </a:rPr>
                        <a:t>embedded</a:t>
                      </a:r>
                      <a:r>
                        <a:rPr lang="en-US" baseline="0" dirty="0" smtClean="0">
                          <a:latin typeface="Helvetica" charset="0"/>
                          <a:ea typeface="Helvetica" charset="0"/>
                          <a:cs typeface="Helvetica" charset="0"/>
                        </a:rPr>
                        <a:t>.</a:t>
                      </a:r>
                    </a:p>
                    <a:p>
                      <a:pPr algn="r"/>
                      <a:r>
                        <a:rPr lang="en-US" baseline="0" dirty="0" smtClean="0">
                          <a:latin typeface="Helvetica" charset="0"/>
                          <a:ea typeface="Helvetica" charset="0"/>
                          <a:cs typeface="Helvetica" charset="0"/>
                        </a:rPr>
                        <a:t>*see handout </a:t>
                      </a:r>
                    </a:p>
                    <a:p>
                      <a:pPr algn="r"/>
                      <a:endParaRPr lang="en-US" dirty="0">
                        <a:latin typeface="Helvetica" charset="0"/>
                        <a:ea typeface="Helvetica" charset="0"/>
                        <a:cs typeface="Helvetica" charset="0"/>
                      </a:endParaRPr>
                    </a:p>
                  </a:txBody>
                  <a:tcPr anchor="ctr"/>
                </a:tc>
              </a:tr>
              <a:tr h="974728">
                <a:tc>
                  <a:txBody>
                    <a:bodyPr/>
                    <a:lstStyle/>
                    <a:p>
                      <a:r>
                        <a:rPr lang="en-US" dirty="0" smtClean="0">
                          <a:latin typeface="Helvetica" charset="0"/>
                          <a:ea typeface="Helvetica" charset="0"/>
                          <a:cs typeface="Helvetica" charset="0"/>
                        </a:rPr>
                        <a:t>3. Using </a:t>
                      </a:r>
                      <a:r>
                        <a:rPr lang="en-US" dirty="0" smtClean="0">
                          <a:latin typeface="Helvetica" charset="0"/>
                          <a:ea typeface="Helvetica" charset="0"/>
                          <a:cs typeface="Helvetica" charset="0"/>
                        </a:rPr>
                        <a:t>Theory in Design</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Theoretical</a:t>
                      </a:r>
                      <a:r>
                        <a:rPr lang="en-US" baseline="0" dirty="0" smtClean="0">
                          <a:latin typeface="Helvetica" charset="0"/>
                          <a:ea typeface="Helvetica" charset="0"/>
                          <a:cs typeface="Helvetica" charset="0"/>
                        </a:rPr>
                        <a:t> perspectives provide an overview or “starting point” for analysis. However, theories can be added </a:t>
                      </a:r>
                      <a:r>
                        <a:rPr lang="en-US" baseline="0" dirty="0" smtClean="0">
                          <a:latin typeface="Helvetica" charset="0"/>
                          <a:ea typeface="Helvetica" charset="0"/>
                          <a:cs typeface="Helvetica" charset="0"/>
                        </a:rPr>
                        <a:t>and </a:t>
                      </a:r>
                      <a:r>
                        <a:rPr lang="en-US" baseline="0" dirty="0" smtClean="0">
                          <a:latin typeface="Helvetica" charset="0"/>
                          <a:ea typeface="Helvetica" charset="0"/>
                          <a:cs typeface="Helvetica" charset="0"/>
                        </a:rPr>
                        <a:t>its possible to abandon them after initial data collection. </a:t>
                      </a:r>
                    </a:p>
                    <a:p>
                      <a:endParaRPr lang="en-US" dirty="0">
                        <a:latin typeface="Helvetica" charset="0"/>
                        <a:ea typeface="Helvetica" charset="0"/>
                        <a:cs typeface="Helvetica" charset="0"/>
                      </a:endParaRPr>
                    </a:p>
                  </a:txBody>
                  <a:tcPr anchor="ctr"/>
                </a:tc>
              </a:tr>
            </a:tbl>
          </a:graphicData>
        </a:graphic>
      </p:graphicFrame>
    </p:spTree>
    <p:extLst>
      <p:ext uri="{BB962C8B-B14F-4D97-AF65-F5344CB8AC3E}">
        <p14:creationId xmlns:p14="http://schemas.microsoft.com/office/powerpoint/2010/main" val="3867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794327"/>
          </a:xfrm>
        </p:spPr>
        <p:txBody>
          <a:bodyPr anchor="ctr" anchorCtr="0">
            <a:normAutofit/>
          </a:bodyPr>
          <a:lstStyle/>
          <a:p>
            <a:r>
              <a:rPr lang="en-US" sz="4400" dirty="0" smtClean="0"/>
              <a:t>Sources of Data </a:t>
            </a:r>
            <a:endParaRPr lang="en-US" sz="4400" dirty="0"/>
          </a:p>
        </p:txBody>
      </p:sp>
      <p:sp>
        <p:nvSpPr>
          <p:cNvPr id="3" name="Text Placeholder 2"/>
          <p:cNvSpPr>
            <a:spLocks noGrp="1"/>
          </p:cNvSpPr>
          <p:nvPr>
            <p:ph type="body" idx="1"/>
          </p:nvPr>
        </p:nvSpPr>
        <p:spPr>
          <a:xfrm>
            <a:off x="1407232" y="1533238"/>
            <a:ext cx="9565567" cy="4729018"/>
          </a:xfrm>
        </p:spPr>
        <p:txBody>
          <a:bodyPr>
            <a:noAutofit/>
          </a:bodyPr>
          <a:lstStyle/>
          <a:p>
            <a:pPr marL="457200" indent="-457200">
              <a:buFont typeface="+mj-lt"/>
              <a:buAutoNum type="arabicPeriod"/>
            </a:pPr>
            <a:r>
              <a:rPr lang="en-US" b="1" dirty="0" smtClean="0">
                <a:solidFill>
                  <a:srgbClr val="D00000"/>
                </a:solidFill>
                <a:latin typeface="Helvetica" charset="0"/>
                <a:ea typeface="Helvetica" charset="0"/>
                <a:cs typeface="Helvetica" charset="0"/>
              </a:rPr>
              <a:t>Direct </a:t>
            </a:r>
            <a:r>
              <a:rPr lang="en-US" b="1" dirty="0" smtClean="0">
                <a:solidFill>
                  <a:srgbClr val="D00000"/>
                </a:solidFill>
                <a:latin typeface="Helvetica" charset="0"/>
                <a:ea typeface="Helvetica" charset="0"/>
                <a:cs typeface="Helvetica" charset="0"/>
              </a:rPr>
              <a:t>Observations</a:t>
            </a:r>
            <a:r>
              <a:rPr lang="en-US" dirty="0" smtClean="0">
                <a:solidFill>
                  <a:schemeClr val="tx1"/>
                </a:solidFill>
                <a:latin typeface="Helvetica" charset="0"/>
                <a:ea typeface="Helvetica" charset="0"/>
                <a:cs typeface="Helvetica" charset="0"/>
              </a:rPr>
              <a:t>- conventional method (5 senses) &amp; formal instrument (tabulate, record interactions between staff &amp; student).</a:t>
            </a:r>
          </a:p>
          <a:p>
            <a:pPr marL="457200" indent="-457200">
              <a:buFont typeface="+mj-lt"/>
              <a:buAutoNum type="arabicPeriod"/>
            </a:pPr>
            <a:r>
              <a:rPr lang="en-US" b="1" dirty="0" smtClean="0">
                <a:solidFill>
                  <a:srgbClr val="D00000"/>
                </a:solidFill>
                <a:latin typeface="Helvetica" charset="0"/>
                <a:ea typeface="Helvetica" charset="0"/>
                <a:cs typeface="Helvetica" charset="0"/>
              </a:rPr>
              <a:t>Interviews</a:t>
            </a:r>
            <a:r>
              <a:rPr lang="en-US" dirty="0" smtClean="0">
                <a:solidFill>
                  <a:schemeClr val="tx1"/>
                </a:solidFill>
                <a:latin typeface="Helvetica" charset="0"/>
                <a:ea typeface="Helvetica" charset="0"/>
                <a:cs typeface="Helvetica" charset="0"/>
              </a:rPr>
              <a:t>- </a:t>
            </a:r>
            <a:r>
              <a:rPr lang="en-US" dirty="0" smtClean="0">
                <a:solidFill>
                  <a:schemeClr val="tx1"/>
                </a:solidFill>
                <a:latin typeface="Helvetica" charset="0"/>
                <a:ea typeface="Helvetica" charset="0"/>
                <a:cs typeface="Helvetica" charset="0"/>
              </a:rPr>
              <a:t>open-ended questions, non-structured interviews, aim to gain an understanding for participants construct her/his reality. </a:t>
            </a:r>
          </a:p>
          <a:p>
            <a:pPr marL="457200" indent="-457200">
              <a:buFont typeface="+mj-lt"/>
              <a:buAutoNum type="arabicPeriod"/>
            </a:pPr>
            <a:r>
              <a:rPr lang="en-US" b="1" dirty="0" smtClean="0">
                <a:solidFill>
                  <a:srgbClr val="D00000"/>
                </a:solidFill>
                <a:latin typeface="Helvetica" charset="0"/>
                <a:ea typeface="Helvetica" charset="0"/>
                <a:cs typeface="Helvetica" charset="0"/>
              </a:rPr>
              <a:t>Archival </a:t>
            </a:r>
            <a:r>
              <a:rPr lang="en-US" b="1" dirty="0" smtClean="0">
                <a:solidFill>
                  <a:srgbClr val="D00000"/>
                </a:solidFill>
                <a:latin typeface="Helvetica" charset="0"/>
                <a:ea typeface="Helvetica" charset="0"/>
                <a:cs typeface="Helvetica" charset="0"/>
              </a:rPr>
              <a:t>Records</a:t>
            </a:r>
            <a:r>
              <a:rPr lang="en-US" dirty="0" smtClean="0">
                <a:solidFill>
                  <a:srgbClr val="D00000"/>
                </a:solidFill>
                <a:latin typeface="Helvetica" charset="0"/>
                <a:ea typeface="Helvetica" charset="0"/>
                <a:cs typeface="Helvetica" charset="0"/>
              </a:rPr>
              <a:t>-  </a:t>
            </a:r>
            <a:r>
              <a:rPr lang="en-US" dirty="0" smtClean="0">
                <a:solidFill>
                  <a:schemeClr val="tx1"/>
                </a:solidFill>
                <a:latin typeface="Helvetica" charset="0"/>
                <a:ea typeface="Helvetica" charset="0"/>
                <a:cs typeface="Helvetica" charset="0"/>
              </a:rPr>
              <a:t>electronic records, libraries, public records. Note: archival data can be both quantitative &amp; qualitative. </a:t>
            </a:r>
          </a:p>
          <a:p>
            <a:pPr marL="457200" indent="-457200">
              <a:buFont typeface="+mj-lt"/>
              <a:buAutoNum type="arabicPeriod"/>
            </a:pPr>
            <a:r>
              <a:rPr lang="en-US" b="1" dirty="0" smtClean="0">
                <a:solidFill>
                  <a:srgbClr val="D00000"/>
                </a:solidFill>
                <a:latin typeface="Helvetica" charset="0"/>
                <a:ea typeface="Helvetica" charset="0"/>
                <a:cs typeface="Helvetica" charset="0"/>
              </a:rPr>
              <a:t>Documents</a:t>
            </a:r>
            <a:r>
              <a:rPr lang="en-US" dirty="0" smtClean="0">
                <a:solidFill>
                  <a:schemeClr val="tx1"/>
                </a:solidFill>
                <a:latin typeface="Helvetica" charset="0"/>
                <a:ea typeface="Helvetica" charset="0"/>
                <a:cs typeface="Helvetica" charset="0"/>
              </a:rPr>
              <a:t>- </a:t>
            </a:r>
            <a:r>
              <a:rPr lang="en-US" dirty="0" smtClean="0">
                <a:solidFill>
                  <a:schemeClr val="tx1"/>
                </a:solidFill>
                <a:latin typeface="Helvetica" charset="0"/>
                <a:ea typeface="Helvetica" charset="0"/>
                <a:cs typeface="Helvetica" charset="0"/>
              </a:rPr>
              <a:t>letters</a:t>
            </a:r>
            <a:r>
              <a:rPr lang="en-US" dirty="0">
                <a:solidFill>
                  <a:schemeClr val="tx1"/>
                </a:solidFill>
                <a:latin typeface="Helvetica" charset="0"/>
                <a:ea typeface="Helvetica" charset="0"/>
                <a:cs typeface="Helvetica" charset="0"/>
              </a:rPr>
              <a:t>, journals, </a:t>
            </a:r>
            <a:r>
              <a:rPr lang="en-US" dirty="0" smtClean="0">
                <a:solidFill>
                  <a:schemeClr val="tx1"/>
                </a:solidFill>
                <a:latin typeface="Helvetica" charset="0"/>
                <a:ea typeface="Helvetica" charset="0"/>
                <a:cs typeface="Helvetica" charset="0"/>
              </a:rPr>
              <a:t>newspapers. </a:t>
            </a:r>
          </a:p>
          <a:p>
            <a:pPr marL="457200" indent="-457200">
              <a:buFont typeface="+mj-lt"/>
              <a:buAutoNum type="arabicPeriod"/>
            </a:pPr>
            <a:r>
              <a:rPr lang="en-US" b="1" dirty="0" smtClean="0">
                <a:solidFill>
                  <a:srgbClr val="D00000"/>
                </a:solidFill>
                <a:latin typeface="Helvetica" charset="0"/>
                <a:ea typeface="Helvetica" charset="0"/>
                <a:cs typeface="Helvetica" charset="0"/>
              </a:rPr>
              <a:t>Participant-observation</a:t>
            </a:r>
            <a:r>
              <a:rPr lang="en-US" dirty="0" smtClean="0">
                <a:solidFill>
                  <a:schemeClr val="tx1"/>
                </a:solidFill>
                <a:latin typeface="Helvetica" charset="0"/>
                <a:ea typeface="Helvetica" charset="0"/>
                <a:cs typeface="Helvetica" charset="0"/>
              </a:rPr>
              <a:t>- </a:t>
            </a:r>
            <a:r>
              <a:rPr lang="en-US" dirty="0" smtClean="0">
                <a:solidFill>
                  <a:schemeClr val="tx1"/>
                </a:solidFill>
                <a:latin typeface="Helvetica" charset="0"/>
                <a:ea typeface="Helvetica" charset="0"/>
                <a:cs typeface="Helvetica" charset="0"/>
              </a:rPr>
              <a:t>researcher will select the real-life scene </a:t>
            </a:r>
            <a:r>
              <a:rPr lang="en-US" dirty="0" smtClean="0">
                <a:solidFill>
                  <a:schemeClr val="tx1"/>
                </a:solidFill>
                <a:latin typeface="Helvetica" charset="0"/>
                <a:ea typeface="Helvetica" charset="0"/>
                <a:cs typeface="Helvetica" charset="0"/>
              </a:rPr>
              <a:t>and </a:t>
            </a:r>
            <a:r>
              <a:rPr lang="en-US" dirty="0" smtClean="0">
                <a:solidFill>
                  <a:schemeClr val="tx1"/>
                </a:solidFill>
                <a:latin typeface="Helvetica" charset="0"/>
                <a:ea typeface="Helvetica" charset="0"/>
                <a:cs typeface="Helvetica" charset="0"/>
              </a:rPr>
              <a:t>solicit participant input. </a:t>
            </a:r>
          </a:p>
          <a:p>
            <a:pPr marL="457200" indent="-457200">
              <a:buFont typeface="+mj-lt"/>
              <a:buAutoNum type="arabicPeriod"/>
            </a:pPr>
            <a:r>
              <a:rPr lang="en-US" b="1" dirty="0" smtClean="0">
                <a:solidFill>
                  <a:srgbClr val="D00000"/>
                </a:solidFill>
                <a:latin typeface="Helvetica" charset="0"/>
                <a:ea typeface="Helvetica" charset="0"/>
                <a:cs typeface="Helvetica" charset="0"/>
              </a:rPr>
              <a:t>Physical </a:t>
            </a:r>
            <a:r>
              <a:rPr lang="en-US" b="1" dirty="0" smtClean="0">
                <a:solidFill>
                  <a:srgbClr val="D00000"/>
                </a:solidFill>
                <a:latin typeface="Helvetica" charset="0"/>
                <a:ea typeface="Helvetica" charset="0"/>
                <a:cs typeface="Helvetica" charset="0"/>
              </a:rPr>
              <a:t>artifacts</a:t>
            </a:r>
            <a:r>
              <a:rPr lang="en-US" dirty="0" smtClean="0">
                <a:solidFill>
                  <a:srgbClr val="D00000"/>
                </a:solidFill>
                <a:latin typeface="Helvetica" charset="0"/>
                <a:ea typeface="Helvetica" charset="0"/>
                <a:cs typeface="Helvetica" charset="0"/>
              </a:rPr>
              <a:t>- </a:t>
            </a:r>
            <a:r>
              <a:rPr lang="en-US" dirty="0" smtClean="0">
                <a:solidFill>
                  <a:schemeClr val="tx1"/>
                </a:solidFill>
                <a:latin typeface="Helvetica" charset="0"/>
                <a:ea typeface="Helvetica" charset="0"/>
                <a:cs typeface="Helvetica" charset="0"/>
              </a:rPr>
              <a:t>authentic work or first-hand download of information. </a:t>
            </a:r>
            <a:endParaRPr lang="en-US" dirty="0">
              <a:solidFill>
                <a:schemeClr val="tx1"/>
              </a:solidFill>
              <a:latin typeface="Helvetica" charset="0"/>
              <a:ea typeface="Helvetica" charset="0"/>
              <a:cs typeface="Helvetica" charset="0"/>
            </a:endParaRPr>
          </a:p>
        </p:txBody>
      </p:sp>
    </p:spTree>
    <p:extLst>
      <p:ext uri="{BB962C8B-B14F-4D97-AF65-F5344CB8AC3E}">
        <p14:creationId xmlns:p14="http://schemas.microsoft.com/office/powerpoint/2010/main" val="81078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055076"/>
          </a:xfrm>
        </p:spPr>
        <p:txBody>
          <a:bodyPr anchor="ctr" anchorCtr="0">
            <a:normAutofit/>
          </a:bodyPr>
          <a:lstStyle/>
          <a:p>
            <a:r>
              <a:rPr lang="en-US" sz="4400" dirty="0" smtClean="0"/>
              <a:t>Briefly: </a:t>
            </a:r>
            <a:r>
              <a:rPr lang="en-US" sz="4400" dirty="0" smtClean="0"/>
              <a:t>VALIDITY &amp; EVIDENCE</a:t>
            </a:r>
            <a:endParaRPr lang="en-US" sz="4400" dirty="0"/>
          </a:p>
        </p:txBody>
      </p:sp>
      <p:sp>
        <p:nvSpPr>
          <p:cNvPr id="3" name="Text Placeholder 2"/>
          <p:cNvSpPr>
            <a:spLocks noGrp="1"/>
          </p:cNvSpPr>
          <p:nvPr>
            <p:ph type="body" idx="1"/>
          </p:nvPr>
        </p:nvSpPr>
        <p:spPr>
          <a:xfrm>
            <a:off x="1280160" y="1828800"/>
            <a:ext cx="10078762" cy="3929254"/>
          </a:xfrm>
        </p:spPr>
        <p:txBody>
          <a:bodyPr/>
          <a:lstStyle/>
          <a:p>
            <a:pPr>
              <a:spcBef>
                <a:spcPts val="1600"/>
              </a:spcBef>
            </a:pPr>
            <a:r>
              <a:rPr lang="en-US" dirty="0" smtClean="0">
                <a:solidFill>
                  <a:schemeClr val="tx1"/>
                </a:solidFill>
                <a:latin typeface="Helvetica" charset="0"/>
                <a:ea typeface="Helvetica" charset="0"/>
                <a:cs typeface="Helvetica" charset="0"/>
              </a:rPr>
              <a:t>TRIANGULATING IN CASE STUDY:</a:t>
            </a:r>
          </a:p>
          <a:p>
            <a:pPr>
              <a:spcBef>
                <a:spcPts val="1600"/>
              </a:spcBef>
            </a:pPr>
            <a:r>
              <a:rPr lang="en-US" dirty="0">
                <a:solidFill>
                  <a:schemeClr val="tx1"/>
                </a:solidFill>
                <a:latin typeface="Helvetica" charset="0"/>
                <a:ea typeface="Helvetica" charset="0"/>
                <a:cs typeface="Helvetica" charset="0"/>
              </a:rPr>
              <a:t>	</a:t>
            </a:r>
            <a:r>
              <a:rPr lang="en-US" dirty="0" smtClean="0">
                <a:solidFill>
                  <a:schemeClr val="tx1"/>
                </a:solidFill>
                <a:latin typeface="Helvetica" charset="0"/>
                <a:ea typeface="Helvetica" charset="0"/>
                <a:cs typeface="Helvetica" charset="0"/>
              </a:rPr>
              <a:t>Establishing, converging lines of evidence- which will make your 	findings as robust as possible. </a:t>
            </a:r>
          </a:p>
          <a:p>
            <a:pPr>
              <a:spcBef>
                <a:spcPts val="1600"/>
              </a:spcBef>
            </a:pPr>
            <a:r>
              <a:rPr lang="en-US" dirty="0" smtClean="0">
                <a:solidFill>
                  <a:schemeClr val="tx1"/>
                </a:solidFill>
                <a:latin typeface="Helvetica" charset="0"/>
                <a:ea typeface="Helvetica" charset="0"/>
                <a:cs typeface="Helvetica" charset="0"/>
              </a:rPr>
              <a:t>	Most desirable: three of more sources all point to the same set of 	interpretations, events, circumstances, or viewpoints. </a:t>
            </a:r>
          </a:p>
          <a:p>
            <a:pPr>
              <a:spcBef>
                <a:spcPts val="1600"/>
              </a:spcBef>
            </a:pPr>
            <a:r>
              <a:rPr lang="en-US" dirty="0" smtClean="0">
                <a:solidFill>
                  <a:schemeClr val="tx1"/>
                </a:solidFill>
                <a:latin typeface="Helvetica" charset="0"/>
                <a:ea typeface="Helvetica" charset="0"/>
                <a:cs typeface="Helvetica" charset="0"/>
              </a:rPr>
              <a:t>	Be cautious about “echoing.” </a:t>
            </a:r>
            <a:endParaRPr lang="en-US" dirty="0">
              <a:solidFill>
                <a:schemeClr val="tx1"/>
              </a:solidFill>
              <a:latin typeface="Helvetica" charset="0"/>
              <a:ea typeface="Helvetica" charset="0"/>
              <a:cs typeface="Helvetica" charset="0"/>
            </a:endParaRPr>
          </a:p>
        </p:txBody>
      </p:sp>
    </p:spTree>
    <p:extLst>
      <p:ext uri="{BB962C8B-B14F-4D97-AF65-F5344CB8AC3E}">
        <p14:creationId xmlns:p14="http://schemas.microsoft.com/office/powerpoint/2010/main" val="813559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688" y="432080"/>
            <a:ext cx="10078761" cy="1416818"/>
          </a:xfrm>
        </p:spPr>
        <p:txBody>
          <a:bodyPr>
            <a:normAutofit/>
          </a:bodyPr>
          <a:lstStyle/>
          <a:p>
            <a:r>
              <a:rPr lang="en-US" sz="4400" dirty="0" smtClean="0"/>
              <a:t>CASE </a:t>
            </a:r>
            <a:r>
              <a:rPr lang="en-US" sz="4400" dirty="0" smtClean="0"/>
              <a:t>STUDY </a:t>
            </a:r>
            <a:br>
              <a:rPr lang="en-US" sz="4400" dirty="0" smtClean="0"/>
            </a:br>
            <a:r>
              <a:rPr lang="en-US" sz="4400" dirty="0" smtClean="0"/>
              <a:t>ANALYTIC TECHNIQUES</a:t>
            </a:r>
            <a:endParaRPr lang="en-US" sz="4400" dirty="0"/>
          </a:p>
        </p:txBody>
      </p:sp>
      <p:sp>
        <p:nvSpPr>
          <p:cNvPr id="3" name="Text Placeholder 2"/>
          <p:cNvSpPr>
            <a:spLocks noGrp="1"/>
          </p:cNvSpPr>
          <p:nvPr>
            <p:ph type="body" idx="1"/>
          </p:nvPr>
        </p:nvSpPr>
        <p:spPr>
          <a:xfrm>
            <a:off x="1280160" y="2011680"/>
            <a:ext cx="10078762" cy="4059883"/>
          </a:xfrm>
        </p:spPr>
        <p:txBody>
          <a:bodyPr/>
          <a:lstStyle/>
          <a:p>
            <a:pPr marL="457200" indent="-457200">
              <a:spcBef>
                <a:spcPts val="1600"/>
              </a:spcBef>
              <a:buFont typeface="+mj-lt"/>
              <a:buAutoNum type="arabicPeriod"/>
            </a:pPr>
            <a:r>
              <a:rPr lang="en-US" dirty="0" smtClean="0">
                <a:latin typeface="Helvetica" charset="0"/>
                <a:ea typeface="Helvetica" charset="0"/>
                <a:cs typeface="Helvetica" charset="0"/>
              </a:rPr>
              <a:t>Pattern </a:t>
            </a:r>
            <a:r>
              <a:rPr lang="en-US" dirty="0">
                <a:latin typeface="Helvetica" charset="0"/>
                <a:ea typeface="Helvetica" charset="0"/>
                <a:cs typeface="Helvetica" charset="0"/>
              </a:rPr>
              <a:t>matching (explanatory / descriptive) </a:t>
            </a:r>
            <a:endParaRPr lang="en-US" dirty="0" smtClean="0">
              <a:latin typeface="Helvetica" charset="0"/>
              <a:ea typeface="Helvetica" charset="0"/>
              <a:cs typeface="Helvetica" charset="0"/>
            </a:endParaRPr>
          </a:p>
          <a:p>
            <a:pPr marL="457200" indent="-457200">
              <a:spcBef>
                <a:spcPts val="1600"/>
              </a:spcBef>
              <a:buFont typeface="+mj-lt"/>
              <a:buAutoNum type="arabicPeriod"/>
            </a:pPr>
            <a:r>
              <a:rPr lang="en-US" dirty="0" smtClean="0">
                <a:latin typeface="Helvetica" charset="0"/>
                <a:ea typeface="Helvetica" charset="0"/>
                <a:cs typeface="Helvetica" charset="0"/>
              </a:rPr>
              <a:t>Explanation-building </a:t>
            </a:r>
            <a:r>
              <a:rPr lang="en-US" dirty="0">
                <a:latin typeface="Helvetica" charset="0"/>
                <a:ea typeface="Helvetica" charset="0"/>
                <a:cs typeface="Helvetica" charset="0"/>
              </a:rPr>
              <a:t>(mainly explanatory) </a:t>
            </a:r>
            <a:endParaRPr lang="en-US" dirty="0" smtClean="0">
              <a:latin typeface="Helvetica" charset="0"/>
              <a:ea typeface="Helvetica" charset="0"/>
              <a:cs typeface="Helvetica" charset="0"/>
            </a:endParaRPr>
          </a:p>
          <a:p>
            <a:pPr marL="457200" indent="-457200">
              <a:spcBef>
                <a:spcPts val="1600"/>
              </a:spcBef>
              <a:buFont typeface="+mj-lt"/>
              <a:buAutoNum type="arabicPeriod"/>
            </a:pPr>
            <a:r>
              <a:rPr lang="en-US" dirty="0" smtClean="0">
                <a:latin typeface="Helvetica" charset="0"/>
                <a:ea typeface="Helvetica" charset="0"/>
                <a:cs typeface="Helvetica" charset="0"/>
              </a:rPr>
              <a:t>Time-series </a:t>
            </a:r>
            <a:r>
              <a:rPr lang="en-US" dirty="0">
                <a:latin typeface="Helvetica" charset="0"/>
                <a:ea typeface="Helvetica" charset="0"/>
                <a:cs typeface="Helvetica" charset="0"/>
              </a:rPr>
              <a:t>analysis </a:t>
            </a:r>
            <a:endParaRPr lang="en-US" dirty="0" smtClean="0">
              <a:latin typeface="Helvetica" charset="0"/>
              <a:ea typeface="Helvetica" charset="0"/>
              <a:cs typeface="Helvetica" charset="0"/>
            </a:endParaRPr>
          </a:p>
          <a:p>
            <a:pPr>
              <a:spcBef>
                <a:spcPts val="1600"/>
              </a:spcBef>
            </a:pPr>
            <a:endParaRPr lang="en-US" dirty="0">
              <a:latin typeface="Helvetica" charset="0"/>
              <a:ea typeface="Helvetica" charset="0"/>
              <a:cs typeface="Helvetica" charset="0"/>
            </a:endParaRPr>
          </a:p>
          <a:p>
            <a:pPr>
              <a:spcBef>
                <a:spcPts val="1600"/>
              </a:spcBef>
            </a:pPr>
            <a:r>
              <a:rPr lang="en-US" sz="2000" i="1" dirty="0" smtClean="0">
                <a:latin typeface="Helvetica" charset="0"/>
                <a:ea typeface="Helvetica" charset="0"/>
                <a:cs typeface="Helvetica" charset="0"/>
              </a:rPr>
              <a:t>*All major evidence was reviewed </a:t>
            </a:r>
            <a:r>
              <a:rPr lang="en-US" sz="2000" i="1" dirty="0" smtClean="0">
                <a:latin typeface="Helvetica" charset="0"/>
                <a:ea typeface="Helvetica" charset="0"/>
                <a:cs typeface="Helvetica" charset="0"/>
              </a:rPr>
              <a:t>and </a:t>
            </a:r>
            <a:r>
              <a:rPr lang="en-US" sz="2000" i="1" dirty="0" smtClean="0">
                <a:latin typeface="Helvetica" charset="0"/>
                <a:ea typeface="Helvetica" charset="0"/>
                <a:cs typeface="Helvetica" charset="0"/>
              </a:rPr>
              <a:t>interpretations were covered. </a:t>
            </a:r>
            <a:endParaRPr lang="en-US" sz="2000" i="1" dirty="0">
              <a:latin typeface="Helvetica" charset="0"/>
              <a:ea typeface="Helvetica" charset="0"/>
              <a:cs typeface="Helvetica" charset="0"/>
            </a:endParaRPr>
          </a:p>
        </p:txBody>
      </p:sp>
    </p:spTree>
    <p:extLst>
      <p:ext uri="{BB962C8B-B14F-4D97-AF65-F5344CB8AC3E}">
        <p14:creationId xmlns:p14="http://schemas.microsoft.com/office/powerpoint/2010/main" val="4099915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244475"/>
          </a:xfrm>
        </p:spPr>
        <p:txBody>
          <a:bodyPr anchor="ctr" anchorCtr="0">
            <a:normAutofit/>
          </a:bodyPr>
          <a:lstStyle/>
          <a:p>
            <a:r>
              <a:rPr lang="en-US" sz="4400" dirty="0" smtClean="0"/>
              <a:t>RETURN TO Case Study </a:t>
            </a:r>
            <a:endParaRPr lang="en-US" sz="4400" dirty="0"/>
          </a:p>
        </p:txBody>
      </p:sp>
      <p:sp>
        <p:nvSpPr>
          <p:cNvPr id="3" name="Text Placeholder 2"/>
          <p:cNvSpPr>
            <a:spLocks noGrp="1"/>
          </p:cNvSpPr>
          <p:nvPr>
            <p:ph type="body" idx="1"/>
          </p:nvPr>
        </p:nvSpPr>
        <p:spPr>
          <a:xfrm>
            <a:off x="1268688" y="2200588"/>
            <a:ext cx="10078762" cy="4149969"/>
          </a:xfrm>
        </p:spPr>
        <p:txBody>
          <a:bodyPr/>
          <a:lstStyle/>
          <a:p>
            <a:pPr algn="ctr"/>
            <a:r>
              <a:rPr lang="en-US" sz="4000" b="1" i="1" u="sng" dirty="0" smtClean="0">
                <a:solidFill>
                  <a:schemeClr val="tx1"/>
                </a:solidFill>
                <a:effectLst>
                  <a:outerShdw blurRad="38100" dist="38100" dir="2700000" algn="tl">
                    <a:srgbClr val="000000">
                      <a:alpha val="43137"/>
                    </a:srgbClr>
                  </a:outerShdw>
                </a:effectLst>
              </a:rPr>
              <a:t>Brief </a:t>
            </a:r>
            <a:r>
              <a:rPr lang="en-US" sz="4000" b="1" i="1" u="sng" dirty="0" smtClean="0">
                <a:solidFill>
                  <a:schemeClr val="tx1"/>
                </a:solidFill>
                <a:effectLst>
                  <a:outerShdw blurRad="38100" dist="38100" dir="2700000" algn="tl">
                    <a:srgbClr val="000000">
                      <a:alpha val="43137"/>
                    </a:srgbClr>
                  </a:outerShdw>
                </a:effectLst>
              </a:rPr>
              <a:t>Discussion</a:t>
            </a:r>
          </a:p>
          <a:p>
            <a:pPr algn="ctr"/>
            <a:endParaRPr lang="en-US" dirty="0">
              <a:solidFill>
                <a:schemeClr val="tx1"/>
              </a:solidFill>
            </a:endParaRPr>
          </a:p>
          <a:p>
            <a:pPr algn="ctr"/>
            <a:r>
              <a:rPr lang="en-US" dirty="0" smtClean="0">
                <a:solidFill>
                  <a:schemeClr val="tx1"/>
                </a:solidFill>
              </a:rPr>
              <a:t>Please email me with additional </a:t>
            </a:r>
            <a:r>
              <a:rPr lang="en-US" dirty="0" smtClean="0">
                <a:solidFill>
                  <a:schemeClr val="tx1"/>
                </a:solidFill>
              </a:rPr>
              <a:t>questions:</a:t>
            </a:r>
            <a:endParaRPr lang="en-US" dirty="0" smtClean="0"/>
          </a:p>
          <a:p>
            <a:pPr algn="ctr"/>
            <a:r>
              <a:rPr lang="en-US" dirty="0" smtClean="0">
                <a:hlinkClick r:id="rId2"/>
              </a:rPr>
              <a:t>colette.polite@unl.edu</a:t>
            </a:r>
            <a:r>
              <a:rPr lang="en-US" dirty="0" smtClean="0"/>
              <a:t> </a:t>
            </a:r>
            <a:endParaRPr lang="en-US" dirty="0"/>
          </a:p>
        </p:txBody>
      </p:sp>
    </p:spTree>
    <p:extLst>
      <p:ext uri="{BB962C8B-B14F-4D97-AF65-F5344CB8AC3E}">
        <p14:creationId xmlns:p14="http://schemas.microsoft.com/office/powerpoint/2010/main" val="2376629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068945"/>
          </a:xfrm>
        </p:spPr>
        <p:txBody>
          <a:bodyPr anchor="ctr" anchorCtr="0">
            <a:normAutofit/>
          </a:bodyPr>
          <a:lstStyle/>
          <a:p>
            <a:r>
              <a:rPr lang="en-US" sz="4400" dirty="0" smtClean="0"/>
              <a:t>Resources: </a:t>
            </a:r>
            <a:endParaRPr lang="en-US" sz="4400" dirty="0"/>
          </a:p>
        </p:txBody>
      </p:sp>
      <p:sp>
        <p:nvSpPr>
          <p:cNvPr id="3" name="Text Placeholder 2"/>
          <p:cNvSpPr>
            <a:spLocks noGrp="1"/>
          </p:cNvSpPr>
          <p:nvPr>
            <p:ph type="body" idx="1"/>
          </p:nvPr>
        </p:nvSpPr>
        <p:spPr>
          <a:xfrm>
            <a:off x="1280160" y="1828800"/>
            <a:ext cx="10078762" cy="4170698"/>
          </a:xfrm>
        </p:spPr>
        <p:txBody>
          <a:bodyPr/>
          <a:lstStyle/>
          <a:p>
            <a:r>
              <a:rPr lang="en-US" dirty="0" smtClean="0">
                <a:solidFill>
                  <a:schemeClr val="tx1"/>
                </a:solidFill>
              </a:rPr>
              <a:t>CAMPUS LABS:</a:t>
            </a:r>
            <a:endParaRPr lang="en-US" dirty="0">
              <a:solidFill>
                <a:schemeClr val="tx1"/>
              </a:solidFill>
            </a:endParaRPr>
          </a:p>
          <a:p>
            <a:r>
              <a:rPr lang="en-US" dirty="0" smtClean="0">
                <a:hlinkClick r:id="rId2"/>
              </a:rPr>
              <a:t>http</a:t>
            </a:r>
            <a:r>
              <a:rPr lang="en-US" dirty="0">
                <a:hlinkClick r:id="rId2"/>
              </a:rPr>
              <a:t>://</a:t>
            </a:r>
            <a:r>
              <a:rPr lang="en-US" dirty="0" smtClean="0">
                <a:hlinkClick r:id="rId2"/>
              </a:rPr>
              <a:t>baselinesupport.campuslabs.com/hc/en-us/articles/204304565-Qualitative-Data-Analysis-video-</a:t>
            </a:r>
            <a:endParaRPr lang="en-US" dirty="0" smtClean="0"/>
          </a:p>
          <a:p>
            <a:endParaRPr lang="en-US" dirty="0" smtClean="0"/>
          </a:p>
          <a:p>
            <a:r>
              <a:rPr lang="en-US" dirty="0" smtClean="0">
                <a:solidFill>
                  <a:schemeClr val="tx1"/>
                </a:solidFill>
              </a:rPr>
              <a:t>CASE STUDY:</a:t>
            </a:r>
          </a:p>
          <a:p>
            <a:r>
              <a:rPr lang="en-US" dirty="0">
                <a:solidFill>
                  <a:schemeClr val="tx1"/>
                </a:solidFill>
                <a:hlinkClick r:id="rId3"/>
              </a:rPr>
              <a:t>http://</a:t>
            </a:r>
            <a:r>
              <a:rPr lang="en-US" dirty="0" smtClean="0">
                <a:solidFill>
                  <a:schemeClr val="tx1"/>
                </a:solidFill>
                <a:hlinkClick r:id="rId3"/>
              </a:rPr>
              <a:t>www.qualitative-research.net/index.php/fqs/article/view/75/153January%202006#g31</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903213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412340"/>
          </a:xfrm>
        </p:spPr>
        <p:txBody>
          <a:bodyPr anchor="ctr" anchorCtr="0">
            <a:normAutofit/>
          </a:bodyPr>
          <a:lstStyle/>
          <a:p>
            <a:r>
              <a:rPr lang="en-US" sz="4400" dirty="0" smtClean="0"/>
              <a:t>Open-ended QUESTIONS	</a:t>
            </a:r>
            <a:endParaRPr lang="en-US" sz="4400" dirty="0"/>
          </a:p>
        </p:txBody>
      </p:sp>
      <p:sp>
        <p:nvSpPr>
          <p:cNvPr id="3" name="Text Placeholder 2"/>
          <p:cNvSpPr>
            <a:spLocks noGrp="1"/>
          </p:cNvSpPr>
          <p:nvPr>
            <p:ph type="body" idx="1"/>
          </p:nvPr>
        </p:nvSpPr>
        <p:spPr>
          <a:xfrm>
            <a:off x="1280160" y="1828800"/>
            <a:ext cx="10078762" cy="3183488"/>
          </a:xfrm>
        </p:spPr>
        <p:txBody>
          <a:bodyPr>
            <a:normAutofit/>
          </a:bodyPr>
          <a:lstStyle/>
          <a:p>
            <a:pPr>
              <a:spcBef>
                <a:spcPts val="1600"/>
              </a:spcBef>
            </a:pPr>
            <a:r>
              <a:rPr lang="en-US" dirty="0" smtClean="0">
                <a:solidFill>
                  <a:schemeClr val="tx1"/>
                </a:solidFill>
              </a:rPr>
              <a:t>Responses will not be limited</a:t>
            </a:r>
          </a:p>
          <a:p>
            <a:pPr>
              <a:spcBef>
                <a:spcPts val="1600"/>
              </a:spcBef>
            </a:pPr>
            <a:r>
              <a:rPr lang="en-US" dirty="0" smtClean="0">
                <a:solidFill>
                  <a:schemeClr val="tx1"/>
                </a:solidFill>
              </a:rPr>
              <a:t>The question doesn’t restrict responses</a:t>
            </a:r>
          </a:p>
          <a:p>
            <a:pPr>
              <a:spcBef>
                <a:spcPts val="1600"/>
              </a:spcBef>
            </a:pPr>
            <a:r>
              <a:rPr lang="en-US" dirty="0" smtClean="0">
                <a:solidFill>
                  <a:schemeClr val="tx1"/>
                </a:solidFill>
              </a:rPr>
              <a:t>There is a future opportunity for Focus Groups, Interviews</a:t>
            </a:r>
          </a:p>
          <a:p>
            <a:pPr>
              <a:spcBef>
                <a:spcPts val="1600"/>
              </a:spcBef>
            </a:pPr>
            <a:r>
              <a:rPr lang="en-US" dirty="0" smtClean="0">
                <a:solidFill>
                  <a:schemeClr val="tx1"/>
                </a:solidFill>
              </a:rPr>
              <a:t>Definite Qualitative Project will be planned </a:t>
            </a:r>
          </a:p>
        </p:txBody>
      </p:sp>
    </p:spTree>
    <p:extLst>
      <p:ext uri="{BB962C8B-B14F-4D97-AF65-F5344CB8AC3E}">
        <p14:creationId xmlns:p14="http://schemas.microsoft.com/office/powerpoint/2010/main" val="2400323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688" y="1055077"/>
            <a:ext cx="10078761" cy="1999623"/>
          </a:xfrm>
        </p:spPr>
        <p:txBody>
          <a:bodyPr>
            <a:normAutofit/>
          </a:bodyPr>
          <a:lstStyle/>
          <a:p>
            <a:pPr algn="ctr"/>
            <a:r>
              <a:rPr lang="en-US" sz="3600" dirty="0" smtClean="0"/>
              <a:t>A big THANK YOU </a:t>
            </a:r>
            <a:r>
              <a:rPr lang="en-US" sz="3600" dirty="0" smtClean="0"/>
              <a:t>to the co-contributors:</a:t>
            </a:r>
            <a:endParaRPr lang="en-US" sz="3600" dirty="0"/>
          </a:p>
        </p:txBody>
      </p:sp>
      <p:sp>
        <p:nvSpPr>
          <p:cNvPr id="3" name="Text Placeholder 2"/>
          <p:cNvSpPr>
            <a:spLocks noGrp="1"/>
          </p:cNvSpPr>
          <p:nvPr>
            <p:ph type="body" idx="1"/>
          </p:nvPr>
        </p:nvSpPr>
        <p:spPr>
          <a:xfrm>
            <a:off x="1268688" y="3537020"/>
            <a:ext cx="10078762" cy="2552631"/>
          </a:xfrm>
        </p:spPr>
        <p:txBody>
          <a:bodyPr/>
          <a:lstStyle/>
          <a:p>
            <a:pPr algn="ctr"/>
            <a:r>
              <a:rPr lang="en-US" dirty="0" err="1"/>
              <a:t>Veva</a:t>
            </a:r>
            <a:r>
              <a:rPr lang="en-US" dirty="0"/>
              <a:t> </a:t>
            </a:r>
            <a:r>
              <a:rPr lang="en-US" dirty="0" smtClean="0"/>
              <a:t>Cheney, Director of Services for Students with Disabilities</a:t>
            </a:r>
            <a:endParaRPr lang="en-US" dirty="0"/>
          </a:p>
          <a:p>
            <a:pPr algn="ctr"/>
            <a:r>
              <a:rPr lang="en-US" dirty="0"/>
              <a:t>Linda </a:t>
            </a:r>
            <a:r>
              <a:rPr lang="en-US" dirty="0" err="1"/>
              <a:t>Schwartzkopf</a:t>
            </a:r>
            <a:r>
              <a:rPr lang="en-US" dirty="0"/>
              <a:t>, Director of </a:t>
            </a:r>
            <a:r>
              <a:rPr lang="en-US" dirty="0" smtClean="0"/>
              <a:t>the Office of Fraternity &amp; Sorority Life</a:t>
            </a:r>
            <a:endParaRPr lang="en-US" dirty="0"/>
          </a:p>
          <a:p>
            <a:pPr algn="ctr"/>
            <a:endParaRPr lang="en-US" dirty="0"/>
          </a:p>
        </p:txBody>
      </p:sp>
    </p:spTree>
    <p:extLst>
      <p:ext uri="{BB962C8B-B14F-4D97-AF65-F5344CB8AC3E}">
        <p14:creationId xmlns:p14="http://schemas.microsoft.com/office/powerpoint/2010/main" val="4050272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261872"/>
          </a:xfrm>
        </p:spPr>
        <p:txBody>
          <a:bodyPr anchor="ctr" anchorCtr="0">
            <a:normAutofit/>
          </a:bodyPr>
          <a:lstStyle/>
          <a:p>
            <a:r>
              <a:rPr lang="en-US" sz="4400" dirty="0" smtClean="0"/>
              <a:t>Learning Outcomes </a:t>
            </a:r>
            <a:endParaRPr lang="en-US" sz="4400" dirty="0"/>
          </a:p>
        </p:txBody>
      </p:sp>
      <p:sp>
        <p:nvSpPr>
          <p:cNvPr id="3" name="Text Placeholder 2"/>
          <p:cNvSpPr>
            <a:spLocks noGrp="1"/>
          </p:cNvSpPr>
          <p:nvPr>
            <p:ph type="body" idx="1"/>
          </p:nvPr>
        </p:nvSpPr>
        <p:spPr>
          <a:xfrm>
            <a:off x="1280160" y="1828800"/>
            <a:ext cx="10078762" cy="4275785"/>
          </a:xfrm>
        </p:spPr>
        <p:txBody>
          <a:bodyPr/>
          <a:lstStyle/>
          <a:p>
            <a:pPr marL="342900" indent="-342900">
              <a:spcBef>
                <a:spcPts val="1600"/>
              </a:spcBef>
              <a:buFont typeface="Arial" charset="0"/>
              <a:buChar char="•"/>
            </a:pPr>
            <a:r>
              <a:rPr lang="en-US" dirty="0" smtClean="0">
                <a:solidFill>
                  <a:schemeClr val="tx1"/>
                </a:solidFill>
              </a:rPr>
              <a:t>You will gain a better understanding of </a:t>
            </a:r>
            <a:r>
              <a:rPr lang="en-US" dirty="0" smtClean="0">
                <a:solidFill>
                  <a:schemeClr val="tx1"/>
                </a:solidFill>
              </a:rPr>
              <a:t>qualitative methods </a:t>
            </a:r>
            <a:r>
              <a:rPr lang="en-US" dirty="0" smtClean="0">
                <a:solidFill>
                  <a:schemeClr val="tx1"/>
                </a:solidFill>
              </a:rPr>
              <a:t>in general </a:t>
            </a:r>
            <a:r>
              <a:rPr lang="en-US" dirty="0" smtClean="0">
                <a:solidFill>
                  <a:schemeClr val="tx1"/>
                </a:solidFill>
              </a:rPr>
              <a:t>and </a:t>
            </a:r>
            <a:r>
              <a:rPr lang="en-US" dirty="0" smtClean="0">
                <a:solidFill>
                  <a:schemeClr val="tx1"/>
                </a:solidFill>
              </a:rPr>
              <a:t>in relation to </a:t>
            </a:r>
            <a:r>
              <a:rPr lang="en-US" dirty="0" smtClean="0">
                <a:solidFill>
                  <a:schemeClr val="tx1"/>
                </a:solidFill>
              </a:rPr>
              <a:t>student affairs assessment.</a:t>
            </a:r>
            <a:endParaRPr lang="en-US" dirty="0">
              <a:solidFill>
                <a:schemeClr val="tx1"/>
              </a:solidFill>
            </a:endParaRPr>
          </a:p>
          <a:p>
            <a:pPr marL="342900" indent="-342900">
              <a:spcBef>
                <a:spcPts val="1600"/>
              </a:spcBef>
              <a:buFont typeface="Arial" charset="0"/>
              <a:buChar char="•"/>
            </a:pPr>
            <a:r>
              <a:rPr lang="en-US" dirty="0" smtClean="0">
                <a:solidFill>
                  <a:schemeClr val="tx1"/>
                </a:solidFill>
              </a:rPr>
              <a:t>Identify the potential ways </a:t>
            </a:r>
            <a:r>
              <a:rPr lang="en-US" dirty="0" smtClean="0">
                <a:solidFill>
                  <a:schemeClr val="tx1"/>
                </a:solidFill>
              </a:rPr>
              <a:t>qualitative methods </a:t>
            </a:r>
            <a:r>
              <a:rPr lang="en-US" dirty="0" smtClean="0">
                <a:solidFill>
                  <a:schemeClr val="tx1"/>
                </a:solidFill>
              </a:rPr>
              <a:t>can be useful to your departments</a:t>
            </a:r>
            <a:r>
              <a:rPr lang="en-US" dirty="0" smtClean="0">
                <a:solidFill>
                  <a:schemeClr val="tx1"/>
                </a:solidFill>
              </a:rPr>
              <a:t>.</a:t>
            </a:r>
            <a:endParaRPr lang="en-US" dirty="0">
              <a:solidFill>
                <a:schemeClr val="tx1"/>
              </a:solidFill>
            </a:endParaRPr>
          </a:p>
          <a:p>
            <a:pPr marL="342900" indent="-342900">
              <a:spcBef>
                <a:spcPts val="1600"/>
              </a:spcBef>
              <a:buFont typeface="Arial" charset="0"/>
              <a:buChar char="•"/>
            </a:pPr>
            <a:r>
              <a:rPr lang="en-US" dirty="0" smtClean="0">
                <a:solidFill>
                  <a:schemeClr val="tx1"/>
                </a:solidFill>
              </a:rPr>
              <a:t>Simulate and </a:t>
            </a:r>
            <a:r>
              <a:rPr lang="en-US" dirty="0" smtClean="0">
                <a:solidFill>
                  <a:schemeClr val="tx1"/>
                </a:solidFill>
              </a:rPr>
              <a:t>implement </a:t>
            </a:r>
            <a:r>
              <a:rPr lang="en-US" dirty="0" smtClean="0">
                <a:solidFill>
                  <a:schemeClr val="tx1"/>
                </a:solidFill>
              </a:rPr>
              <a:t>an effective </a:t>
            </a:r>
            <a:r>
              <a:rPr lang="en-US" dirty="0" smtClean="0">
                <a:solidFill>
                  <a:schemeClr val="tx1"/>
                </a:solidFill>
              </a:rPr>
              <a:t>qualitative method </a:t>
            </a:r>
            <a:r>
              <a:rPr lang="en-US" dirty="0" smtClean="0">
                <a:solidFill>
                  <a:schemeClr val="tx1"/>
                </a:solidFill>
              </a:rPr>
              <a:t>strategy for use in program </a:t>
            </a:r>
            <a:r>
              <a:rPr lang="en-US" dirty="0" smtClean="0">
                <a:solidFill>
                  <a:schemeClr val="tx1"/>
                </a:solidFill>
              </a:rPr>
              <a:t>evaluation </a:t>
            </a:r>
            <a:r>
              <a:rPr lang="en-US" dirty="0" smtClean="0">
                <a:solidFill>
                  <a:schemeClr val="tx1"/>
                </a:solidFill>
              </a:rPr>
              <a:t>(i.e</a:t>
            </a:r>
            <a:r>
              <a:rPr lang="en-US" dirty="0" smtClean="0">
                <a:solidFill>
                  <a:schemeClr val="tx1"/>
                </a:solidFill>
              </a:rPr>
              <a:t>. </a:t>
            </a:r>
            <a:r>
              <a:rPr lang="en-US" dirty="0" smtClean="0">
                <a:solidFill>
                  <a:schemeClr val="tx1"/>
                </a:solidFill>
              </a:rPr>
              <a:t>Case Study handout</a:t>
            </a:r>
            <a:r>
              <a:rPr lang="en-US" dirty="0" smtClean="0">
                <a:solidFill>
                  <a:schemeClr val="tx1"/>
                </a:solidFill>
              </a:rPr>
              <a:t>).</a:t>
            </a:r>
            <a:endParaRPr lang="en-US" dirty="0" smtClean="0">
              <a:solidFill>
                <a:schemeClr val="tx1"/>
              </a:solidFill>
            </a:endParaRPr>
          </a:p>
          <a:p>
            <a:pPr marL="342900" indent="-342900">
              <a:spcBef>
                <a:spcPts val="1600"/>
              </a:spcBef>
              <a:buFont typeface="Arial" charset="0"/>
              <a:buChar char="•"/>
            </a:pPr>
            <a:endParaRPr lang="en-US" dirty="0">
              <a:solidFill>
                <a:schemeClr val="tx1"/>
              </a:solidFill>
            </a:endParaRPr>
          </a:p>
          <a:p>
            <a:pPr marL="342900" indent="-342900">
              <a:spcBef>
                <a:spcPts val="1600"/>
              </a:spcBef>
              <a:buFont typeface="Arial" charset="0"/>
              <a:buChar char="•"/>
            </a:pPr>
            <a:endParaRPr lang="en-US" dirty="0">
              <a:solidFill>
                <a:schemeClr val="tx1"/>
              </a:solidFill>
            </a:endParaRPr>
          </a:p>
        </p:txBody>
      </p:sp>
    </p:spTree>
    <p:extLst>
      <p:ext uri="{BB962C8B-B14F-4D97-AF65-F5344CB8AC3E}">
        <p14:creationId xmlns:p14="http://schemas.microsoft.com/office/powerpoint/2010/main" val="140977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062" y="2877878"/>
            <a:ext cx="6242304" cy="3722098"/>
          </a:xfrm>
          <a:prstGeom prst="rect">
            <a:avLst/>
          </a:prstGeom>
        </p:spPr>
      </p:pic>
      <p:sp>
        <p:nvSpPr>
          <p:cNvPr id="5" name="Title 1"/>
          <p:cNvSpPr txBox="1">
            <a:spLocks/>
          </p:cNvSpPr>
          <p:nvPr/>
        </p:nvSpPr>
        <p:spPr>
          <a:xfrm>
            <a:off x="1282044" y="365125"/>
            <a:ext cx="10071756" cy="1325563"/>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200" b="0" i="0" kern="1200">
                <a:solidFill>
                  <a:schemeClr val="tx1"/>
                </a:solidFill>
                <a:latin typeface="Helvetica Light" charset="0"/>
                <a:ea typeface="Helvetica Light" charset="0"/>
                <a:cs typeface="Helvetica Light" charset="0"/>
              </a:defRPr>
            </a:lvl1pPr>
          </a:lstStyle>
          <a:p>
            <a:r>
              <a:rPr lang="en-US" sz="4400" dirty="0" smtClean="0"/>
              <a:t>Overview &amp; Basics</a:t>
            </a:r>
            <a:endParaRPr lang="en-US" sz="4400" dirty="0"/>
          </a:p>
        </p:txBody>
      </p:sp>
      <p:sp>
        <p:nvSpPr>
          <p:cNvPr id="6" name="Content Placeholder 2"/>
          <p:cNvSpPr txBox="1">
            <a:spLocks/>
          </p:cNvSpPr>
          <p:nvPr/>
        </p:nvSpPr>
        <p:spPr>
          <a:xfrm>
            <a:off x="1282044" y="1825625"/>
            <a:ext cx="10071756"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0" i="0" kern="1200">
                <a:solidFill>
                  <a:schemeClr val="tx1">
                    <a:tint val="75000"/>
                  </a:schemeClr>
                </a:solidFill>
                <a:latin typeface="Helvetica Light" charset="0"/>
                <a:ea typeface="Helvetica Light" charset="0"/>
                <a:cs typeface="Helvetica Light"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dirty="0" smtClean="0">
                <a:solidFill>
                  <a:schemeClr val="tx1"/>
                </a:solidFill>
              </a:rPr>
              <a:t>Qualitative methods: why they prove to be useful</a:t>
            </a:r>
          </a:p>
        </p:txBody>
      </p:sp>
    </p:spTree>
    <p:extLst>
      <p:ext uri="{BB962C8B-B14F-4D97-AF65-F5344CB8AC3E}">
        <p14:creationId xmlns:p14="http://schemas.microsoft.com/office/powerpoint/2010/main" val="262458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313" y="979198"/>
            <a:ext cx="8431695" cy="4740604"/>
          </a:xfrm>
          <a:prstGeom prst="rect">
            <a:avLst/>
          </a:prstGeom>
        </p:spPr>
      </p:pic>
    </p:spTree>
    <p:extLst>
      <p:ext uri="{BB962C8B-B14F-4D97-AF65-F5344CB8AC3E}">
        <p14:creationId xmlns:p14="http://schemas.microsoft.com/office/powerpoint/2010/main" val="314489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223492"/>
          </a:xfrm>
        </p:spPr>
        <p:txBody>
          <a:bodyPr anchor="ctr" anchorCtr="0">
            <a:normAutofit/>
          </a:bodyPr>
          <a:lstStyle/>
          <a:p>
            <a:r>
              <a:rPr lang="en-US" sz="4400" dirty="0" smtClean="0"/>
              <a:t>Qualitative </a:t>
            </a:r>
            <a:r>
              <a:rPr lang="en-US" sz="4400" dirty="0" smtClean="0"/>
              <a:t>Methods defined as: </a:t>
            </a:r>
            <a:endParaRPr lang="en-US" sz="4400" dirty="0"/>
          </a:p>
        </p:txBody>
      </p:sp>
      <p:sp>
        <p:nvSpPr>
          <p:cNvPr id="3" name="Text Placeholder 2"/>
          <p:cNvSpPr>
            <a:spLocks noGrp="1"/>
          </p:cNvSpPr>
          <p:nvPr>
            <p:ph type="body" idx="1"/>
          </p:nvPr>
        </p:nvSpPr>
        <p:spPr>
          <a:xfrm>
            <a:off x="1280160" y="1828800"/>
            <a:ext cx="9118899" cy="3694180"/>
          </a:xfrm>
        </p:spPr>
        <p:txBody>
          <a:bodyPr>
            <a:normAutofit/>
          </a:bodyPr>
          <a:lstStyle/>
          <a:p>
            <a:r>
              <a:rPr lang="en-US" dirty="0">
                <a:solidFill>
                  <a:schemeClr val="tx1"/>
                </a:solidFill>
              </a:rPr>
              <a:t>"Qualitative research is multimethod in focus, involving an interpretive, naturalist approach to its subject matter</a:t>
            </a:r>
            <a:r>
              <a:rPr lang="en-US" dirty="0" smtClean="0">
                <a:solidFill>
                  <a:schemeClr val="tx1"/>
                </a:solidFill>
              </a:rPr>
              <a:t>.” </a:t>
            </a:r>
            <a:r>
              <a:rPr lang="en-US" dirty="0">
                <a:solidFill>
                  <a:schemeClr val="tx1"/>
                </a:solidFill>
              </a:rPr>
              <a:t/>
            </a:r>
            <a:br>
              <a:rPr lang="en-US" dirty="0">
                <a:solidFill>
                  <a:schemeClr val="tx1"/>
                </a:solidFill>
              </a:rPr>
            </a:br>
            <a:r>
              <a:rPr lang="en-US" dirty="0" smtClean="0">
                <a:solidFill>
                  <a:schemeClr val="tx1"/>
                </a:solidFill>
              </a:rPr>
              <a:t>~ </a:t>
            </a:r>
            <a:r>
              <a:rPr lang="en-US" dirty="0" smtClean="0">
                <a:solidFill>
                  <a:schemeClr val="tx1"/>
                </a:solidFill>
              </a:rPr>
              <a:t>Norman K. Denzin (1994)</a:t>
            </a:r>
          </a:p>
          <a:p>
            <a:endParaRPr lang="en-US" dirty="0">
              <a:solidFill>
                <a:schemeClr val="tx1"/>
              </a:solidFill>
            </a:endParaRPr>
          </a:p>
          <a:p>
            <a:r>
              <a:rPr lang="en-US" dirty="0" smtClean="0">
                <a:solidFill>
                  <a:schemeClr val="tx1"/>
                </a:solidFill>
              </a:rPr>
              <a:t>“</a:t>
            </a:r>
            <a:r>
              <a:rPr lang="en-US" dirty="0">
                <a:solidFill>
                  <a:schemeClr val="tx1"/>
                </a:solidFill>
              </a:rPr>
              <a:t>Qualitative research is an inquiry process of understanding based on distinct methodological traditions of inquiry that explore a social or human problem. The research builds a complex, holistic pictures, analyzes words, reports detailed views of informants, and conducted the study in natural setting</a:t>
            </a:r>
            <a:r>
              <a:rPr lang="en-US" dirty="0" smtClean="0">
                <a:solidFill>
                  <a:schemeClr val="tx1"/>
                </a:solidFill>
              </a:rPr>
              <a:t>.” </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smtClean="0">
                <a:solidFill>
                  <a:schemeClr val="tx1"/>
                </a:solidFill>
              </a:rPr>
              <a:t>John Creswell (1998) </a:t>
            </a:r>
            <a:endParaRPr lang="en-US" dirty="0">
              <a:solidFill>
                <a:schemeClr val="tx1"/>
              </a:solidFill>
            </a:endParaRPr>
          </a:p>
        </p:txBody>
      </p:sp>
    </p:spTree>
    <p:extLst>
      <p:ext uri="{BB962C8B-B14F-4D97-AF65-F5344CB8AC3E}">
        <p14:creationId xmlns:p14="http://schemas.microsoft.com/office/powerpoint/2010/main" val="298018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622737"/>
          </a:xfrm>
        </p:spPr>
        <p:txBody>
          <a:bodyPr anchor="ctr" anchorCtr="0">
            <a:normAutofit/>
          </a:bodyPr>
          <a:lstStyle/>
          <a:p>
            <a:r>
              <a:rPr lang="en-US" sz="4400" dirty="0" smtClean="0"/>
              <a:t>QUAN-QUAL WARS </a:t>
            </a:r>
            <a:br>
              <a:rPr lang="en-US" sz="4400" dirty="0" smtClean="0"/>
            </a:br>
            <a:r>
              <a:rPr lang="en-US" sz="4400" dirty="0" smtClean="0"/>
              <a:t>(since 1980’s) </a:t>
            </a:r>
            <a:endParaRPr lang="en-US" sz="4400" dirty="0"/>
          </a:p>
        </p:txBody>
      </p:sp>
      <p:sp>
        <p:nvSpPr>
          <p:cNvPr id="3" name="Text Placeholder 2"/>
          <p:cNvSpPr>
            <a:spLocks noGrp="1"/>
          </p:cNvSpPr>
          <p:nvPr>
            <p:ph type="body" idx="1"/>
          </p:nvPr>
        </p:nvSpPr>
        <p:spPr>
          <a:xfrm>
            <a:off x="1280160" y="2011680"/>
            <a:ext cx="10078762" cy="4206240"/>
          </a:xfrm>
        </p:spPr>
        <p:txBody>
          <a:bodyPr>
            <a:normAutofit/>
          </a:bodyPr>
          <a:lstStyle/>
          <a:p>
            <a:pPr>
              <a:spcBef>
                <a:spcPts val="1600"/>
              </a:spcBef>
            </a:pPr>
            <a:r>
              <a:rPr lang="en-US" dirty="0" smtClean="0">
                <a:solidFill>
                  <a:schemeClr val="tx1"/>
                </a:solidFill>
              </a:rPr>
              <a:t>By the mid 1980’s, qualitative methods were more widely used and becoming more prevalent among researchers. </a:t>
            </a:r>
            <a:endParaRPr lang="en-US" dirty="0">
              <a:solidFill>
                <a:schemeClr val="tx1"/>
              </a:solidFill>
            </a:endParaRPr>
          </a:p>
          <a:p>
            <a:pPr>
              <a:spcBef>
                <a:spcPts val="1600"/>
              </a:spcBef>
            </a:pPr>
            <a:r>
              <a:rPr lang="en-US" dirty="0" smtClean="0">
                <a:solidFill>
                  <a:schemeClr val="tx1"/>
                </a:solidFill>
              </a:rPr>
              <a:t>Since the late 1980’s, there have been at least three paradigm “wars”:</a:t>
            </a:r>
          </a:p>
          <a:p>
            <a:pPr marL="342900" indent="-342900">
              <a:spcBef>
                <a:spcPts val="1600"/>
              </a:spcBef>
              <a:buFont typeface="Arial" charset="0"/>
              <a:buChar char="•"/>
            </a:pPr>
            <a:r>
              <a:rPr lang="en-US" dirty="0" err="1" smtClean="0">
                <a:solidFill>
                  <a:schemeClr val="tx1"/>
                </a:solidFill>
              </a:rPr>
              <a:t>Postpositivistic</a:t>
            </a:r>
            <a:r>
              <a:rPr lang="en-US" dirty="0" smtClean="0">
                <a:solidFill>
                  <a:schemeClr val="tx1"/>
                </a:solidFill>
              </a:rPr>
              <a:t> </a:t>
            </a:r>
            <a:r>
              <a:rPr lang="en-US" dirty="0" smtClean="0">
                <a:solidFill>
                  <a:schemeClr val="tx1"/>
                </a:solidFill>
              </a:rPr>
              <a:t>war again positivism </a:t>
            </a:r>
          </a:p>
          <a:p>
            <a:pPr marL="342900" indent="-342900">
              <a:spcBef>
                <a:spcPts val="1600"/>
              </a:spcBef>
              <a:buFont typeface="Arial" charset="0"/>
              <a:buChar char="•"/>
            </a:pPr>
            <a:r>
              <a:rPr lang="en-US" dirty="0" smtClean="0">
                <a:solidFill>
                  <a:schemeClr val="tx1"/>
                </a:solidFill>
              </a:rPr>
              <a:t>Wars </a:t>
            </a:r>
            <a:r>
              <a:rPr lang="en-US" dirty="0" smtClean="0">
                <a:solidFill>
                  <a:schemeClr val="tx1"/>
                </a:solidFill>
              </a:rPr>
              <a:t>between </a:t>
            </a:r>
            <a:r>
              <a:rPr lang="en-US" dirty="0" err="1" smtClean="0">
                <a:solidFill>
                  <a:schemeClr val="tx1"/>
                </a:solidFill>
              </a:rPr>
              <a:t>postpositivistic</a:t>
            </a:r>
            <a:r>
              <a:rPr lang="en-US" dirty="0" smtClean="0">
                <a:solidFill>
                  <a:schemeClr val="tx1"/>
                </a:solidFill>
              </a:rPr>
              <a:t>, constructivist &amp; critical </a:t>
            </a:r>
            <a:r>
              <a:rPr lang="en-US" dirty="0" smtClean="0">
                <a:solidFill>
                  <a:schemeClr val="tx1"/>
                </a:solidFill>
              </a:rPr>
              <a:t>theory paradigms </a:t>
            </a:r>
            <a:endParaRPr lang="en-US" dirty="0" smtClean="0">
              <a:solidFill>
                <a:schemeClr val="tx1"/>
              </a:solidFill>
            </a:endParaRPr>
          </a:p>
          <a:p>
            <a:pPr marL="342900" indent="-342900">
              <a:spcBef>
                <a:spcPts val="1600"/>
              </a:spcBef>
              <a:buFont typeface="Arial" charset="0"/>
              <a:buChar char="•"/>
            </a:pPr>
            <a:r>
              <a:rPr lang="en-US" dirty="0" smtClean="0">
                <a:solidFill>
                  <a:schemeClr val="tx1"/>
                </a:solidFill>
              </a:rPr>
              <a:t>Evidence-based </a:t>
            </a:r>
            <a:r>
              <a:rPr lang="en-US" dirty="0" smtClean="0">
                <a:solidFill>
                  <a:schemeClr val="tx1"/>
                </a:solidFill>
              </a:rPr>
              <a:t>methodologists &amp; mixed-methods, interpretive </a:t>
            </a:r>
            <a:r>
              <a:rPr lang="en-US" dirty="0" smtClean="0">
                <a:solidFill>
                  <a:schemeClr val="tx1"/>
                </a:solidFill>
              </a:rPr>
              <a:t>&amp; critical </a:t>
            </a:r>
            <a:r>
              <a:rPr lang="en-US" dirty="0" smtClean="0">
                <a:solidFill>
                  <a:schemeClr val="tx1"/>
                </a:solidFill>
              </a:rPr>
              <a:t>theory schools (current war being waged) </a:t>
            </a:r>
          </a:p>
        </p:txBody>
      </p:sp>
    </p:spTree>
    <p:extLst>
      <p:ext uri="{BB962C8B-B14F-4D97-AF65-F5344CB8AC3E}">
        <p14:creationId xmlns:p14="http://schemas.microsoft.com/office/powerpoint/2010/main" val="36220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688" y="534154"/>
            <a:ext cx="10078761" cy="1557196"/>
          </a:xfrm>
        </p:spPr>
        <p:txBody>
          <a:bodyPr anchor="ctr" anchorCtr="0">
            <a:normAutofit/>
          </a:bodyPr>
          <a:lstStyle/>
          <a:p>
            <a:r>
              <a:rPr lang="en-US" sz="4400" dirty="0" smtClean="0"/>
              <a:t>The </a:t>
            </a:r>
            <a:r>
              <a:rPr lang="en-US" sz="4400" dirty="0" smtClean="0"/>
              <a:t>“Why</a:t>
            </a:r>
            <a:r>
              <a:rPr lang="en-US" sz="4400" dirty="0" smtClean="0"/>
              <a:t>” </a:t>
            </a:r>
            <a:r>
              <a:rPr lang="en-US" sz="4400" dirty="0" smtClean="0"/>
              <a:t>Behind Qualitative </a:t>
            </a:r>
            <a:r>
              <a:rPr lang="en-US" sz="4400" dirty="0" smtClean="0"/>
              <a:t>Methods 	</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1711892958"/>
              </p:ext>
            </p:extLst>
          </p:nvPr>
        </p:nvGraphicFramePr>
        <p:xfrm>
          <a:off x="2244068" y="1804479"/>
          <a:ext cx="8128000" cy="4019737"/>
        </p:xfrm>
        <a:graphic>
          <a:graphicData uri="http://schemas.openxmlformats.org/drawingml/2006/table">
            <a:tbl>
              <a:tblPr firstRow="1" bandRow="1">
                <a:tableStyleId>{5C22544A-7EE6-4342-B048-85BDC9FD1C3A}</a:tableStyleId>
              </a:tblPr>
              <a:tblGrid>
                <a:gridCol w="2164970"/>
                <a:gridCol w="5963030"/>
              </a:tblGrid>
              <a:tr h="644375">
                <a:tc>
                  <a:txBody>
                    <a:bodyPr/>
                    <a:lstStyle/>
                    <a:p>
                      <a:pPr algn="ctr"/>
                      <a:r>
                        <a:rPr lang="en-US" dirty="0" smtClean="0">
                          <a:latin typeface="Helvetica" charset="0"/>
                          <a:ea typeface="Helvetica" charset="0"/>
                          <a:cs typeface="Helvetica" charset="0"/>
                        </a:rPr>
                        <a:t>Assumptions</a:t>
                      </a:r>
                      <a:endParaRPr lang="en-US" dirty="0">
                        <a:latin typeface="Helvetica" charset="0"/>
                        <a:ea typeface="Helvetica" charset="0"/>
                        <a:cs typeface="Helvetica" charset="0"/>
                      </a:endParaRPr>
                    </a:p>
                  </a:txBody>
                  <a:tcPr anchor="ctr"/>
                </a:tc>
                <a:tc>
                  <a:txBody>
                    <a:bodyPr/>
                    <a:lstStyle/>
                    <a:p>
                      <a:pPr algn="ctr"/>
                      <a:r>
                        <a:rPr lang="en-US" baseline="0" dirty="0" smtClean="0">
                          <a:latin typeface="Helvetica" charset="0"/>
                          <a:ea typeface="Helvetica" charset="0"/>
                          <a:cs typeface="Helvetica" charset="0"/>
                        </a:rPr>
                        <a:t> </a:t>
                      </a:r>
                      <a:r>
                        <a:rPr lang="en-US" baseline="0" dirty="0" smtClean="0">
                          <a:latin typeface="Helvetica" charset="0"/>
                          <a:ea typeface="Helvetica" charset="0"/>
                          <a:cs typeface="Helvetica" charset="0"/>
                        </a:rPr>
                        <a:t>Characteristics </a:t>
                      </a:r>
                      <a:r>
                        <a:rPr lang="en-US" baseline="0" dirty="0" smtClean="0">
                          <a:latin typeface="Helvetica" charset="0"/>
                          <a:ea typeface="Helvetica" charset="0"/>
                          <a:cs typeface="Helvetica" charset="0"/>
                        </a:rPr>
                        <a:t>&amp; </a:t>
                      </a:r>
                      <a:r>
                        <a:rPr lang="en-US" baseline="0" dirty="0" smtClean="0">
                          <a:latin typeface="Helvetica" charset="0"/>
                          <a:ea typeface="Helvetica" charset="0"/>
                          <a:cs typeface="Helvetica" charset="0"/>
                        </a:rPr>
                        <a:t>Implications </a:t>
                      </a:r>
                      <a:endParaRPr lang="en-US" dirty="0">
                        <a:latin typeface="Helvetica" charset="0"/>
                        <a:ea typeface="Helvetica" charset="0"/>
                        <a:cs typeface="Helvetica" charset="0"/>
                      </a:endParaRPr>
                    </a:p>
                  </a:txBody>
                  <a:tcPr anchor="ctr"/>
                </a:tc>
              </a:tr>
              <a:tr h="653323">
                <a:tc>
                  <a:txBody>
                    <a:bodyPr/>
                    <a:lstStyle/>
                    <a:p>
                      <a:r>
                        <a:rPr lang="en-US" dirty="0" smtClean="0">
                          <a:latin typeface="Helvetica" charset="0"/>
                          <a:ea typeface="Helvetica" charset="0"/>
                          <a:cs typeface="Helvetica" charset="0"/>
                        </a:rPr>
                        <a:t>Ontological</a:t>
                      </a:r>
                      <a:r>
                        <a:rPr lang="en-US" baseline="0" dirty="0" smtClean="0">
                          <a:latin typeface="Helvetica" charset="0"/>
                          <a:ea typeface="Helvetica" charset="0"/>
                          <a:cs typeface="Helvetica" charset="0"/>
                        </a:rPr>
                        <a:t>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Worldviews- provide different</a:t>
                      </a:r>
                      <a:r>
                        <a:rPr lang="en-US" baseline="0" dirty="0" smtClean="0">
                          <a:latin typeface="Helvetica" charset="0"/>
                          <a:ea typeface="Helvetica" charset="0"/>
                          <a:cs typeface="Helvetica" charset="0"/>
                        </a:rPr>
                        <a:t> perspectives &amp; “realities”</a:t>
                      </a:r>
                      <a:endParaRPr lang="en-US" dirty="0">
                        <a:latin typeface="Helvetica" charset="0"/>
                        <a:ea typeface="Helvetica" charset="0"/>
                        <a:cs typeface="Helvetica" charset="0"/>
                      </a:endParaRPr>
                    </a:p>
                  </a:txBody>
                  <a:tcPr anchor="ctr"/>
                </a:tc>
              </a:tr>
              <a:tr h="689572">
                <a:tc>
                  <a:txBody>
                    <a:bodyPr/>
                    <a:lstStyle/>
                    <a:p>
                      <a:r>
                        <a:rPr lang="en-US" dirty="0" smtClean="0">
                          <a:latin typeface="Helvetica" charset="0"/>
                          <a:ea typeface="Helvetica" charset="0"/>
                          <a:cs typeface="Helvetica" charset="0"/>
                        </a:rPr>
                        <a:t>Epistemological</a:t>
                      </a:r>
                      <a:r>
                        <a:rPr lang="en-US" baseline="0" dirty="0" smtClean="0">
                          <a:latin typeface="Helvetica" charset="0"/>
                          <a:ea typeface="Helvetica" charset="0"/>
                          <a:cs typeface="Helvetica" charset="0"/>
                        </a:rPr>
                        <a:t>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Knowing- the classic “field” study, getting close to culture being studied.</a:t>
                      </a:r>
                      <a:endParaRPr lang="en-US" dirty="0">
                        <a:latin typeface="Helvetica" charset="0"/>
                        <a:ea typeface="Helvetica" charset="0"/>
                        <a:cs typeface="Helvetica" charset="0"/>
                      </a:endParaRPr>
                    </a:p>
                  </a:txBody>
                  <a:tcPr anchor="ctr"/>
                </a:tc>
              </a:tr>
              <a:tr h="689572">
                <a:tc>
                  <a:txBody>
                    <a:bodyPr/>
                    <a:lstStyle/>
                    <a:p>
                      <a:r>
                        <a:rPr lang="en-US" dirty="0" smtClean="0">
                          <a:latin typeface="Helvetica" charset="0"/>
                          <a:ea typeface="Helvetica" charset="0"/>
                          <a:cs typeface="Helvetica" charset="0"/>
                        </a:rPr>
                        <a:t>Axiological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Values (bias)-</a:t>
                      </a:r>
                      <a:r>
                        <a:rPr lang="en-US" baseline="0" dirty="0" smtClean="0">
                          <a:latin typeface="Helvetica" charset="0"/>
                          <a:ea typeface="Helvetica" charset="0"/>
                          <a:cs typeface="Helvetica" charset="0"/>
                        </a:rPr>
                        <a:t> the researcher makes his/her “presence” known in the study. Direct insertion. </a:t>
                      </a:r>
                      <a:endParaRPr lang="en-US" dirty="0">
                        <a:latin typeface="Helvetica" charset="0"/>
                        <a:ea typeface="Helvetica" charset="0"/>
                        <a:cs typeface="Helvetica" charset="0"/>
                      </a:endParaRPr>
                    </a:p>
                  </a:txBody>
                  <a:tcPr anchor="ctr"/>
                </a:tc>
              </a:tr>
              <a:tr h="689572">
                <a:tc>
                  <a:txBody>
                    <a:bodyPr/>
                    <a:lstStyle/>
                    <a:p>
                      <a:r>
                        <a:rPr lang="en-US" dirty="0" smtClean="0">
                          <a:latin typeface="Helvetica" charset="0"/>
                          <a:ea typeface="Helvetica" charset="0"/>
                          <a:cs typeface="Helvetica" charset="0"/>
                        </a:rPr>
                        <a:t>Rhetorical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Personal/Literary-</a:t>
                      </a:r>
                      <a:r>
                        <a:rPr lang="en-US" baseline="0" dirty="0" smtClean="0">
                          <a:latin typeface="Helvetica" charset="0"/>
                          <a:ea typeface="Helvetica" charset="0"/>
                          <a:cs typeface="Helvetica" charset="0"/>
                        </a:rPr>
                        <a:t> the researcher uses First Person and tells a Story (e.g. Narrative, Case Study).</a:t>
                      </a:r>
                      <a:endParaRPr lang="en-US" dirty="0">
                        <a:latin typeface="Helvetica" charset="0"/>
                        <a:ea typeface="Helvetica" charset="0"/>
                        <a:cs typeface="Helvetica" charset="0"/>
                      </a:endParaRPr>
                    </a:p>
                  </a:txBody>
                  <a:tcPr anchor="ctr"/>
                </a:tc>
              </a:tr>
              <a:tr h="653323">
                <a:tc>
                  <a:txBody>
                    <a:bodyPr/>
                    <a:lstStyle/>
                    <a:p>
                      <a:r>
                        <a:rPr lang="en-US" dirty="0" smtClean="0">
                          <a:latin typeface="Helvetica" charset="0"/>
                          <a:ea typeface="Helvetica" charset="0"/>
                          <a:cs typeface="Helvetica" charset="0"/>
                        </a:rPr>
                        <a:t>Methodological</a:t>
                      </a:r>
                      <a:r>
                        <a:rPr lang="en-US" baseline="0" dirty="0" smtClean="0">
                          <a:latin typeface="Helvetica" charset="0"/>
                          <a:ea typeface="Helvetica" charset="0"/>
                          <a:cs typeface="Helvetica" charset="0"/>
                        </a:rPr>
                        <a:t>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Process-based- uses</a:t>
                      </a:r>
                      <a:r>
                        <a:rPr lang="en-US" baseline="0" dirty="0" smtClean="0">
                          <a:latin typeface="Helvetica" charset="0"/>
                          <a:ea typeface="Helvetica" charset="0"/>
                          <a:cs typeface="Helvetica" charset="0"/>
                        </a:rPr>
                        <a:t> inductive logic to arrive at an emerging design. </a:t>
                      </a:r>
                      <a:endParaRPr lang="en-US" dirty="0">
                        <a:latin typeface="Helvetica" charset="0"/>
                        <a:ea typeface="Helvetica" charset="0"/>
                        <a:cs typeface="Helvetica" charset="0"/>
                      </a:endParaRPr>
                    </a:p>
                  </a:txBody>
                  <a:tcPr anchor="ctr"/>
                </a:tc>
              </a:tr>
            </a:tbl>
          </a:graphicData>
        </a:graphic>
      </p:graphicFrame>
    </p:spTree>
    <p:extLst>
      <p:ext uri="{BB962C8B-B14F-4D97-AF65-F5344CB8AC3E}">
        <p14:creationId xmlns:p14="http://schemas.microsoft.com/office/powerpoint/2010/main" val="261879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760"/>
            <a:ext cx="10078761" cy="1294645"/>
          </a:xfrm>
        </p:spPr>
        <p:txBody>
          <a:bodyPr anchor="ctr" anchorCtr="0">
            <a:normAutofit/>
          </a:bodyPr>
          <a:lstStyle/>
          <a:p>
            <a:r>
              <a:rPr lang="en-US" sz="4400" dirty="0" smtClean="0"/>
              <a:t>Paradigms &amp; Worldviews of Q.R.</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1827170771"/>
              </p:ext>
            </p:extLst>
          </p:nvPr>
        </p:nvGraphicFramePr>
        <p:xfrm>
          <a:off x="1280160" y="1660405"/>
          <a:ext cx="9387840" cy="4531065"/>
        </p:xfrm>
        <a:graphic>
          <a:graphicData uri="http://schemas.openxmlformats.org/drawingml/2006/table">
            <a:tbl>
              <a:tblPr firstRow="1" bandRow="1">
                <a:tableStyleId>{5C22544A-7EE6-4342-B048-85BDC9FD1C3A}</a:tableStyleId>
              </a:tblPr>
              <a:tblGrid>
                <a:gridCol w="3436981"/>
                <a:gridCol w="5950859"/>
              </a:tblGrid>
              <a:tr h="703907">
                <a:tc>
                  <a:txBody>
                    <a:bodyPr/>
                    <a:lstStyle/>
                    <a:p>
                      <a:pPr algn="ctr"/>
                      <a:r>
                        <a:rPr lang="en-US" b="1" dirty="0" smtClean="0">
                          <a:latin typeface="Helvetica" charset="0"/>
                          <a:ea typeface="Helvetica" charset="0"/>
                          <a:cs typeface="Helvetica" charset="0"/>
                        </a:rPr>
                        <a:t>Worldview</a:t>
                      </a:r>
                      <a:endParaRPr lang="en-US" b="1" dirty="0">
                        <a:latin typeface="Helvetica" charset="0"/>
                        <a:ea typeface="Helvetica" charset="0"/>
                        <a:cs typeface="Helvetica" charset="0"/>
                      </a:endParaRPr>
                    </a:p>
                  </a:txBody>
                  <a:tcPr anchor="ctr"/>
                </a:tc>
                <a:tc>
                  <a:txBody>
                    <a:bodyPr/>
                    <a:lstStyle/>
                    <a:p>
                      <a:pPr algn="ctr"/>
                      <a:r>
                        <a:rPr lang="en-US" b="1" dirty="0" smtClean="0">
                          <a:latin typeface="Helvetica" charset="0"/>
                          <a:ea typeface="Helvetica" charset="0"/>
                          <a:cs typeface="Helvetica" charset="0"/>
                        </a:rPr>
                        <a:t>Description</a:t>
                      </a:r>
                      <a:r>
                        <a:rPr lang="en-US" b="1" baseline="0" dirty="0" smtClean="0">
                          <a:latin typeface="Helvetica" charset="0"/>
                          <a:ea typeface="Helvetica" charset="0"/>
                          <a:cs typeface="Helvetica" charset="0"/>
                        </a:rPr>
                        <a:t> </a:t>
                      </a:r>
                      <a:endParaRPr lang="en-US" b="1" dirty="0">
                        <a:latin typeface="Helvetica" charset="0"/>
                        <a:ea typeface="Helvetica" charset="0"/>
                        <a:cs typeface="Helvetica" charset="0"/>
                      </a:endParaRPr>
                    </a:p>
                  </a:txBody>
                  <a:tcPr anchor="ctr"/>
                </a:tc>
              </a:tr>
              <a:tr h="1039396">
                <a:tc>
                  <a:txBody>
                    <a:bodyPr/>
                    <a:lstStyle/>
                    <a:p>
                      <a:pPr algn="ctr"/>
                      <a:r>
                        <a:rPr lang="en-US" dirty="0" smtClean="0">
                          <a:latin typeface="Helvetica" charset="0"/>
                          <a:ea typeface="Helvetica" charset="0"/>
                          <a:cs typeface="Helvetica" charset="0"/>
                        </a:rPr>
                        <a:t>POSTPOSITIVISM</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Research</a:t>
                      </a:r>
                      <a:r>
                        <a:rPr lang="en-US" baseline="0" dirty="0" smtClean="0">
                          <a:latin typeface="Helvetica" charset="0"/>
                          <a:ea typeface="Helvetica" charset="0"/>
                          <a:cs typeface="Helvetica" charset="0"/>
                        </a:rPr>
                        <a:t> projects designed with logically related steps. There are multiple perspectives not just a single reality. </a:t>
                      </a:r>
                    </a:p>
                    <a:p>
                      <a:r>
                        <a:rPr lang="en-US" baseline="0" dirty="0" smtClean="0">
                          <a:latin typeface="Helvetica" charset="0"/>
                          <a:ea typeface="Helvetica" charset="0"/>
                          <a:cs typeface="Helvetica" charset="0"/>
                        </a:rPr>
                        <a:t>(use of MAXQDA)</a:t>
                      </a:r>
                      <a:endParaRPr lang="en-US" dirty="0">
                        <a:latin typeface="Helvetica" charset="0"/>
                        <a:ea typeface="Helvetica" charset="0"/>
                        <a:cs typeface="Helvetica" charset="0"/>
                      </a:endParaRPr>
                    </a:p>
                  </a:txBody>
                  <a:tcPr anchor="ctr"/>
                </a:tc>
              </a:tr>
              <a:tr h="929254">
                <a:tc>
                  <a:txBody>
                    <a:bodyPr/>
                    <a:lstStyle/>
                    <a:p>
                      <a:pPr algn="ctr"/>
                      <a:r>
                        <a:rPr lang="en-US" dirty="0" smtClean="0">
                          <a:latin typeface="Helvetica" charset="0"/>
                          <a:ea typeface="Helvetica" charset="0"/>
                          <a:cs typeface="Helvetica" charset="0"/>
                        </a:rPr>
                        <a:t>CONSTRUCTIVISM</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Relies heavily on the viewpoints of participants. Typically, the use of broad, open-ended questions to capture experiences</a:t>
                      </a:r>
                      <a:r>
                        <a:rPr lang="en-US" baseline="0" dirty="0" smtClean="0">
                          <a:latin typeface="Helvetica" charset="0"/>
                          <a:ea typeface="Helvetica" charset="0"/>
                          <a:cs typeface="Helvetica" charset="0"/>
                        </a:rPr>
                        <a:t> of </a:t>
                      </a:r>
                      <a:r>
                        <a:rPr lang="en-US" dirty="0" smtClean="0">
                          <a:latin typeface="Helvetica" charset="0"/>
                          <a:ea typeface="Helvetica" charset="0"/>
                          <a:cs typeface="Helvetica" charset="0"/>
                        </a:rPr>
                        <a:t>participants</a:t>
                      </a:r>
                      <a:r>
                        <a:rPr lang="en-US" baseline="0" dirty="0" smtClean="0">
                          <a:latin typeface="Helvetica" charset="0"/>
                          <a:ea typeface="Helvetica" charset="0"/>
                          <a:cs typeface="Helvetica" charset="0"/>
                        </a:rPr>
                        <a:t>.</a:t>
                      </a:r>
                      <a:endParaRPr lang="en-US" dirty="0">
                        <a:latin typeface="Helvetica" charset="0"/>
                        <a:ea typeface="Helvetica" charset="0"/>
                        <a:cs typeface="Helvetica" charset="0"/>
                      </a:endParaRPr>
                    </a:p>
                  </a:txBody>
                  <a:tcPr anchor="ctr"/>
                </a:tc>
              </a:tr>
              <a:tr h="929254">
                <a:tc>
                  <a:txBody>
                    <a:bodyPr/>
                    <a:lstStyle/>
                    <a:p>
                      <a:pPr algn="ctr"/>
                      <a:r>
                        <a:rPr lang="en-US" dirty="0" smtClean="0">
                          <a:latin typeface="Helvetica" charset="0"/>
                          <a:ea typeface="Helvetica" charset="0"/>
                          <a:cs typeface="Helvetica" charset="0"/>
                        </a:rPr>
                        <a:t>ADVOCACY/PARTICIPATORY</a:t>
                      </a:r>
                      <a:r>
                        <a:rPr lang="en-US" baseline="0" dirty="0" smtClean="0">
                          <a:latin typeface="Helvetica" charset="0"/>
                          <a:ea typeface="Helvetica" charset="0"/>
                          <a:cs typeface="Helvetica" charset="0"/>
                        </a:rPr>
                        <a:t>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This approach</a:t>
                      </a:r>
                      <a:r>
                        <a:rPr lang="en-US" baseline="0" dirty="0" smtClean="0">
                          <a:latin typeface="Helvetica" charset="0"/>
                          <a:ea typeface="Helvetica" charset="0"/>
                          <a:cs typeface="Helvetica" charset="0"/>
                        </a:rPr>
                        <a:t> seeks to yield or effect social change (institutional, systemic, lives). The “voice” of the participants is paramount and central to this design. </a:t>
                      </a:r>
                      <a:endParaRPr lang="en-US" dirty="0">
                        <a:latin typeface="Helvetica" charset="0"/>
                        <a:ea typeface="Helvetica" charset="0"/>
                        <a:cs typeface="Helvetica" charset="0"/>
                      </a:endParaRPr>
                    </a:p>
                  </a:txBody>
                  <a:tcPr anchor="ctr"/>
                </a:tc>
              </a:tr>
              <a:tr h="929254">
                <a:tc>
                  <a:txBody>
                    <a:bodyPr/>
                    <a:lstStyle/>
                    <a:p>
                      <a:pPr algn="ctr"/>
                      <a:r>
                        <a:rPr lang="en-US" dirty="0" smtClean="0">
                          <a:latin typeface="Helvetica" charset="0"/>
                          <a:ea typeface="Helvetica" charset="0"/>
                          <a:cs typeface="Helvetica" charset="0"/>
                        </a:rPr>
                        <a:t>PRAGMATISM</a:t>
                      </a:r>
                      <a:r>
                        <a:rPr lang="en-US" baseline="0" dirty="0" smtClean="0">
                          <a:latin typeface="Helvetica" charset="0"/>
                          <a:ea typeface="Helvetica" charset="0"/>
                          <a:cs typeface="Helvetica" charset="0"/>
                        </a:rPr>
                        <a:t> </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Does</a:t>
                      </a:r>
                      <a:r>
                        <a:rPr lang="en-US" baseline="0" dirty="0" smtClean="0">
                          <a:latin typeface="Helvetica" charset="0"/>
                          <a:ea typeface="Helvetica" charset="0"/>
                          <a:cs typeface="Helvetica" charset="0"/>
                        </a:rPr>
                        <a:t> not rely on any one or particular philosophical or reality. Focus on the “what” and “how” of research. </a:t>
                      </a:r>
                    </a:p>
                    <a:p>
                      <a:r>
                        <a:rPr lang="en-US" baseline="0" dirty="0" smtClean="0">
                          <a:latin typeface="Helvetica" charset="0"/>
                          <a:ea typeface="Helvetica" charset="0"/>
                          <a:cs typeface="Helvetica" charset="0"/>
                        </a:rPr>
                        <a:t>There are always social, cultural, political contexts. </a:t>
                      </a:r>
                      <a:endParaRPr lang="en-US" dirty="0">
                        <a:latin typeface="Helvetica" charset="0"/>
                        <a:ea typeface="Helvetica" charset="0"/>
                        <a:cs typeface="Helvetica" charset="0"/>
                      </a:endParaRPr>
                    </a:p>
                  </a:txBody>
                  <a:tcPr anchor="ctr"/>
                </a:tc>
              </a:tr>
            </a:tbl>
          </a:graphicData>
        </a:graphic>
      </p:graphicFrame>
    </p:spTree>
    <p:extLst>
      <p:ext uri="{BB962C8B-B14F-4D97-AF65-F5344CB8AC3E}">
        <p14:creationId xmlns:p14="http://schemas.microsoft.com/office/powerpoint/2010/main" val="2227519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L Traditional">
      <a:dk1>
        <a:srgbClr val="000000"/>
      </a:dk1>
      <a:lt1>
        <a:srgbClr val="FFFFFF"/>
      </a:lt1>
      <a:dk2>
        <a:srgbClr val="626362"/>
      </a:dk2>
      <a:lt2>
        <a:srgbClr val="F5F1E7"/>
      </a:lt2>
      <a:accent1>
        <a:srgbClr val="D00000"/>
      </a:accent1>
      <a:accent2>
        <a:srgbClr val="BFC0BE"/>
      </a:accent2>
      <a:accent3>
        <a:srgbClr val="626362"/>
      </a:accent3>
      <a:accent4>
        <a:srgbClr val="1A1918"/>
      </a:accent4>
      <a:accent5>
        <a:srgbClr val="FFFEFE"/>
      </a:accent5>
      <a:accent6>
        <a:srgbClr val="F5F1E7"/>
      </a:accent6>
      <a:hlink>
        <a:srgbClr val="D00000"/>
      </a:hlink>
      <a:folHlink>
        <a:srgbClr val="9F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ssessmentTemplate" id="{7743DCBC-FF34-614E-B344-C1D9F4144D4F}" vid="{BF612B4B-90C0-174A-88FD-6FE8D85F8A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SA_AssessmentTemplate</Template>
  <TotalTime>1351</TotalTime>
  <Words>1329</Words>
  <Application>Microsoft Macintosh PowerPoint</Application>
  <PresentationFormat>Widescreen</PresentationFormat>
  <Paragraphs>182</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Adobe Devanagari</vt:lpstr>
      <vt:lpstr>Calibri</vt:lpstr>
      <vt:lpstr>Calibri Light</vt:lpstr>
      <vt:lpstr>Helvetica</vt:lpstr>
      <vt:lpstr>Helvetica Light</vt:lpstr>
      <vt:lpstr>Old Stamper</vt:lpstr>
      <vt:lpstr>Arial</vt:lpstr>
      <vt:lpstr>Office Theme</vt:lpstr>
      <vt:lpstr>Student Affairs Professional Development Series </vt:lpstr>
      <vt:lpstr>Module 5: Qualitative Basics</vt:lpstr>
      <vt:lpstr>Learning Outcomes </vt:lpstr>
      <vt:lpstr>PowerPoint Presentation</vt:lpstr>
      <vt:lpstr>PowerPoint Presentation</vt:lpstr>
      <vt:lpstr>Qualitative Methods defined as: </vt:lpstr>
      <vt:lpstr>QUAN-QUAL WARS  (since 1980’s) </vt:lpstr>
      <vt:lpstr>The “Why” Behind Qualitative Methods  </vt:lpstr>
      <vt:lpstr>Paradigms &amp; Worldviews of Q.R.</vt:lpstr>
      <vt:lpstr>Interpretive Communities </vt:lpstr>
      <vt:lpstr>What are Qualitative Methods: Five Traditional Approaches   </vt:lpstr>
      <vt:lpstr>Qualitative Methods At-a-Glance </vt:lpstr>
      <vt:lpstr>Formative &amp; Summative </vt:lpstr>
      <vt:lpstr>PowerPoint Presentation</vt:lpstr>
      <vt:lpstr>The How with QUAL </vt:lpstr>
      <vt:lpstr>QUAL Data Collection </vt:lpstr>
      <vt:lpstr>QUAL Data Analysis </vt:lpstr>
      <vt:lpstr>CASE STUDY </vt:lpstr>
      <vt:lpstr>CASE STUDY Methodology </vt:lpstr>
      <vt:lpstr>PowerPoint Presentation</vt:lpstr>
      <vt:lpstr>CASE STUDY DESIGN</vt:lpstr>
      <vt:lpstr>Sources of Data </vt:lpstr>
      <vt:lpstr>Briefly: VALIDITY &amp; EVIDENCE</vt:lpstr>
      <vt:lpstr>CASE STUDY  ANALYTIC TECHNIQUES</vt:lpstr>
      <vt:lpstr>RETURN TO Case Study </vt:lpstr>
      <vt:lpstr>Resources: </vt:lpstr>
      <vt:lpstr>Open-ended QUESTIONS </vt:lpstr>
      <vt:lpstr>A big THANK YOU to the co-contributors:</vt:lpstr>
    </vt:vector>
  </TitlesOfParts>
  <Company>University of Nebraska-Lincoln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Affairs Professional Development Series</dc:title>
  <dc:creator>Colette Polite</dc:creator>
  <cp:lastModifiedBy>Lauren Gayer</cp:lastModifiedBy>
  <cp:revision>73</cp:revision>
  <cp:lastPrinted>2016-10-31T15:00:23Z</cp:lastPrinted>
  <dcterms:created xsi:type="dcterms:W3CDTF">2016-06-06T17:50:05Z</dcterms:created>
  <dcterms:modified xsi:type="dcterms:W3CDTF">2016-11-02T14:46:55Z</dcterms:modified>
</cp:coreProperties>
</file>